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slides/slide94.xml" ContentType="application/vnd.openxmlformats-officedocument.presentationml.slide+xml"/>
  <Override PartName="/ppt/slides/slide113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83.xml" ContentType="application/vnd.openxmlformats-officedocument.presentationml.slide+xml"/>
  <Override PartName="/ppt/slides/slide102.xml" ContentType="application/vnd.openxmlformats-officedocument.presentationml.slide+xml"/>
  <Override PartName="/ppt/slides/slide120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s/slide99.xml" ContentType="application/vnd.openxmlformats-officedocument.presentationml.slide+xml"/>
  <Override PartName="/ppt/slides/slide118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07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s/slide95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Default Extension="bin" ContentType="application/vnd.openxmlformats-officedocument.oleObject"/>
  <Override PartName="/ppt/notesSlides/notesSlide3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slideLayouts/slideLayout21.xml" ContentType="application/vnd.openxmlformats-officedocument.presentationml.slideLayout+xml"/>
  <Override PartName="/ppt/slides/slide119.xml" ContentType="application/vnd.openxmlformats-officedocument.presentationml.slide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slides/slide89.xml" ContentType="application/vnd.openxmlformats-officedocument.presentationml.slide+xml"/>
  <Override PartName="/ppt/slides/slide98.xml" ContentType="application/vnd.openxmlformats-officedocument.presentationml.slide+xml"/>
  <Override PartName="/ppt/slides/slide108.xml" ContentType="application/vnd.openxmlformats-officedocument.presentationml.slide+xml"/>
  <Override PartName="/ppt/slides/slide117.xml" ContentType="application/vnd.openxmlformats-officedocument.presentationml.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slides/slide78.xml" ContentType="application/vnd.openxmlformats-officedocument.presentationml.slide+xml"/>
  <Override PartName="/ppt/slides/slide87.xml" ContentType="application/vnd.openxmlformats-officedocument.presentationml.slide+xml"/>
  <Override PartName="/ppt/slides/slide96.xml" ContentType="application/vnd.openxmlformats-officedocument.presentationml.slide+xml"/>
  <Override PartName="/ppt/slides/slide106.xml" ContentType="application/vnd.openxmlformats-officedocument.presentationml.slide+xml"/>
  <Override PartName="/ppt/slides/slide115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Override PartName="/ppt/slideLayouts/slideLayout15.xml" ContentType="application/vnd.openxmlformats-officedocument.presentationml.slideLayout+xml"/>
  <Default Extension="wmf" ContentType="image/x-wmf"/>
  <Default Extension="xls" ContentType="application/vnd.ms-exce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Layouts/slideLayout22.xml" ContentType="application/vnd.openxmlformats-officedocument.presentationml.slideLayout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s/slide116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Layouts/slideLayout5.xml" ContentType="application/vnd.openxmlformats-officedocument.presentationml.slideLayout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Layouts/slideLayout16.xml" ContentType="application/vnd.openxmlformats-officedocument.presentationml.slideLayout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650" r:id="rId2"/>
  </p:sldMasterIdLst>
  <p:notesMasterIdLst>
    <p:notesMasterId r:id="rId123"/>
  </p:notesMasterIdLst>
  <p:sldIdLst>
    <p:sldId id="467" r:id="rId3"/>
    <p:sldId id="895" r:id="rId4"/>
    <p:sldId id="896" r:id="rId5"/>
    <p:sldId id="863" r:id="rId6"/>
    <p:sldId id="972" r:id="rId7"/>
    <p:sldId id="865" r:id="rId8"/>
    <p:sldId id="807" r:id="rId9"/>
    <p:sldId id="369" r:id="rId10"/>
    <p:sldId id="866" r:id="rId11"/>
    <p:sldId id="610" r:id="rId12"/>
    <p:sldId id="611" r:id="rId13"/>
    <p:sldId id="782" r:id="rId14"/>
    <p:sldId id="710" r:id="rId15"/>
    <p:sldId id="826" r:id="rId16"/>
    <p:sldId id="747" r:id="rId17"/>
    <p:sldId id="748" r:id="rId18"/>
    <p:sldId id="973" r:id="rId19"/>
    <p:sldId id="974" r:id="rId20"/>
    <p:sldId id="370" r:id="rId21"/>
    <p:sldId id="545" r:id="rId22"/>
    <p:sldId id="867" r:id="rId23"/>
    <p:sldId id="445" r:id="rId24"/>
    <p:sldId id="476" r:id="rId25"/>
    <p:sldId id="868" r:id="rId26"/>
    <p:sldId id="869" r:id="rId27"/>
    <p:sldId id="870" r:id="rId28"/>
    <p:sldId id="937" r:id="rId29"/>
    <p:sldId id="938" r:id="rId30"/>
    <p:sldId id="939" r:id="rId31"/>
    <p:sldId id="940" r:id="rId32"/>
    <p:sldId id="941" r:id="rId33"/>
    <p:sldId id="676" r:id="rId34"/>
    <p:sldId id="871" r:id="rId35"/>
    <p:sldId id="521" r:id="rId36"/>
    <p:sldId id="711" r:id="rId37"/>
    <p:sldId id="712" r:id="rId38"/>
    <p:sldId id="713" r:id="rId39"/>
    <p:sldId id="942" r:id="rId40"/>
    <p:sldId id="943" r:id="rId41"/>
    <p:sldId id="944" r:id="rId42"/>
    <p:sldId id="945" r:id="rId43"/>
    <p:sldId id="946" r:id="rId44"/>
    <p:sldId id="450" r:id="rId45"/>
    <p:sldId id="522" r:id="rId46"/>
    <p:sldId id="827" r:id="rId47"/>
    <p:sldId id="828" r:id="rId48"/>
    <p:sldId id="947" r:id="rId49"/>
    <p:sldId id="948" r:id="rId50"/>
    <p:sldId id="949" r:id="rId51"/>
    <p:sldId id="950" r:id="rId52"/>
    <p:sldId id="951" r:id="rId53"/>
    <p:sldId id="615" r:id="rId54"/>
    <p:sldId id="872" r:id="rId55"/>
    <p:sldId id="873" r:id="rId56"/>
    <p:sldId id="952" r:id="rId57"/>
    <p:sldId id="953" r:id="rId58"/>
    <p:sldId id="954" r:id="rId59"/>
    <p:sldId id="955" r:id="rId60"/>
    <p:sldId id="956" r:id="rId61"/>
    <p:sldId id="874" r:id="rId62"/>
    <p:sldId id="454" r:id="rId63"/>
    <p:sldId id="875" r:id="rId64"/>
    <p:sldId id="453" r:id="rId65"/>
    <p:sldId id="842" r:id="rId66"/>
    <p:sldId id="848" r:id="rId67"/>
    <p:sldId id="844" r:id="rId68"/>
    <p:sldId id="845" r:id="rId69"/>
    <p:sldId id="957" r:id="rId70"/>
    <p:sldId id="958" r:id="rId71"/>
    <p:sldId id="959" r:id="rId72"/>
    <p:sldId id="960" r:id="rId73"/>
    <p:sldId id="961" r:id="rId74"/>
    <p:sldId id="876" r:id="rId75"/>
    <p:sldId id="456" r:id="rId76"/>
    <p:sldId id="714" r:id="rId77"/>
    <p:sldId id="877" r:id="rId78"/>
    <p:sldId id="878" r:id="rId79"/>
    <p:sldId id="975" r:id="rId80"/>
    <p:sldId id="976" r:id="rId81"/>
    <p:sldId id="977" r:id="rId82"/>
    <p:sldId id="978" r:id="rId83"/>
    <p:sldId id="979" r:id="rId84"/>
    <p:sldId id="879" r:id="rId85"/>
    <p:sldId id="883" r:id="rId86"/>
    <p:sldId id="881" r:id="rId87"/>
    <p:sldId id="882" r:id="rId88"/>
    <p:sldId id="474" r:id="rId89"/>
    <p:sldId id="547" r:id="rId90"/>
    <p:sldId id="884" r:id="rId91"/>
    <p:sldId id="823" r:id="rId92"/>
    <p:sldId id="967" r:id="rId93"/>
    <p:sldId id="968" r:id="rId94"/>
    <p:sldId id="969" r:id="rId95"/>
    <p:sldId id="970" r:id="rId96"/>
    <p:sldId id="971" r:id="rId97"/>
    <p:sldId id="885" r:id="rId98"/>
    <p:sldId id="744" r:id="rId99"/>
    <p:sldId id="745" r:id="rId100"/>
    <p:sldId id="746" r:id="rId101"/>
    <p:sldId id="458" r:id="rId102"/>
    <p:sldId id="886" r:id="rId103"/>
    <p:sldId id="887" r:id="rId104"/>
    <p:sldId id="460" r:id="rId105"/>
    <p:sldId id="888" r:id="rId106"/>
    <p:sldId id="889" r:id="rId107"/>
    <p:sldId id="461" r:id="rId108"/>
    <p:sldId id="890" r:id="rId109"/>
    <p:sldId id="891" r:id="rId110"/>
    <p:sldId id="893" r:id="rId111"/>
    <p:sldId id="931" r:id="rId112"/>
    <p:sldId id="742" r:id="rId113"/>
    <p:sldId id="932" r:id="rId114"/>
    <p:sldId id="933" r:id="rId115"/>
    <p:sldId id="934" r:id="rId116"/>
    <p:sldId id="729" r:id="rId117"/>
    <p:sldId id="930" r:id="rId118"/>
    <p:sldId id="726" r:id="rId119"/>
    <p:sldId id="727" r:id="rId120"/>
    <p:sldId id="728" r:id="rId121"/>
    <p:sldId id="929" r:id="rId122"/>
  </p:sldIdLst>
  <p:sldSz cx="12801600" cy="9601200" type="A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25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5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5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5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5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2500" kern="1200">
        <a:solidFill>
          <a:schemeClr val="tx1"/>
        </a:solidFill>
        <a:latin typeface="Arial" pitchFamily="34" charset="0"/>
        <a:ea typeface="+mn-ea"/>
        <a:cs typeface="+mn-cs"/>
      </a:defRPr>
    </a:lvl6pPr>
    <a:lvl7pPr marL="2743200" algn="l" defTabSz="914400" rtl="0" eaLnBrk="1" latinLnBrk="0" hangingPunct="1">
      <a:defRPr sz="2500" kern="1200">
        <a:solidFill>
          <a:schemeClr val="tx1"/>
        </a:solidFill>
        <a:latin typeface="Arial" pitchFamily="34" charset="0"/>
        <a:ea typeface="+mn-ea"/>
        <a:cs typeface="+mn-cs"/>
      </a:defRPr>
    </a:lvl7pPr>
    <a:lvl8pPr marL="3200400" algn="l" defTabSz="914400" rtl="0" eaLnBrk="1" latinLnBrk="0" hangingPunct="1">
      <a:defRPr sz="2500" kern="1200">
        <a:solidFill>
          <a:schemeClr val="tx1"/>
        </a:solidFill>
        <a:latin typeface="Arial" pitchFamily="34" charset="0"/>
        <a:ea typeface="+mn-ea"/>
        <a:cs typeface="+mn-cs"/>
      </a:defRPr>
    </a:lvl8pPr>
    <a:lvl9pPr marL="3657600" algn="l" defTabSz="914400" rtl="0" eaLnBrk="1" latinLnBrk="0" hangingPunct="1">
      <a:defRPr sz="2500" kern="1200">
        <a:solidFill>
          <a:schemeClr val="tx1"/>
        </a:solidFill>
        <a:latin typeface="Arial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3CC"/>
    <a:srgbClr val="0066FF"/>
    <a:srgbClr val="FF3300"/>
    <a:srgbClr val="66FF33"/>
    <a:srgbClr val="FFFF00"/>
    <a:srgbClr val="CC6600"/>
    <a:srgbClr val="CC3300"/>
    <a:srgbClr val="33CCFF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2559" autoAdjust="0"/>
    <p:restoredTop sz="99409" autoAdjust="0"/>
  </p:normalViewPr>
  <p:slideViewPr>
    <p:cSldViewPr>
      <p:cViewPr>
        <p:scale>
          <a:sx n="75" d="100"/>
          <a:sy n="75" d="100"/>
        </p:scale>
        <p:origin x="-270" y="-156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26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16" Type="http://schemas.openxmlformats.org/officeDocument/2006/relationships/slide" Target="slides/slide114.xml"/><Relationship Id="rId124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11" Type="http://schemas.openxmlformats.org/officeDocument/2006/relationships/slide" Target="slides/slide10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127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61.emf"/><Relationship Id="rId2" Type="http://schemas.openxmlformats.org/officeDocument/2006/relationships/image" Target="../media/image60.emf"/><Relationship Id="rId1" Type="http://schemas.openxmlformats.org/officeDocument/2006/relationships/image" Target="../media/image59.emf"/><Relationship Id="rId4" Type="http://schemas.openxmlformats.org/officeDocument/2006/relationships/image" Target="../media/image62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2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9.e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image" Target="../media/image64.emf"/><Relationship Id="rId1" Type="http://schemas.openxmlformats.org/officeDocument/2006/relationships/image" Target="../media/image63.emf"/><Relationship Id="rId5" Type="http://schemas.openxmlformats.org/officeDocument/2006/relationships/image" Target="../media/image62.emf"/><Relationship Id="rId4" Type="http://schemas.openxmlformats.org/officeDocument/2006/relationships/image" Target="../media/image66.emf"/></Relationships>
</file>

<file path=ppt/drawings/_rels/vmlDrawing14.vml.rels><?xml version="1.0" encoding="UTF-8" standalone="yes"?>
<Relationships xmlns="http://schemas.openxmlformats.org/package/2006/relationships"><Relationship Id="rId2" Type="http://schemas.openxmlformats.org/officeDocument/2006/relationships/image" Target="../media/image62.emf"/><Relationship Id="rId1" Type="http://schemas.openxmlformats.org/officeDocument/2006/relationships/image" Target="../media/image63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e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70.emf"/><Relationship Id="rId2" Type="http://schemas.openxmlformats.org/officeDocument/2006/relationships/image" Target="../media/image69.emf"/><Relationship Id="rId1" Type="http://schemas.openxmlformats.org/officeDocument/2006/relationships/image" Target="../media/image42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e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1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9.e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42.emf"/><Relationship Id="rId1" Type="http://schemas.openxmlformats.org/officeDocument/2006/relationships/image" Target="../media/image41.e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48.emf"/><Relationship Id="rId1" Type="http://schemas.openxmlformats.org/officeDocument/2006/relationships/image" Target="../media/image47.e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51.emf"/><Relationship Id="rId2" Type="http://schemas.openxmlformats.org/officeDocument/2006/relationships/image" Target="../media/image50.emf"/><Relationship Id="rId1" Type="http://schemas.openxmlformats.org/officeDocument/2006/relationships/image" Target="../media/image49.e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.emf"/><Relationship Id="rId2" Type="http://schemas.openxmlformats.org/officeDocument/2006/relationships/image" Target="../media/image53.emf"/><Relationship Id="rId1" Type="http://schemas.openxmlformats.org/officeDocument/2006/relationships/image" Target="../media/image52.e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.emf"/><Relationship Id="rId2" Type="http://schemas.openxmlformats.org/officeDocument/2006/relationships/image" Target="../media/image53.emf"/><Relationship Id="rId1" Type="http://schemas.openxmlformats.org/officeDocument/2006/relationships/image" Target="../media/image56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4.emf"/></Relationships>
</file>

<file path=ppt/drawings/_rels/vmlDrawing9.vml.rels><?xml version="1.0" encoding="UTF-8" standalone="yes"?>
<Relationships xmlns="http://schemas.openxmlformats.org/package/2006/relationships"><Relationship Id="rId2" Type="http://schemas.openxmlformats.org/officeDocument/2006/relationships/image" Target="../media/image54.emf"/><Relationship Id="rId1" Type="http://schemas.openxmlformats.org/officeDocument/2006/relationships/image" Target="../media/image5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smtClean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25956" name="Rectangle 4"/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smtClean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95A5530A-BDDE-4342-A968-CCEE9B8BC2D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D20AEBB-E4AF-4351-B9DB-1BE34C7A3D87}" type="slidenum">
              <a:rPr lang="ru-RU"/>
              <a:pPr/>
              <a:t>10</a:t>
            </a:fld>
            <a:endParaRPr lang="ru-RU"/>
          </a:p>
        </p:txBody>
      </p:sp>
      <p:sp>
        <p:nvSpPr>
          <p:cNvPr id="126979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1144588" y="687388"/>
            <a:ext cx="4568825" cy="3427412"/>
          </a:xfrm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537E56A-E4CD-49EF-845C-83DF8ED5E42F}" type="slidenum">
              <a:rPr lang="ru-RU"/>
              <a:pPr/>
              <a:t>15</a:t>
            </a:fld>
            <a:endParaRPr lang="ru-RU"/>
          </a:p>
        </p:txBody>
      </p:sp>
      <p:sp>
        <p:nvSpPr>
          <p:cNvPr id="128003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1144588" y="687388"/>
            <a:ext cx="4570412" cy="3427412"/>
          </a:xfrm>
          <a:ln/>
        </p:spPr>
      </p:sp>
      <p:sp>
        <p:nvSpPr>
          <p:cNvPr id="128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B1921C5-DEE9-47AE-A94E-8FE4107E13D6}" type="slidenum">
              <a:rPr lang="ru-RU"/>
              <a:pPr/>
              <a:t>16</a:t>
            </a:fld>
            <a:endParaRPr lang="ru-RU"/>
          </a:p>
        </p:txBody>
      </p:sp>
      <p:sp>
        <p:nvSpPr>
          <p:cNvPr id="129027" name="Rectangle 2"/>
          <p:cNvSpPr>
            <a:spLocks noRot="1" noChangeArrowheads="1" noTextEdit="1"/>
          </p:cNvSpPr>
          <p:nvPr>
            <p:ph type="sldImg"/>
          </p:nvPr>
        </p:nvSpPr>
        <p:spPr>
          <a:xfrm>
            <a:off x="1144588" y="687388"/>
            <a:ext cx="4570412" cy="3427412"/>
          </a:xfrm>
          <a:ln/>
        </p:spPr>
      </p:sp>
      <p:sp>
        <p:nvSpPr>
          <p:cNvPr id="129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A9B226F-9B30-471F-A67F-96A357AE48B8}" type="slidenum">
              <a:rPr lang="ru-RU"/>
              <a:pPr/>
              <a:t>44</a:t>
            </a:fld>
            <a:endParaRPr lang="ru-RU"/>
          </a:p>
        </p:txBody>
      </p:sp>
      <p:sp>
        <p:nvSpPr>
          <p:cNvPr id="130051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4588" y="685800"/>
            <a:ext cx="4573587" cy="3430588"/>
          </a:xfrm>
          <a:ln/>
        </p:spPr>
      </p:sp>
      <p:sp>
        <p:nvSpPr>
          <p:cNvPr id="130052" name="Заметки 2"/>
          <p:cNvSpPr>
            <a:spLocks noGrp="1"/>
          </p:cNvSpPr>
          <p:nvPr>
            <p:ph type="body" idx="1"/>
          </p:nvPr>
        </p:nvSpPr>
        <p:spPr>
          <a:xfrm>
            <a:off x="685800" y="4346575"/>
            <a:ext cx="5486400" cy="4111625"/>
          </a:xfrm>
          <a:noFill/>
          <a:ln/>
        </p:spPr>
        <p:txBody>
          <a:bodyPr lIns="91420" tIns="45711" rIns="91420" bIns="45711"/>
          <a:lstStyle/>
          <a:p>
            <a:pPr eaLnBrk="1" hangingPunct="1"/>
            <a:endParaRPr lang="ru-RU" smtClean="0"/>
          </a:p>
        </p:txBody>
      </p:sp>
      <p:sp>
        <p:nvSpPr>
          <p:cNvPr id="130053" name="Номер слайда 3"/>
          <p:cNvSpPr txBox="1">
            <a:spLocks noGrp="1"/>
          </p:cNvSpPr>
          <p:nvPr/>
        </p:nvSpPr>
        <p:spPr bwMode="auto">
          <a:xfrm>
            <a:off x="3886200" y="8685213"/>
            <a:ext cx="29702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0" tIns="45711" rIns="91420" bIns="45711" anchor="b"/>
          <a:lstStyle/>
          <a:p>
            <a:pPr algn="r" defTabSz="896938"/>
            <a:fld id="{7F46CEE9-727C-403F-8E62-E0CE05A00EAC}" type="slidenum">
              <a:rPr lang="ru-RU" sz="1200">
                <a:latin typeface="Times New Roman" pitchFamily="18" charset="0"/>
              </a:rPr>
              <a:pPr algn="r" defTabSz="896938"/>
              <a:t>44</a:t>
            </a:fld>
            <a:endParaRPr lang="ru-RU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018D50C-DBC3-4B52-A734-4D8548741997}" type="slidenum">
              <a:rPr lang="ru-RU"/>
              <a:pPr/>
              <a:t>64</a:t>
            </a:fld>
            <a:endParaRPr lang="ru-RU"/>
          </a:p>
        </p:txBody>
      </p:sp>
      <p:sp>
        <p:nvSpPr>
          <p:cNvPr id="131075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1076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 lIns="91577" tIns="45789" rIns="91577" bIns="45789"/>
          <a:lstStyle/>
          <a:p>
            <a:pPr eaLnBrk="1" hangingPunct="1"/>
            <a:endParaRPr lang="ru-RU" smtClean="0"/>
          </a:p>
        </p:txBody>
      </p:sp>
      <p:sp>
        <p:nvSpPr>
          <p:cNvPr id="131077" name="Номер слайда 3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577" tIns="45789" rIns="91577" bIns="45789" anchor="b"/>
          <a:lstStyle/>
          <a:p>
            <a:pPr algn="r" defTabSz="1277938"/>
            <a:fld id="{ABEE95FC-FE26-40B7-8993-0CD131F9B17A}" type="slidenum">
              <a:rPr lang="ru-RU" sz="1200">
                <a:latin typeface="Times New Roman" pitchFamily="18" charset="0"/>
                <a:cs typeface="Arial" pitchFamily="34" charset="0"/>
              </a:rPr>
              <a:pPr algn="r" defTabSz="1277938"/>
              <a:t>64</a:t>
            </a:fld>
            <a:endParaRPr lang="ru-RU" sz="1200">
              <a:latin typeface="Times New Roman" pitchFamily="18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438" y="2982913"/>
            <a:ext cx="10880725" cy="20574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A0733AE-734D-4A00-A714-A9285AB713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18C1B9-BC07-4B3E-9B74-D6DB7C291B1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2113" y="382588"/>
            <a:ext cx="2879725" cy="81946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39763" y="382588"/>
            <a:ext cx="8489950" cy="81946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98B721-B837-441C-ABA5-607A55C6C77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2588"/>
            <a:ext cx="11522075" cy="1601787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639763" y="2239963"/>
            <a:ext cx="11522075" cy="6337300"/>
          </a:xfrm>
        </p:spPr>
        <p:txBody>
          <a:bodyPr/>
          <a:lstStyle/>
          <a:p>
            <a:pPr lvl="0"/>
            <a:endParaRPr lang="ru-RU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F6F16B-AB1C-45D5-B59E-A8CCD313057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639763" y="382588"/>
            <a:ext cx="11522075" cy="81946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29C815C-1D20-4576-AEC1-075E1F13190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438" y="2982913"/>
            <a:ext cx="10880725" cy="20574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106576-500F-40A1-AC2C-7C6E86C1C86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3CCC11-50ED-49D7-A567-5755514FCAD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025"/>
            <a:ext cx="10880725" cy="19081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8763"/>
            <a:ext cx="10880725" cy="2100262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3931C9-5357-4234-9FF8-E9E7C173260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3" y="2239963"/>
            <a:ext cx="5684837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77000" y="2239963"/>
            <a:ext cx="5684838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A683CA-4858-40CE-816F-C5E7630B66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4175"/>
            <a:ext cx="11522075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9763" y="2149475"/>
            <a:ext cx="5656262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39763" y="3044825"/>
            <a:ext cx="5656262" cy="553243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2400" y="2149475"/>
            <a:ext cx="5659438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2400" y="3044825"/>
            <a:ext cx="5659438" cy="553243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7599F2-4360-431D-86BE-AD7A66CE9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83EA4A-3690-47C7-A90B-9D797BC23F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8745A7-40DE-4631-B30E-32DE34CEA0F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821AA8-4F49-4D6E-9FA7-3515919DB7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2588"/>
            <a:ext cx="4211637" cy="162718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388" y="382588"/>
            <a:ext cx="7156450" cy="819467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9763" y="2009775"/>
            <a:ext cx="4211637" cy="656748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13687F-462A-4EFC-8BC3-926B345C4A3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838" y="6721475"/>
            <a:ext cx="7680325" cy="79216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838" y="857250"/>
            <a:ext cx="7680325" cy="5761038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838" y="7513638"/>
            <a:ext cx="7680325" cy="1127125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5D57C2-541B-4985-865F-859541D51A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8A7A76-A577-450A-9022-AEA43A5066F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2113" y="382588"/>
            <a:ext cx="2879725" cy="81946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39763" y="382588"/>
            <a:ext cx="8489950" cy="81946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9218F3-6B06-4D09-B632-CC498AA027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025"/>
            <a:ext cx="10880725" cy="19081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8763"/>
            <a:ext cx="10880725" cy="2100262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178495-C4FF-438F-83EA-CFFDFB3106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3" y="2239963"/>
            <a:ext cx="5684837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77000" y="2239963"/>
            <a:ext cx="5684838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87E233-F5E2-4EB0-ACAE-DF123E2DC8C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4175"/>
            <a:ext cx="11522075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9763" y="2149475"/>
            <a:ext cx="5656262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39763" y="3044825"/>
            <a:ext cx="5656262" cy="553243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2400" y="2149475"/>
            <a:ext cx="5659438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2400" y="3044825"/>
            <a:ext cx="5659438" cy="553243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1A6213-1931-46C3-A555-E3E33A98D99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BC5AB4-4A86-4EAF-8470-88ECF9D7C0C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CF24AF4-E130-4ABF-8937-D4C1C78F4B0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2588"/>
            <a:ext cx="4211637" cy="162718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388" y="382588"/>
            <a:ext cx="7156450" cy="819467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9763" y="2009775"/>
            <a:ext cx="4211637" cy="656748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5F4B4A-72C3-4409-87F2-FB564EEBBC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838" y="6721475"/>
            <a:ext cx="7680325" cy="79216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838" y="857250"/>
            <a:ext cx="7680325" cy="5761038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838" y="7513638"/>
            <a:ext cx="7680325" cy="1127125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DBA69E-ABA6-4815-BBF9-4BB7D0B09E5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39763" y="382588"/>
            <a:ext cx="11522075" cy="1601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402" tIns="63720" rIns="127402" bIns="63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402" tIns="63720" rIns="127402" bIns="63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397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402" tIns="63720" rIns="127402" bIns="63720" numCol="1" anchor="t" anchorCtr="0" compatLnSpc="1">
            <a:prstTxWarp prst="textNoShape">
              <a:avLst/>
            </a:prstTxWarp>
          </a:bodyPr>
          <a:lstStyle>
            <a:lvl1pPr>
              <a:defRPr sz="2000"/>
            </a:lvl1pPr>
          </a:lstStyle>
          <a:p>
            <a:endParaRPr lang="ru-RU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373563" y="8743950"/>
            <a:ext cx="40544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402" tIns="63720" rIns="127402" bIns="63720" numCol="1" anchor="t" anchorCtr="0" compatLnSpc="1">
            <a:prstTxWarp prst="textNoShape">
              <a:avLst/>
            </a:prstTxWarp>
          </a:bodyPr>
          <a:lstStyle>
            <a:lvl1pPr algn="ctr">
              <a:defRPr sz="2000"/>
            </a:lvl1pPr>
          </a:lstStyle>
          <a:p>
            <a:endParaRPr lang="ru-RU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741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402" tIns="63720" rIns="127402" bIns="63720" numCol="1" anchor="t" anchorCtr="0" compatLnSpc="1">
            <a:prstTxWarp prst="textNoShape">
              <a:avLst/>
            </a:prstTxWarp>
          </a:bodyPr>
          <a:lstStyle>
            <a:lvl1pPr algn="r">
              <a:defRPr sz="2000"/>
            </a:lvl1pPr>
          </a:lstStyle>
          <a:p>
            <a:fld id="{B51470B7-A77C-4D32-8113-4737F426F86A}" type="slidenum">
              <a:rPr lang="ru-RU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</p:sldLayoutIdLst>
  <p:txStyles>
    <p:titleStyle>
      <a:lvl1pPr algn="ctr" defTabSz="1279525" rtl="0" eaLnBrk="0" fontAlgn="base" hangingPunct="0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279525" rtl="0" eaLnBrk="0" fontAlgn="base" hangingPunct="0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2pPr>
      <a:lvl3pPr algn="ctr" defTabSz="1279525" rtl="0" eaLnBrk="0" fontAlgn="base" hangingPunct="0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3pPr>
      <a:lvl4pPr algn="ctr" defTabSz="1279525" rtl="0" eaLnBrk="0" fontAlgn="base" hangingPunct="0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4pPr>
      <a:lvl5pPr algn="ctr" defTabSz="1279525" rtl="0" eaLnBrk="0" fontAlgn="base" hangingPunct="0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5pPr>
      <a:lvl6pPr marL="457200" algn="ctr" defTabSz="1279525" rtl="0" fontAlgn="base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6pPr>
      <a:lvl7pPr marL="914400" algn="ctr" defTabSz="1279525" rtl="0" fontAlgn="base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7pPr>
      <a:lvl8pPr marL="1371600" algn="ctr" defTabSz="1279525" rtl="0" fontAlgn="base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8pPr>
      <a:lvl9pPr marL="1828800" algn="ctr" defTabSz="1279525" rtl="0" fontAlgn="base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9pPr>
    </p:titleStyle>
    <p:bodyStyle>
      <a:lvl1pPr marL="479425" indent="-479425" algn="l" defTabSz="1279525" rtl="0" eaLnBrk="0" fontAlgn="base" hangingPunct="0">
        <a:spcBef>
          <a:spcPct val="20000"/>
        </a:spcBef>
        <a:spcAft>
          <a:spcPct val="0"/>
        </a:spcAft>
        <a:buChar char="•"/>
        <a:defRPr sz="4500">
          <a:solidFill>
            <a:schemeClr val="tx1"/>
          </a:solidFill>
          <a:latin typeface="+mn-lt"/>
          <a:ea typeface="+mn-ea"/>
          <a:cs typeface="+mn-cs"/>
        </a:defRPr>
      </a:lvl1pPr>
      <a:lvl2pPr marL="1039813" indent="-396875" algn="l" defTabSz="1279525" rtl="0" eaLnBrk="0" fontAlgn="base" hangingPunct="0">
        <a:spcBef>
          <a:spcPct val="20000"/>
        </a:spcBef>
        <a:spcAft>
          <a:spcPct val="0"/>
        </a:spcAft>
        <a:buChar char="–"/>
        <a:defRPr sz="3900">
          <a:solidFill>
            <a:schemeClr val="tx1"/>
          </a:solidFill>
          <a:latin typeface="+mn-lt"/>
        </a:defRPr>
      </a:lvl2pPr>
      <a:lvl3pPr marL="1600200" indent="-320675" algn="l" defTabSz="1279525" rtl="0" eaLnBrk="0" fontAlgn="base" hangingPunct="0">
        <a:spcBef>
          <a:spcPct val="20000"/>
        </a:spcBef>
        <a:spcAft>
          <a:spcPct val="0"/>
        </a:spcAft>
        <a:buChar char="•"/>
        <a:defRPr sz="3300">
          <a:solidFill>
            <a:schemeClr val="tx1"/>
          </a:solidFill>
          <a:latin typeface="+mn-lt"/>
        </a:defRPr>
      </a:lvl3pPr>
      <a:lvl4pPr marL="2239963" indent="-322263" algn="l" defTabSz="1279525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876550" indent="-315913" algn="l" defTabSz="1279525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3333750" indent="-315913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6pPr>
      <a:lvl7pPr marL="3790950" indent="-315913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7pPr>
      <a:lvl8pPr marL="4248150" indent="-315913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8pPr>
      <a:lvl9pPr marL="4705350" indent="-315913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39763" y="382588"/>
            <a:ext cx="11522075" cy="1601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432" tIns="63736" rIns="127432" bIns="63736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432" tIns="63736" rIns="127432" bIns="6373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397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432" tIns="63736" rIns="127432" bIns="63736" numCol="1" anchor="t" anchorCtr="0" compatLnSpc="1">
            <a:prstTxWarp prst="textNoShape">
              <a:avLst/>
            </a:prstTxWarp>
          </a:bodyPr>
          <a:lstStyle>
            <a:lvl1pPr>
              <a:defRPr sz="2000"/>
            </a:lvl1pPr>
          </a:lstStyle>
          <a:p>
            <a:endParaRPr lang="ru-RU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373563" y="8743950"/>
            <a:ext cx="40544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432" tIns="63736" rIns="127432" bIns="63736" numCol="1" anchor="t" anchorCtr="0" compatLnSpc="1">
            <a:prstTxWarp prst="textNoShape">
              <a:avLst/>
            </a:prstTxWarp>
          </a:bodyPr>
          <a:lstStyle>
            <a:lvl1pPr algn="ctr">
              <a:defRPr sz="2000"/>
            </a:lvl1pPr>
          </a:lstStyle>
          <a:p>
            <a:endParaRPr lang="ru-RU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741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7432" tIns="63736" rIns="127432" bIns="63736" numCol="1" anchor="t" anchorCtr="0" compatLnSpc="1">
            <a:prstTxWarp prst="textNoShape">
              <a:avLst/>
            </a:prstTxWarp>
          </a:bodyPr>
          <a:lstStyle>
            <a:lvl1pPr algn="r">
              <a:defRPr sz="2000"/>
            </a:lvl1pPr>
          </a:lstStyle>
          <a:p>
            <a:fld id="{9BDF4637-D539-47D6-9E1D-43CD1357E121}" type="slidenum">
              <a:rPr lang="ru-RU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</p:sldLayoutIdLst>
  <p:txStyles>
    <p:titleStyle>
      <a:lvl1pPr algn="ctr" defTabSz="1279525" rtl="0" eaLnBrk="0" fontAlgn="base" hangingPunct="0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279525" rtl="0" eaLnBrk="0" fontAlgn="base" hangingPunct="0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2pPr>
      <a:lvl3pPr algn="ctr" defTabSz="1279525" rtl="0" eaLnBrk="0" fontAlgn="base" hangingPunct="0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3pPr>
      <a:lvl4pPr algn="ctr" defTabSz="1279525" rtl="0" eaLnBrk="0" fontAlgn="base" hangingPunct="0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4pPr>
      <a:lvl5pPr algn="ctr" defTabSz="1279525" rtl="0" eaLnBrk="0" fontAlgn="base" hangingPunct="0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5pPr>
      <a:lvl6pPr marL="457200" algn="ctr" defTabSz="1279525" rtl="0" fontAlgn="base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6pPr>
      <a:lvl7pPr marL="914400" algn="ctr" defTabSz="1279525" rtl="0" fontAlgn="base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7pPr>
      <a:lvl8pPr marL="1371600" algn="ctr" defTabSz="1279525" rtl="0" fontAlgn="base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8pPr>
      <a:lvl9pPr marL="1828800" algn="ctr" defTabSz="1279525" rtl="0" fontAlgn="base">
        <a:spcBef>
          <a:spcPct val="0"/>
        </a:spcBef>
        <a:spcAft>
          <a:spcPct val="0"/>
        </a:spcAft>
        <a:defRPr sz="6100">
          <a:solidFill>
            <a:schemeClr val="tx2"/>
          </a:solidFill>
          <a:latin typeface="Arial" pitchFamily="34" charset="0"/>
        </a:defRPr>
      </a:lvl9pPr>
    </p:titleStyle>
    <p:bodyStyle>
      <a:lvl1pPr marL="479425" indent="-479425" algn="l" defTabSz="1279525" rtl="0" eaLnBrk="0" fontAlgn="base" hangingPunct="0">
        <a:spcBef>
          <a:spcPct val="20000"/>
        </a:spcBef>
        <a:spcAft>
          <a:spcPct val="0"/>
        </a:spcAft>
        <a:buChar char="•"/>
        <a:defRPr sz="4500">
          <a:solidFill>
            <a:schemeClr val="tx1"/>
          </a:solidFill>
          <a:latin typeface="+mn-lt"/>
          <a:ea typeface="+mn-ea"/>
          <a:cs typeface="+mn-cs"/>
        </a:defRPr>
      </a:lvl1pPr>
      <a:lvl2pPr marL="1039813" indent="-396875" algn="l" defTabSz="1279525" rtl="0" eaLnBrk="0" fontAlgn="base" hangingPunct="0">
        <a:spcBef>
          <a:spcPct val="20000"/>
        </a:spcBef>
        <a:spcAft>
          <a:spcPct val="0"/>
        </a:spcAft>
        <a:buChar char="–"/>
        <a:defRPr sz="3900">
          <a:solidFill>
            <a:schemeClr val="tx1"/>
          </a:solidFill>
          <a:latin typeface="+mn-lt"/>
        </a:defRPr>
      </a:lvl2pPr>
      <a:lvl3pPr marL="1600200" indent="-320675" algn="l" defTabSz="1279525" rtl="0" eaLnBrk="0" fontAlgn="base" hangingPunct="0">
        <a:spcBef>
          <a:spcPct val="20000"/>
        </a:spcBef>
        <a:spcAft>
          <a:spcPct val="0"/>
        </a:spcAft>
        <a:buChar char="•"/>
        <a:defRPr sz="3300">
          <a:solidFill>
            <a:schemeClr val="tx1"/>
          </a:solidFill>
          <a:latin typeface="+mn-lt"/>
        </a:defRPr>
      </a:lvl3pPr>
      <a:lvl4pPr marL="2239963" indent="-322263" algn="l" defTabSz="1279525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876550" indent="-315913" algn="l" defTabSz="1279525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3333750" indent="-315913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6pPr>
      <a:lvl7pPr marL="3790950" indent="-315913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7pPr>
      <a:lvl8pPr marL="4248150" indent="-315913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8pPr>
      <a:lvl9pPr marL="4705350" indent="-315913" algn="l" defTabSz="1279525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5" Type="http://schemas.openxmlformats.org/officeDocument/2006/relationships/oleObject" Target="../embeddings/_____Microsoft_Office_Excel_97-200331.xls"/><Relationship Id="rId4" Type="http://schemas.openxmlformats.org/officeDocument/2006/relationships/image" Target="../media/image68.jpeg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_____Microsoft_Office_Excel_97-200334.xls"/><Relationship Id="rId5" Type="http://schemas.openxmlformats.org/officeDocument/2006/relationships/oleObject" Target="../embeddings/_____Microsoft_Office_Excel_97-200333.xls"/><Relationship Id="rId4" Type="http://schemas.openxmlformats.org/officeDocument/2006/relationships/oleObject" Target="../embeddings/_____Microsoft_Office_Excel_97-200332.xls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Microsoft_Office_Excel_97-200335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4" Type="http://schemas.openxmlformats.org/officeDocument/2006/relationships/oleObject" Target="../embeddings/_____Microsoft_Office_Excel_97-200336.xls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Microsoft_Office_Excel_97-200337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9.v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hyperlink" Target="file:///G:\&#1056;&#1072;&#1073;&#1086;&#1095;&#1080;&#1081;%20&#1089;&#1090;&#1086;&#1083;\&#1054;&#1082;&#1090;&#1103;&#1073;&#1088;&#1100;&#1089;&#1082;&#1080;&#1081;%20&#1088;&#1072;&#1081;&#1086;&#1085;.ppt" TargetMode="External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hyperlink" Target="mailto:nsk@5-tv.ru" TargetMode="External"/><Relationship Id="rId2" Type="http://schemas.openxmlformats.org/officeDocument/2006/relationships/hyperlink" Target="mailto:trionsk@bk.ru" TargetMode="Externa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ngs.ru/" TargetMode="External"/><Relationship Id="rId3" Type="http://schemas.openxmlformats.org/officeDocument/2006/relationships/hyperlink" Target="http://www.interfakx-russia.ru/" TargetMode="External"/><Relationship Id="rId7" Type="http://schemas.openxmlformats.org/officeDocument/2006/relationships/hyperlink" Target="http://www.ria-sibir.ru/" TargetMode="External"/><Relationship Id="rId12" Type="http://schemas.openxmlformats.org/officeDocument/2006/relationships/hyperlink" Target="http://www.fedpress.ru/" TargetMode="External"/><Relationship Id="rId2" Type="http://schemas.openxmlformats.org/officeDocument/2006/relationships/hyperlink" Target="http://www.regnum.ru/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://www.rian.ru/" TargetMode="External"/><Relationship Id="rId11" Type="http://schemas.openxmlformats.org/officeDocument/2006/relationships/hyperlink" Target="http://www.sibkray.ru/" TargetMode="External"/><Relationship Id="rId5" Type="http://schemas.openxmlformats.org/officeDocument/2006/relationships/hyperlink" Target="mailto:info@taygainfo.ru" TargetMode="External"/><Relationship Id="rId10" Type="http://schemas.openxmlformats.org/officeDocument/2006/relationships/hyperlink" Target="http://www.academ.info/" TargetMode="External"/><Relationship Id="rId4" Type="http://schemas.openxmlformats.org/officeDocument/2006/relationships/hyperlink" Target="http://www.tayga.info/" TargetMode="External"/><Relationship Id="rId9" Type="http://schemas.openxmlformats.org/officeDocument/2006/relationships/hyperlink" Target="http://www.news.ngs.ru/" TargetMode="Externa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3.png"/><Relationship Id="rId18" Type="http://schemas.openxmlformats.org/officeDocument/2006/relationships/image" Target="../media/image28.png"/><Relationship Id="rId26" Type="http://schemas.openxmlformats.org/officeDocument/2006/relationships/image" Target="../media/image36.png"/><Relationship Id="rId3" Type="http://schemas.openxmlformats.org/officeDocument/2006/relationships/image" Target="../media/image13.png"/><Relationship Id="rId21" Type="http://schemas.openxmlformats.org/officeDocument/2006/relationships/image" Target="../media/image31.png"/><Relationship Id="rId7" Type="http://schemas.openxmlformats.org/officeDocument/2006/relationships/image" Target="../media/image17.png"/><Relationship Id="rId12" Type="http://schemas.openxmlformats.org/officeDocument/2006/relationships/image" Target="../media/image22.png"/><Relationship Id="rId17" Type="http://schemas.openxmlformats.org/officeDocument/2006/relationships/image" Target="../media/image27.png"/><Relationship Id="rId25" Type="http://schemas.openxmlformats.org/officeDocument/2006/relationships/image" Target="../media/image35.png"/><Relationship Id="rId2" Type="http://schemas.openxmlformats.org/officeDocument/2006/relationships/image" Target="../media/image12.png"/><Relationship Id="rId16" Type="http://schemas.openxmlformats.org/officeDocument/2006/relationships/image" Target="../media/image26.png"/><Relationship Id="rId20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24" Type="http://schemas.openxmlformats.org/officeDocument/2006/relationships/image" Target="../media/image34.png"/><Relationship Id="rId5" Type="http://schemas.openxmlformats.org/officeDocument/2006/relationships/image" Target="../media/image15.png"/><Relationship Id="rId15" Type="http://schemas.openxmlformats.org/officeDocument/2006/relationships/image" Target="../media/image25.png"/><Relationship Id="rId23" Type="http://schemas.openxmlformats.org/officeDocument/2006/relationships/image" Target="../media/image33.png"/><Relationship Id="rId10" Type="http://schemas.openxmlformats.org/officeDocument/2006/relationships/image" Target="../media/image20.png"/><Relationship Id="rId19" Type="http://schemas.openxmlformats.org/officeDocument/2006/relationships/image" Target="../media/image29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Relationship Id="rId14" Type="http://schemas.openxmlformats.org/officeDocument/2006/relationships/image" Target="../media/image24.png"/><Relationship Id="rId22" Type="http://schemas.openxmlformats.org/officeDocument/2006/relationships/image" Target="../media/image32.png"/><Relationship Id="rId27" Type="http://schemas.openxmlformats.org/officeDocument/2006/relationships/image" Target="../media/image37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54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slide" Target="slide54.xml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_____Microsoft_Office_Excel_97-20031.xls"/><Relationship Id="rId5" Type="http://schemas.openxmlformats.org/officeDocument/2006/relationships/hyperlink" Target="../&#1058;&#1072;&#1090;&#1072;&#1088;&#1089;&#1082;&#1080;&#1081;%20&#1085;&#1072;%201/&#1048;&#1085;&#1078;-&#1090;&#1077;&#1093;&#1085;&#1080;&#1095;%20&#1084;&#1077;&#1088;&#1086;&#1087;&#1088;/&#1072;&#1090;&#1083;&#1072;&#1089;%20&#1074;%20&#1087;&#1072;&#1087;&#1082;&#1072;&#1093;/&#1057;&#1055;&#1048;&#1057;&#1054;&#1050;%20&#1082;&#1072;&#1088;&#1072;&#1089;&#1091;&#1082;.doc" TargetMode="External"/><Relationship Id="rId4" Type="http://schemas.openxmlformats.org/officeDocument/2006/relationships/image" Target="../media/image40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7" Type="http://schemas.openxmlformats.org/officeDocument/2006/relationships/oleObject" Target="../embeddings/_____Microsoft_Office_Excel_97-20033.xls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3.vml"/><Relationship Id="rId6" Type="http://schemas.openxmlformats.org/officeDocument/2006/relationships/slide" Target="slide54.xml"/><Relationship Id="rId5" Type="http://schemas.openxmlformats.org/officeDocument/2006/relationships/oleObject" Target="../embeddings/_____Microsoft_Office_Excel_97-20032.xls"/><Relationship Id="rId4" Type="http://schemas.openxmlformats.org/officeDocument/2006/relationships/image" Target="../media/image40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43.jpeg"/><Relationship Id="rId5" Type="http://schemas.openxmlformats.org/officeDocument/2006/relationships/oleObject" Target="../embeddings/_____Microsoft_Office_Excel_97-20035.xls"/><Relationship Id="rId4" Type="http://schemas.openxmlformats.org/officeDocument/2006/relationships/oleObject" Target="../embeddings/_____Microsoft_Office_Excel_97-20034.xls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0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7" Type="http://schemas.openxmlformats.org/officeDocument/2006/relationships/image" Target="../media/image43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_____Microsoft_Office_Excel_97-20038.xls"/><Relationship Id="rId5" Type="http://schemas.openxmlformats.org/officeDocument/2006/relationships/oleObject" Target="../embeddings/_____Microsoft_Office_Excel_97-20037.xls"/><Relationship Id="rId4" Type="http://schemas.openxmlformats.org/officeDocument/2006/relationships/oleObject" Target="../embeddings/_____Microsoft_Office_Excel_97-20036.xls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jpeg"/><Relationship Id="rId3" Type="http://schemas.openxmlformats.org/officeDocument/2006/relationships/notesSlide" Target="../notesSlides/notesSlide4.xml"/><Relationship Id="rId7" Type="http://schemas.openxmlformats.org/officeDocument/2006/relationships/oleObject" Target="../embeddings/_____Microsoft_Office_Excel_97-200310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_____Microsoft_Office_Excel_97-20039.xls"/><Relationship Id="rId5" Type="http://schemas.openxmlformats.org/officeDocument/2006/relationships/image" Target="../media/image55.png"/><Relationship Id="rId4" Type="http://schemas.openxmlformats.org/officeDocument/2006/relationships/image" Target="../media/image46.jpeg"/><Relationship Id="rId9" Type="http://schemas.openxmlformats.org/officeDocument/2006/relationships/oleObject" Target="../embeddings/_____Microsoft_Office_Excel_97-200311.xls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_____Microsoft_Office_Excel_97-200314.xls"/><Relationship Id="rId3" Type="http://schemas.openxmlformats.org/officeDocument/2006/relationships/image" Target="../media/image46.jpeg"/><Relationship Id="rId7" Type="http://schemas.openxmlformats.org/officeDocument/2006/relationships/oleObject" Target="../embeddings/_____Microsoft_Office_Excel_97-200313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43.jpeg"/><Relationship Id="rId5" Type="http://schemas.openxmlformats.org/officeDocument/2006/relationships/oleObject" Target="../embeddings/_____Microsoft_Office_Excel_97-200312.xls"/><Relationship Id="rId4" Type="http://schemas.openxmlformats.org/officeDocument/2006/relationships/image" Target="../media/image55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Microsoft_Office_Excel_97-200315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_____Microsoft_Office_Excel_97-200317.xls"/><Relationship Id="rId5" Type="http://schemas.openxmlformats.org/officeDocument/2006/relationships/image" Target="../media/image43.jpeg"/><Relationship Id="rId4" Type="http://schemas.openxmlformats.org/officeDocument/2006/relationships/oleObject" Target="../embeddings/_____Microsoft_Office_Excel_97-200316.xls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0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jpeg"/><Relationship Id="rId3" Type="http://schemas.openxmlformats.org/officeDocument/2006/relationships/image" Target="../media/image46.jpeg"/><Relationship Id="rId7" Type="http://schemas.openxmlformats.org/officeDocument/2006/relationships/oleObject" Target="../embeddings/_____Microsoft_Office_Excel_97-200321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_____Microsoft_Office_Excel_97-200320.xls"/><Relationship Id="rId5" Type="http://schemas.openxmlformats.org/officeDocument/2006/relationships/oleObject" Target="../embeddings/_____Microsoft_Office_Excel_97-200319.xls"/><Relationship Id="rId4" Type="http://schemas.openxmlformats.org/officeDocument/2006/relationships/oleObject" Target="../embeddings/_____Microsoft_Office_Excel_97-200318.xls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Microsoft_Office_Excel_97-200322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Microsoft_Office_Excel_97-200323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7" Type="http://schemas.openxmlformats.org/officeDocument/2006/relationships/image" Target="../media/image10.png"/><Relationship Id="rId2" Type="http://schemas.openxmlformats.org/officeDocument/2006/relationships/slideLayout" Target="../slideLayouts/slideLayout20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jpeg"/><Relationship Id="rId3" Type="http://schemas.openxmlformats.org/officeDocument/2006/relationships/image" Target="../media/image46.jpeg"/><Relationship Id="rId7" Type="http://schemas.openxmlformats.org/officeDocument/2006/relationships/oleObject" Target="../embeddings/_____Microsoft_Office_Excel_97-200327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oleObject" Target="../embeddings/_____Microsoft_Office_Excel_97-200326.xls"/><Relationship Id="rId5" Type="http://schemas.openxmlformats.org/officeDocument/2006/relationships/oleObject" Target="../embeddings/_____Microsoft_Office_Excel_97-200325.xls"/><Relationship Id="rId4" Type="http://schemas.openxmlformats.org/officeDocument/2006/relationships/oleObject" Target="../embeddings/_____Microsoft_Office_Excel_97-200324.xls"/><Relationship Id="rId9" Type="http://schemas.openxmlformats.org/officeDocument/2006/relationships/oleObject" Target="../embeddings/_____Microsoft_Office_Excel_97-200328.xls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Microsoft_Office_Excel_97-200329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4" Type="http://schemas.openxmlformats.org/officeDocument/2006/relationships/oleObject" Target="../embeddings/_____Microsoft_Office_Excel_97-200330.xls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478" tIns="63755" rIns="127478" bIns="63755"/>
          <a:lstStyle/>
          <a:p>
            <a:pPr eaLnBrk="1" hangingPunct="1"/>
            <a:r>
              <a:rPr lang="ru-RU" sz="100" smtClean="0"/>
              <a:t>Титульный лист</a:t>
            </a:r>
          </a:p>
        </p:txBody>
      </p:sp>
      <p:pic>
        <p:nvPicPr>
          <p:cNvPr id="22531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5" y="-23813"/>
            <a:ext cx="12801600" cy="96488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432175"/>
            <a:ext cx="12801600" cy="3405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28" tIns="63624" rIns="127228" bIns="63624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66"/>
                </a:solidFill>
                <a:cs typeface="Arial" pitchFamily="34" charset="0"/>
              </a:rPr>
              <a:t>ЭЛЕКТРОННЫЙ ПАСПОРТ ТЕРРИТОРИИ</a:t>
            </a:r>
            <a:br>
              <a:rPr lang="ru-RU" sz="4300" b="1">
                <a:solidFill>
                  <a:srgbClr val="FFFF66"/>
                </a:solidFill>
                <a:cs typeface="Arial" pitchFamily="34" charset="0"/>
              </a:rPr>
            </a:br>
            <a:r>
              <a:rPr lang="ru-RU" sz="4300" b="1">
                <a:solidFill>
                  <a:srgbClr val="FFFF66"/>
                </a:solidFill>
                <a:cs typeface="Arial" pitchFamily="34" charset="0"/>
              </a:rPr>
              <a:t>СЕЛА НОВОТРОИЦК НОВОТРОИЦКОГО СЕЛЬСОВЕТА ТАТАРСКОГО РАЙОНА</a:t>
            </a:r>
          </a:p>
          <a:p>
            <a:pPr algn="ctr" defTabSz="1279525">
              <a:defRPr/>
            </a:pPr>
            <a:r>
              <a:rPr lang="ru-RU" sz="4300" b="1">
                <a:solidFill>
                  <a:srgbClr val="FFFF66"/>
                </a:solidFill>
                <a:cs typeface="Arial" pitchFamily="34" charset="0"/>
              </a:rPr>
              <a:t>НОВОСИБИРСКОЙ ОБЛАСТИ</a:t>
            </a:r>
            <a:br>
              <a:rPr lang="ru-RU" sz="4300" b="1">
                <a:solidFill>
                  <a:srgbClr val="FFFF66"/>
                </a:solidFill>
                <a:cs typeface="Arial" pitchFamily="34" charset="0"/>
              </a:rPr>
            </a:br>
            <a:r>
              <a:rPr lang="ru-RU" sz="4300" b="1">
                <a:solidFill>
                  <a:srgbClr val="FFFF66"/>
                </a:solidFill>
                <a:cs typeface="Arial" pitchFamily="34" charset="0"/>
              </a:rPr>
              <a:t>СИБИРСКОГО ФЕДЕРАЛЬНОГО ОКРУГА</a:t>
            </a:r>
          </a:p>
        </p:txBody>
      </p:sp>
      <p:sp>
        <p:nvSpPr>
          <p:cNvPr id="22533" name="Rectangle 12"/>
          <p:cNvSpPr>
            <a:spLocks noChangeArrowheads="1"/>
          </p:cNvSpPr>
          <p:nvPr/>
        </p:nvSpPr>
        <p:spPr bwMode="auto">
          <a:xfrm>
            <a:off x="0" y="8688388"/>
            <a:ext cx="82804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28" tIns="45664" rIns="91328" bIns="45664" anchor="ctr">
            <a:spAutoFit/>
          </a:bodyPr>
          <a:lstStyle/>
          <a:p>
            <a:pPr algn="ctr" defTabSz="1339850"/>
            <a:r>
              <a:rPr lang="ru-RU" sz="2000" b="1"/>
              <a:t>Ответственный за паспорт: Жериков Николай Николаевич</a:t>
            </a:r>
          </a:p>
          <a:p>
            <a:pPr algn="ctr" defTabSz="1339850"/>
            <a:r>
              <a:rPr lang="ru-RU" sz="2000" b="1"/>
              <a:t>т. 8-383-64-25-476; сот. 8-913-774-19-17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sz="100" smtClean="0"/>
              <a:t>Общая информация</a:t>
            </a:r>
          </a:p>
        </p:txBody>
      </p:sp>
      <p:sp>
        <p:nvSpPr>
          <p:cNvPr id="30723" name="Rectangle 4"/>
          <p:cNvSpPr>
            <a:spLocks noChangeArrowheads="1"/>
          </p:cNvSpPr>
          <p:nvPr/>
        </p:nvSpPr>
        <p:spPr bwMode="auto">
          <a:xfrm>
            <a:off x="0" y="-23813"/>
            <a:ext cx="12801600" cy="1800226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178154" tIns="89088" rIns="178154" bIns="89088" anchor="ctr"/>
          <a:lstStyle/>
          <a:p>
            <a:pPr algn="ctr" defTabSz="1279525"/>
            <a:r>
              <a:rPr lang="ru-RU" sz="36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600">
                <a:latin typeface="Times New Roman" pitchFamily="18" charset="0"/>
              </a:rPr>
            </a:br>
            <a:r>
              <a:rPr lang="ru-RU" sz="3600">
                <a:latin typeface="Times New Roman" pitchFamily="18" charset="0"/>
              </a:rPr>
              <a:t>Новотроицкого сельсовета Татарского района </a:t>
            </a:r>
            <a:r>
              <a:rPr lang="ru-RU" sz="3600" b="1"/>
              <a:t/>
            </a:r>
            <a:br>
              <a:rPr lang="ru-RU" sz="3600" b="1"/>
            </a:br>
            <a:r>
              <a:rPr lang="ru-RU" sz="3600" b="1"/>
              <a:t> </a:t>
            </a: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(Общая информация)</a:t>
            </a:r>
          </a:p>
        </p:txBody>
      </p:sp>
      <p:graphicFrame>
        <p:nvGraphicFramePr>
          <p:cNvPr id="679686" name="Group 774"/>
          <p:cNvGraphicFramePr>
            <a:graphicFrameLocks noGrp="1"/>
          </p:cNvGraphicFramePr>
          <p:nvPr/>
        </p:nvGraphicFramePr>
        <p:xfrm>
          <a:off x="136525" y="5305425"/>
          <a:ext cx="12530138" cy="4175127"/>
        </p:xfrm>
        <a:graphic>
          <a:graphicData uri="http://schemas.openxmlformats.org/drawingml/2006/table">
            <a:tbl>
              <a:tblPr/>
              <a:tblGrid>
                <a:gridCol w="4545013"/>
                <a:gridCol w="4298950"/>
                <a:gridCol w="3686175"/>
              </a:tblGrid>
              <a:tr h="8651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Основные структуры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 объекты</a:t>
                      </a:r>
                    </a:p>
                  </a:txBody>
                  <a:tcPr marL="68411" marR="68411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ФИО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телефон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  <a:tr h="6810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Участковый  уполномоченный полиции</a:t>
                      </a:r>
                    </a:p>
                  </a:txBody>
                  <a:tcPr marL="68411" marR="68411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Стекленёв А. С.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 (38364)-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56-144 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  <a:tr h="5873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ФАП</a:t>
                      </a:r>
                    </a:p>
                  </a:txBody>
                  <a:tcPr marL="68411" marR="68411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Канахина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Л. В. 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8 (38364)-50-130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8(38364)-50-117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  <a:tr h="5730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МУП  «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Кочневская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ОУН»</a:t>
                      </a:r>
                    </a:p>
                  </a:txBody>
                  <a:tcPr marL="68411" marR="68411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Бровкина Светлана Сергеевна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8-383-64-59-219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  <a:tr h="6175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ПСЧ- 69</a:t>
                      </a:r>
                    </a:p>
                  </a:txBody>
                  <a:tcPr marL="68411" marR="68411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Таловский С.В.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8-(383)64-200-46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8-913-754-29-03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  <a:tr h="85090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ГУП Лесхоз «Татарский» </a:t>
                      </a:r>
                    </a:p>
                  </a:txBody>
                  <a:tcPr marL="68411" marR="68411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Times New Roman" pitchFamily="18" charset="0"/>
                        </a:rPr>
                        <a:t>Турышев Игорь Витальевич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Times New Roman" pitchFamily="18" charset="0"/>
                        </a:rPr>
                        <a:t>8-(38364)-21-995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Times New Roman" pitchFamily="18" charset="0"/>
                        </a:rPr>
                        <a:t>8-913-775-83-05  </a:t>
                      </a:r>
                    </a:p>
                  </a:txBody>
                  <a:tcPr marL="68411" marR="68411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2" name="Прямоугольник 54"/>
          <p:cNvSpPr>
            <a:spLocks noChangeArrowheads="1"/>
          </p:cNvSpPr>
          <p:nvPr/>
        </p:nvSpPr>
        <p:spPr bwMode="auto">
          <a:xfrm>
            <a:off x="63500" y="3863975"/>
            <a:ext cx="2520950" cy="13700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245" tIns="45620" rIns="91245" bIns="45620"/>
          <a:lstStyle/>
          <a:p>
            <a:pPr algn="ctr" defTabSz="1276350">
              <a:tabLst>
                <a:tab pos="3228975" algn="l"/>
                <a:tab pos="3489325" algn="l"/>
                <a:tab pos="3582988" algn="l"/>
              </a:tabLst>
              <a:defRPr/>
            </a:pPr>
            <a:r>
              <a:rPr lang="ru-RU" sz="1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 Глава сельской администрации </a:t>
            </a:r>
          </a:p>
          <a:p>
            <a:pPr algn="ctr" defTabSz="1276350">
              <a:tabLst>
                <a:tab pos="3228975" algn="l"/>
                <a:tab pos="3489325" algn="l"/>
                <a:tab pos="3582988" algn="l"/>
              </a:tabLst>
              <a:defRPr/>
            </a:pPr>
            <a:r>
              <a:rPr lang="ru-RU" sz="1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Новотроицкого сельсовета </a:t>
            </a:r>
          </a:p>
          <a:p>
            <a:pPr algn="ctr" defTabSz="1276350">
              <a:tabLst>
                <a:tab pos="3228975" algn="l"/>
                <a:tab pos="3489325" algn="l"/>
                <a:tab pos="3582988" algn="l"/>
              </a:tabLst>
              <a:defRPr/>
            </a:pPr>
            <a:r>
              <a:rPr lang="ru-RU" sz="1200" b="1"/>
              <a:t>Васильева Любовь Алексеевна</a:t>
            </a:r>
          </a:p>
          <a:p>
            <a:pPr algn="ctr" defTabSz="1276350">
              <a:tabLst>
                <a:tab pos="3228975" algn="l"/>
                <a:tab pos="3489325" algn="l"/>
                <a:tab pos="3582988" algn="l"/>
              </a:tabLst>
              <a:defRPr/>
            </a:pPr>
            <a:r>
              <a:rPr lang="ru-RU" sz="1200" b="1"/>
              <a:t>8 (38364) -50-210 (р)</a:t>
            </a:r>
          </a:p>
          <a:p>
            <a:pPr algn="ctr" defTabSz="1276350">
              <a:tabLst>
                <a:tab pos="3228975" algn="l"/>
                <a:tab pos="3489325" algn="l"/>
                <a:tab pos="3582988" algn="l"/>
              </a:tabLst>
              <a:defRPr/>
            </a:pPr>
            <a:r>
              <a:rPr lang="ru-RU" sz="1200" b="1"/>
              <a:t>8-913-376-04-81</a:t>
            </a:r>
            <a:endParaRPr lang="ru-RU" sz="12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</p:txBody>
      </p:sp>
      <p:graphicFrame>
        <p:nvGraphicFramePr>
          <p:cNvPr id="679672" name="Group 760"/>
          <p:cNvGraphicFramePr>
            <a:graphicFrameLocks noGrp="1"/>
          </p:cNvGraphicFramePr>
          <p:nvPr/>
        </p:nvGraphicFramePr>
        <p:xfrm>
          <a:off x="2655888" y="1866900"/>
          <a:ext cx="10074275" cy="3365500"/>
        </p:xfrm>
        <a:graphic>
          <a:graphicData uri="http://schemas.openxmlformats.org/drawingml/2006/table">
            <a:tbl>
              <a:tblPr/>
              <a:tblGrid>
                <a:gridCol w="1716087"/>
                <a:gridCol w="1357313"/>
                <a:gridCol w="1608137"/>
                <a:gridCol w="1439863"/>
                <a:gridCol w="1871662"/>
                <a:gridCol w="2081213"/>
              </a:tblGrid>
              <a:tr h="9779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Сельское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поселение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территории,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Население,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чел./ в том числе детей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Плотность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населения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1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Телефон дежурного 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Официальный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сайт  поселения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7874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с. Новотроицк  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0. 7 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297 /  59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601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8-383-64- 50-210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novo</a:t>
                      </a:r>
                      <a:r>
                        <a:rPr kumimoji="0" 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t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roi</a:t>
                      </a:r>
                      <a:r>
                        <a:rPr kumimoji="0" 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z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k.</a:t>
                      </a:r>
                      <a:r>
                        <a:rPr kumimoji="0" 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oblnso.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ru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600200">
                <a:tc gridSpan="6"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Входит в состав сельского совета Новотроицкий Татарского района НСО. Село Новотроицк  находится в 17 км от районного центра Татарск . Равнинный рельеф местности с частичным заболачиванием территории МО. Преобладающее место занимает аграрный сектор и развитие сельского хозяйства. Средняя температура  зимой -16 -22 С. Летом +20 +24 С. Количество осадков 400 – 600 мм.</a:t>
                      </a:r>
                    </a:p>
                  </a:txBody>
                  <a:tcPr marL="127989" marR="127989" marT="63994" marB="6399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30783" name="Picture 762"/>
          <p:cNvPicPr>
            <a:picLocks noChangeAspect="1" noChangeArrowheads="1"/>
          </p:cNvPicPr>
          <p:nvPr/>
        </p:nvPicPr>
        <p:blipFill>
          <a:blip r:embed="rId3">
            <a:lum bright="-6000"/>
          </a:blip>
          <a:srcRect/>
          <a:stretch>
            <a:fillRect/>
          </a:stretch>
        </p:blipFill>
        <p:spPr bwMode="auto">
          <a:xfrm>
            <a:off x="136525" y="1847850"/>
            <a:ext cx="2049463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3" name="Picture 6298"/>
          <p:cNvPicPr>
            <a:picLocks noChangeAspect="1" noChangeArrowheads="1"/>
          </p:cNvPicPr>
          <p:nvPr/>
        </p:nvPicPr>
        <p:blipFill>
          <a:blip r:embed="rId3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15364" name="Заголовок 3"/>
          <p:cNvSpPr>
            <a:spLocks noGrp="1"/>
          </p:cNvSpPr>
          <p:nvPr>
            <p:ph type="title" idx="4294967295"/>
          </p:nvPr>
        </p:nvSpPr>
        <p:spPr>
          <a:xfrm>
            <a:off x="639763" y="382588"/>
            <a:ext cx="11522075" cy="479425"/>
          </a:xfrm>
        </p:spPr>
        <p:txBody>
          <a:bodyPr lIns="127740" tIns="63875" rIns="127740" bIns="63875"/>
          <a:lstStyle/>
          <a:p>
            <a:pPr eaLnBrk="1" hangingPunct="1"/>
            <a:r>
              <a:rPr lang="ru-RU" sz="100" smtClean="0">
                <a:solidFill>
                  <a:schemeClr val="tx1"/>
                </a:solidFill>
                <a:cs typeface="Times New Roman" pitchFamily="18" charset="0"/>
              </a:rPr>
              <a:t>Риски подтоплений (затоплений)</a:t>
            </a:r>
            <a:endParaRPr lang="ru-RU" sz="100" smtClean="0"/>
          </a:p>
        </p:txBody>
      </p:sp>
      <p:sp>
        <p:nvSpPr>
          <p:cNvPr id="15365" name="Text Box 553"/>
          <p:cNvSpPr txBox="1">
            <a:spLocks noChangeArrowheads="1"/>
          </p:cNvSpPr>
          <p:nvPr/>
        </p:nvSpPr>
        <p:spPr bwMode="auto">
          <a:xfrm>
            <a:off x="-7938" y="-23813"/>
            <a:ext cx="12809538" cy="1487488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417" tIns="23212" rIns="46417" bIns="23212" anchor="ctr" anchorCtr="1"/>
          <a:lstStyle/>
          <a:p>
            <a:pPr algn="ctr" defTabSz="912813"/>
            <a:r>
              <a:rPr lang="ru-RU" sz="3200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Паспорт территории села Новотроицк</a:t>
            </a:r>
          </a:p>
          <a:p>
            <a:pPr algn="ctr" defTabSz="912813"/>
            <a:r>
              <a:rPr lang="ru-RU" sz="3200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 Новотроицкого сельсовета Татарского го района</a:t>
            </a:r>
            <a:endParaRPr lang="ru-RU" sz="3200">
              <a:latin typeface="Times New Roman" pitchFamily="18" charset="0"/>
              <a:cs typeface="Arial" pitchFamily="34" charset="0"/>
            </a:endParaRPr>
          </a:p>
          <a:p>
            <a:pPr algn="ctr" defTabSz="912813"/>
            <a:r>
              <a:rPr lang="ru-RU" sz="3200">
                <a:latin typeface="Times New Roman" pitchFamily="18" charset="0"/>
                <a:cs typeface="Arial" pitchFamily="34" charset="0"/>
              </a:rPr>
              <a:t>(Риск катастрофического затопления вследствие аварии на ГТС)</a:t>
            </a:r>
          </a:p>
        </p:txBody>
      </p:sp>
      <p:sp>
        <p:nvSpPr>
          <p:cNvPr id="794805" name="Text Box 6325"/>
          <p:cNvSpPr txBox="1">
            <a:spLocks noChangeArrowheads="1"/>
          </p:cNvSpPr>
          <p:nvPr/>
        </p:nvSpPr>
        <p:spPr bwMode="auto">
          <a:xfrm>
            <a:off x="279400" y="1776413"/>
            <a:ext cx="6842125" cy="1193800"/>
          </a:xfrm>
          <a:prstGeom prst="rect">
            <a:avLst/>
          </a:prstGeom>
          <a:solidFill>
            <a:srgbClr val="FFFFFF">
              <a:alpha val="8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88767" tIns="44314" rIns="88767" bIns="44314">
            <a:spAutoFit/>
          </a:bodyPr>
          <a:lstStyle/>
          <a:p>
            <a:pPr algn="ctr" defTabSz="912813">
              <a:defRPr/>
            </a:pPr>
            <a:r>
              <a:rPr lang="ru-RU" sz="2400">
                <a:solidFill>
                  <a:srgbClr val="3333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В связи с отсутствием ГТС. Риск катастрофического затопления вследствие аварии на ГТС </a:t>
            </a:r>
            <a:r>
              <a:rPr lang="ru-RU" sz="2400" u="sng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ОТСУТСТВУЕТ</a:t>
            </a:r>
            <a:r>
              <a:rPr lang="ru-RU" sz="2400">
                <a:solidFill>
                  <a:srgbClr val="3333FF"/>
                </a:solidFill>
                <a:cs typeface="Arial" pitchFamily="34" charset="0"/>
              </a:rPr>
              <a:t>.</a:t>
            </a:r>
            <a:r>
              <a:rPr lang="ru-RU" sz="2400">
                <a:cs typeface="Arial" pitchFamily="34" charset="0"/>
              </a:rPr>
              <a:t> </a:t>
            </a:r>
            <a:endParaRPr lang="ru-RU" sz="5500" b="1">
              <a:latin typeface="Times New Roman" pitchFamily="18" charset="0"/>
              <a:cs typeface="Arial" pitchFamily="34" charset="0"/>
            </a:endParaRPr>
          </a:p>
        </p:txBody>
      </p:sp>
      <p:grpSp>
        <p:nvGrpSpPr>
          <p:cNvPr id="15367" name="Group 6"/>
          <p:cNvGrpSpPr>
            <a:grpSpLocks/>
          </p:cNvGrpSpPr>
          <p:nvPr/>
        </p:nvGrpSpPr>
        <p:grpSpPr bwMode="auto">
          <a:xfrm>
            <a:off x="9209088" y="7392988"/>
            <a:ext cx="2909887" cy="1916112"/>
            <a:chOff x="29" y="3430"/>
            <a:chExt cx="1309" cy="862"/>
          </a:xfrm>
        </p:grpSpPr>
        <p:sp>
          <p:nvSpPr>
            <p:cNvPr id="15369" name="Rectangle 7"/>
            <p:cNvSpPr>
              <a:spLocks noChangeAspect="1" noChangeArrowheads="1"/>
            </p:cNvSpPr>
            <p:nvPr/>
          </p:nvSpPr>
          <p:spPr bwMode="auto">
            <a:xfrm>
              <a:off x="29" y="3430"/>
              <a:ext cx="1309" cy="8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lIns="127708" tIns="63868" rIns="127708" bIns="63868" anchor="ctr"/>
            <a:lstStyle/>
            <a:p>
              <a:pPr algn="ctr" defTabSz="1279525"/>
              <a:endParaRPr lang="ru-RU">
                <a:cs typeface="Arial" pitchFamily="34" charset="0"/>
              </a:endParaRPr>
            </a:p>
          </p:txBody>
        </p:sp>
        <p:grpSp>
          <p:nvGrpSpPr>
            <p:cNvPr id="15370" name="Group 8"/>
            <p:cNvGrpSpPr>
              <a:grpSpLocks/>
            </p:cNvGrpSpPr>
            <p:nvPr/>
          </p:nvGrpSpPr>
          <p:grpSpPr bwMode="auto">
            <a:xfrm>
              <a:off x="203" y="3794"/>
              <a:ext cx="46" cy="90"/>
              <a:chOff x="111" y="3686"/>
              <a:chExt cx="46" cy="90"/>
            </a:xfrm>
          </p:grpSpPr>
          <p:sp>
            <p:nvSpPr>
              <p:cNvPr id="15391" name="Line 9"/>
              <p:cNvSpPr>
                <a:spLocks noChangeShapeType="1"/>
              </p:cNvSpPr>
              <p:nvPr/>
            </p:nvSpPr>
            <p:spPr bwMode="auto">
              <a:xfrm rot="5400000" flipV="1">
                <a:off x="112" y="3731"/>
                <a:ext cx="9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2" name="Line 10"/>
              <p:cNvSpPr>
                <a:spLocks noChangeShapeType="1"/>
              </p:cNvSpPr>
              <p:nvPr/>
            </p:nvSpPr>
            <p:spPr bwMode="auto">
              <a:xfrm rot="5400000">
                <a:off x="134" y="3668"/>
                <a:ext cx="0" cy="4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3" name="Line 11"/>
              <p:cNvSpPr>
                <a:spLocks noChangeShapeType="1"/>
              </p:cNvSpPr>
              <p:nvPr/>
            </p:nvSpPr>
            <p:spPr bwMode="auto">
              <a:xfrm rot="5400000">
                <a:off x="134" y="3708"/>
                <a:ext cx="0" cy="4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94" name="Line 12"/>
              <p:cNvSpPr>
                <a:spLocks noChangeShapeType="1"/>
              </p:cNvSpPr>
              <p:nvPr/>
            </p:nvSpPr>
            <p:spPr bwMode="auto">
              <a:xfrm rot="5400000">
                <a:off x="134" y="3748"/>
                <a:ext cx="0" cy="4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5371" name="Text Box 13"/>
            <p:cNvSpPr txBox="1">
              <a:spLocks noChangeArrowheads="1"/>
            </p:cNvSpPr>
            <p:nvPr/>
          </p:nvSpPr>
          <p:spPr bwMode="auto">
            <a:xfrm>
              <a:off x="377" y="3807"/>
              <a:ext cx="326" cy="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/>
              <a:r>
                <a:rPr lang="ru-RU" sz="1100">
                  <a:cs typeface="Arial" pitchFamily="34" charset="0"/>
                </a:rPr>
                <a:t>ГТС</a:t>
              </a:r>
              <a:endParaRPr lang="ru-RU">
                <a:cs typeface="Arial" pitchFamily="34" charset="0"/>
              </a:endParaRPr>
            </a:p>
          </p:txBody>
        </p:sp>
        <p:sp>
          <p:nvSpPr>
            <p:cNvPr id="15372" name="Text Box 14"/>
            <p:cNvSpPr txBox="1">
              <a:spLocks noChangeAspect="1" noChangeArrowheads="1"/>
            </p:cNvSpPr>
            <p:nvPr/>
          </p:nvSpPr>
          <p:spPr bwMode="auto">
            <a:xfrm>
              <a:off x="214" y="3480"/>
              <a:ext cx="1033" cy="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4743" tIns="37380" rIns="74743" bIns="37380"/>
            <a:lstStyle/>
            <a:p>
              <a:pPr algn="ctr" defTabSz="1279525"/>
              <a:r>
                <a:rPr lang="ru-RU" sz="1300" b="1">
                  <a:latin typeface="Times New Roman" pitchFamily="18" charset="0"/>
                  <a:cs typeface="Arial" pitchFamily="34" charset="0"/>
                </a:rPr>
                <a:t>Условные</a:t>
              </a:r>
              <a:r>
                <a:rPr lang="ru-RU" sz="1300" b="1">
                  <a:latin typeface="Calibri" pitchFamily="34" charset="0"/>
                  <a:cs typeface="Arial" pitchFamily="34" charset="0"/>
                </a:rPr>
                <a:t> </a:t>
              </a:r>
              <a:r>
                <a:rPr lang="ru-RU" sz="1300" b="1">
                  <a:latin typeface="Times New Roman" pitchFamily="18" charset="0"/>
                  <a:cs typeface="Arial" pitchFamily="34" charset="0"/>
                </a:rPr>
                <a:t>обозначения</a:t>
              </a:r>
              <a:endParaRPr lang="ru-RU" sz="1300" b="1">
                <a:latin typeface="Calibri" pitchFamily="34" charset="0"/>
                <a:cs typeface="Arial" pitchFamily="34" charset="0"/>
              </a:endParaRPr>
            </a:p>
            <a:p>
              <a:pPr defTabSz="1279525"/>
              <a:endParaRPr lang="ru-RU">
                <a:cs typeface="Arial" pitchFamily="34" charset="0"/>
              </a:endParaRPr>
            </a:p>
          </p:txBody>
        </p:sp>
        <p:sp>
          <p:nvSpPr>
            <p:cNvPr id="15373" name="Rectangle 15"/>
            <p:cNvSpPr>
              <a:spLocks noChangeArrowheads="1"/>
            </p:cNvSpPr>
            <p:nvPr/>
          </p:nvSpPr>
          <p:spPr bwMode="auto">
            <a:xfrm>
              <a:off x="500" y="4163"/>
              <a:ext cx="6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170" tIns="55083" rIns="110170" bIns="55083" anchor="ctr">
              <a:spAutoFit/>
            </a:bodyPr>
            <a:lstStyle/>
            <a:p>
              <a:pPr algn="ctr" defTabSz="1279525"/>
              <a:r>
                <a:rPr lang="ru-RU" sz="700" b="1">
                  <a:latin typeface="Calibri" pitchFamily="34" charset="0"/>
                  <a:cs typeface="Arial" pitchFamily="34" charset="0"/>
                </a:rPr>
                <a:t>        - </a:t>
              </a:r>
              <a:r>
                <a:rPr lang="ru-RU" sz="700">
                  <a:cs typeface="Arial" pitchFamily="34" charset="0"/>
                </a:rPr>
                <a:t>ГИМС</a:t>
              </a:r>
              <a:r>
                <a:rPr lang="ru-RU" sz="700">
                  <a:latin typeface="Calibri" pitchFamily="34" charset="0"/>
                  <a:cs typeface="Arial" pitchFamily="34" charset="0"/>
                </a:rPr>
                <a:t> </a:t>
              </a:r>
              <a:r>
                <a:rPr lang="ru-RU" sz="700">
                  <a:cs typeface="Arial" pitchFamily="34" charset="0"/>
                </a:rPr>
                <a:t>МЧС</a:t>
              </a:r>
              <a:r>
                <a:rPr lang="ru-RU" sz="700">
                  <a:latin typeface="Calibri" pitchFamily="34" charset="0"/>
                  <a:cs typeface="Arial" pitchFamily="34" charset="0"/>
                </a:rPr>
                <a:t> </a:t>
              </a:r>
              <a:r>
                <a:rPr lang="ru-RU" sz="700">
                  <a:cs typeface="Arial" pitchFamily="34" charset="0"/>
                </a:rPr>
                <a:t>России</a:t>
              </a:r>
              <a:endParaRPr lang="ru-RU">
                <a:cs typeface="Arial" pitchFamily="34" charset="0"/>
              </a:endParaRPr>
            </a:p>
          </p:txBody>
        </p:sp>
        <p:pic>
          <p:nvPicPr>
            <p:cNvPr id="15374" name="Picture 16" descr="c_name"/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BFEF5"/>
                </a:clrFrom>
                <a:clrTo>
                  <a:srgbClr val="FBFEF5">
                    <a:alpha val="0"/>
                  </a:srgbClr>
                </a:clrTo>
              </a:clrChange>
            </a:blip>
            <a:srcRect r="66762"/>
            <a:stretch>
              <a:fillRect/>
            </a:stretch>
          </p:blipFill>
          <p:spPr bwMode="auto">
            <a:xfrm>
              <a:off x="476" y="4140"/>
              <a:ext cx="159" cy="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5375" name="Text Box 17"/>
            <p:cNvSpPr txBox="1">
              <a:spLocks noChangeArrowheads="1"/>
            </p:cNvSpPr>
            <p:nvPr/>
          </p:nvSpPr>
          <p:spPr bwMode="auto">
            <a:xfrm>
              <a:off x="859" y="3682"/>
              <a:ext cx="406" cy="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>
                <a:buClr>
                  <a:schemeClr val="tx1"/>
                </a:buClr>
                <a:buSzPts val="700"/>
                <a:buFontTx/>
                <a:buChar char="-"/>
              </a:pPr>
              <a:r>
                <a:rPr lang="ru-RU" sz="700">
                  <a:latin typeface="Calibri" pitchFamily="34" charset="0"/>
                  <a:cs typeface="Arial" pitchFamily="34" charset="0"/>
                </a:rPr>
                <a:t> </a:t>
              </a:r>
              <a:r>
                <a:rPr lang="ru-RU" sz="700">
                  <a:cs typeface="Arial" pitchFamily="34" charset="0"/>
                </a:rPr>
                <a:t>водохранилище</a:t>
              </a:r>
              <a:endParaRPr lang="ru-RU">
                <a:cs typeface="Arial" pitchFamily="34" charset="0"/>
              </a:endParaRPr>
            </a:p>
          </p:txBody>
        </p:sp>
        <p:sp>
          <p:nvSpPr>
            <p:cNvPr id="15376" name="Freeform 18"/>
            <p:cNvSpPr>
              <a:spLocks/>
            </p:cNvSpPr>
            <p:nvPr/>
          </p:nvSpPr>
          <p:spPr bwMode="auto">
            <a:xfrm>
              <a:off x="732" y="3668"/>
              <a:ext cx="71" cy="80"/>
            </a:xfrm>
            <a:custGeom>
              <a:avLst/>
              <a:gdLst>
                <a:gd name="T0" fmla="*/ 1 w 133"/>
                <a:gd name="T1" fmla="*/ 1 h 114"/>
                <a:gd name="T2" fmla="*/ 1 w 133"/>
                <a:gd name="T3" fmla="*/ 1 h 114"/>
                <a:gd name="T4" fmla="*/ 1 w 133"/>
                <a:gd name="T5" fmla="*/ 1 h 114"/>
                <a:gd name="T6" fmla="*/ 1 w 133"/>
                <a:gd name="T7" fmla="*/ 1 h 114"/>
                <a:gd name="T8" fmla="*/ 1 w 133"/>
                <a:gd name="T9" fmla="*/ 1 h 114"/>
                <a:gd name="T10" fmla="*/ 1 w 133"/>
                <a:gd name="T11" fmla="*/ 1 h 114"/>
                <a:gd name="T12" fmla="*/ 1 w 133"/>
                <a:gd name="T13" fmla="*/ 1 h 114"/>
                <a:gd name="T14" fmla="*/ 1 w 133"/>
                <a:gd name="T15" fmla="*/ 1 h 114"/>
                <a:gd name="T16" fmla="*/ 1 w 133"/>
                <a:gd name="T17" fmla="*/ 1 h 114"/>
                <a:gd name="T18" fmla="*/ 1 w 133"/>
                <a:gd name="T19" fmla="*/ 1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3"/>
                <a:gd name="T31" fmla="*/ 0 h 114"/>
                <a:gd name="T32" fmla="*/ 133 w 133"/>
                <a:gd name="T33" fmla="*/ 114 h 1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3" h="114">
                  <a:moveTo>
                    <a:pt x="53" y="26"/>
                  </a:moveTo>
                  <a:cubicBezTo>
                    <a:pt x="66" y="17"/>
                    <a:pt x="70" y="7"/>
                    <a:pt x="85" y="2"/>
                  </a:cubicBezTo>
                  <a:cubicBezTo>
                    <a:pt x="92" y="3"/>
                    <a:pt x="102" y="0"/>
                    <a:pt x="105" y="6"/>
                  </a:cubicBezTo>
                  <a:cubicBezTo>
                    <a:pt x="133" y="58"/>
                    <a:pt x="89" y="39"/>
                    <a:pt x="121" y="50"/>
                  </a:cubicBezTo>
                  <a:cubicBezTo>
                    <a:pt x="132" y="83"/>
                    <a:pt x="111" y="75"/>
                    <a:pt x="77" y="78"/>
                  </a:cubicBezTo>
                  <a:cubicBezTo>
                    <a:pt x="69" y="95"/>
                    <a:pt x="64" y="104"/>
                    <a:pt x="49" y="114"/>
                  </a:cubicBezTo>
                  <a:cubicBezTo>
                    <a:pt x="32" y="103"/>
                    <a:pt x="26" y="84"/>
                    <a:pt x="9" y="78"/>
                  </a:cubicBezTo>
                  <a:cubicBezTo>
                    <a:pt x="7" y="72"/>
                    <a:pt x="0" y="60"/>
                    <a:pt x="9" y="54"/>
                  </a:cubicBezTo>
                  <a:cubicBezTo>
                    <a:pt x="16" y="49"/>
                    <a:pt x="33" y="46"/>
                    <a:pt x="33" y="46"/>
                  </a:cubicBezTo>
                  <a:cubicBezTo>
                    <a:pt x="40" y="39"/>
                    <a:pt x="46" y="33"/>
                    <a:pt x="53" y="2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lIns="127708" tIns="63868" rIns="127708" bIns="63868"/>
            <a:lstStyle/>
            <a:p>
              <a:pPr defTabSz="1279525"/>
              <a:endParaRPr lang="ru-RU">
                <a:cs typeface="Arial" pitchFamily="34" charset="0"/>
              </a:endParaRPr>
            </a:p>
          </p:txBody>
        </p:sp>
        <p:sp>
          <p:nvSpPr>
            <p:cNvPr id="15377" name="Freeform 19" descr="Широкий диагональный 2"/>
            <p:cNvSpPr>
              <a:spLocks/>
            </p:cNvSpPr>
            <p:nvPr/>
          </p:nvSpPr>
          <p:spPr bwMode="auto">
            <a:xfrm rot="-7629972">
              <a:off x="704" y="3828"/>
              <a:ext cx="151" cy="153"/>
            </a:xfrm>
            <a:custGeom>
              <a:avLst/>
              <a:gdLst>
                <a:gd name="T0" fmla="*/ 0 w 1296"/>
                <a:gd name="T1" fmla="*/ 0 h 925"/>
                <a:gd name="T2" fmla="*/ 0 w 1296"/>
                <a:gd name="T3" fmla="*/ 0 h 925"/>
                <a:gd name="T4" fmla="*/ 0 w 1296"/>
                <a:gd name="T5" fmla="*/ 0 h 925"/>
                <a:gd name="T6" fmla="*/ 0 w 1296"/>
                <a:gd name="T7" fmla="*/ 0 h 925"/>
                <a:gd name="T8" fmla="*/ 0 w 1296"/>
                <a:gd name="T9" fmla="*/ 0 h 925"/>
                <a:gd name="T10" fmla="*/ 0 w 1296"/>
                <a:gd name="T11" fmla="*/ 0 h 925"/>
                <a:gd name="T12" fmla="*/ 0 w 1296"/>
                <a:gd name="T13" fmla="*/ 0 h 925"/>
                <a:gd name="T14" fmla="*/ 0 w 1296"/>
                <a:gd name="T15" fmla="*/ 0 h 925"/>
                <a:gd name="T16" fmla="*/ 0 w 1296"/>
                <a:gd name="T17" fmla="*/ 0 h 925"/>
                <a:gd name="T18" fmla="*/ 0 w 1296"/>
                <a:gd name="T19" fmla="*/ 0 h 925"/>
                <a:gd name="T20" fmla="*/ 0 w 1296"/>
                <a:gd name="T21" fmla="*/ 0 h 925"/>
                <a:gd name="T22" fmla="*/ 0 w 1296"/>
                <a:gd name="T23" fmla="*/ 0 h 925"/>
                <a:gd name="T24" fmla="*/ 0 w 1296"/>
                <a:gd name="T25" fmla="*/ 0 h 925"/>
                <a:gd name="T26" fmla="*/ 0 w 1296"/>
                <a:gd name="T27" fmla="*/ 0 h 925"/>
                <a:gd name="T28" fmla="*/ 0 w 1296"/>
                <a:gd name="T29" fmla="*/ 0 h 925"/>
                <a:gd name="T30" fmla="*/ 0 w 1296"/>
                <a:gd name="T31" fmla="*/ 0 h 925"/>
                <a:gd name="T32" fmla="*/ 0 w 1296"/>
                <a:gd name="T33" fmla="*/ 0 h 925"/>
                <a:gd name="T34" fmla="*/ 0 w 1296"/>
                <a:gd name="T35" fmla="*/ 0 h 9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96"/>
                <a:gd name="T55" fmla="*/ 0 h 925"/>
                <a:gd name="T56" fmla="*/ 1296 w 1296"/>
                <a:gd name="T57" fmla="*/ 925 h 92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96" h="925">
                  <a:moveTo>
                    <a:pt x="123" y="829"/>
                  </a:moveTo>
                  <a:cubicBezTo>
                    <a:pt x="184" y="846"/>
                    <a:pt x="153" y="925"/>
                    <a:pt x="225" y="923"/>
                  </a:cubicBezTo>
                  <a:cubicBezTo>
                    <a:pt x="269" y="922"/>
                    <a:pt x="336" y="875"/>
                    <a:pt x="385" y="864"/>
                  </a:cubicBezTo>
                  <a:cubicBezTo>
                    <a:pt x="450" y="852"/>
                    <a:pt x="529" y="820"/>
                    <a:pt x="590" y="814"/>
                  </a:cubicBezTo>
                  <a:cubicBezTo>
                    <a:pt x="651" y="766"/>
                    <a:pt x="818" y="748"/>
                    <a:pt x="892" y="705"/>
                  </a:cubicBezTo>
                  <a:cubicBezTo>
                    <a:pt x="966" y="662"/>
                    <a:pt x="983" y="599"/>
                    <a:pt x="1033" y="556"/>
                  </a:cubicBezTo>
                  <a:cubicBezTo>
                    <a:pt x="1083" y="513"/>
                    <a:pt x="1154" y="478"/>
                    <a:pt x="1194" y="449"/>
                  </a:cubicBezTo>
                  <a:cubicBezTo>
                    <a:pt x="1239" y="321"/>
                    <a:pt x="1247" y="451"/>
                    <a:pt x="1276" y="385"/>
                  </a:cubicBezTo>
                  <a:cubicBezTo>
                    <a:pt x="1296" y="338"/>
                    <a:pt x="1194" y="165"/>
                    <a:pt x="1194" y="165"/>
                  </a:cubicBezTo>
                  <a:cubicBezTo>
                    <a:pt x="1135" y="135"/>
                    <a:pt x="1041" y="0"/>
                    <a:pt x="932" y="71"/>
                  </a:cubicBezTo>
                  <a:cubicBezTo>
                    <a:pt x="881" y="96"/>
                    <a:pt x="892" y="95"/>
                    <a:pt x="850" y="99"/>
                  </a:cubicBezTo>
                  <a:cubicBezTo>
                    <a:pt x="828" y="101"/>
                    <a:pt x="783" y="91"/>
                    <a:pt x="759" y="99"/>
                  </a:cubicBezTo>
                  <a:cubicBezTo>
                    <a:pt x="738" y="107"/>
                    <a:pt x="607" y="129"/>
                    <a:pt x="585" y="144"/>
                  </a:cubicBezTo>
                  <a:cubicBezTo>
                    <a:pt x="503" y="179"/>
                    <a:pt x="510" y="236"/>
                    <a:pt x="426" y="275"/>
                  </a:cubicBezTo>
                  <a:cubicBezTo>
                    <a:pt x="359" y="319"/>
                    <a:pt x="201" y="406"/>
                    <a:pt x="124" y="476"/>
                  </a:cubicBezTo>
                  <a:cubicBezTo>
                    <a:pt x="60" y="544"/>
                    <a:pt x="60" y="640"/>
                    <a:pt x="42" y="686"/>
                  </a:cubicBezTo>
                  <a:cubicBezTo>
                    <a:pt x="24" y="729"/>
                    <a:pt x="0" y="726"/>
                    <a:pt x="14" y="750"/>
                  </a:cubicBezTo>
                  <a:cubicBezTo>
                    <a:pt x="28" y="774"/>
                    <a:pt x="100" y="813"/>
                    <a:pt x="123" y="829"/>
                  </a:cubicBezTo>
                  <a:close/>
                </a:path>
              </a:pathLst>
            </a:custGeom>
            <a:pattFill prst="wdUpDiag">
              <a:fgClr>
                <a:srgbClr val="000099">
                  <a:alpha val="59999"/>
                </a:srgbClr>
              </a:fgClr>
              <a:bgClr>
                <a:schemeClr val="bg1">
                  <a:alpha val="59999"/>
                </a:schemeClr>
              </a:bgClr>
            </a:pattFill>
            <a:ln w="9525">
              <a:solidFill>
                <a:srgbClr val="000099"/>
              </a:solidFill>
              <a:round/>
              <a:headEnd/>
              <a:tailEnd/>
            </a:ln>
          </p:spPr>
          <p:txBody>
            <a:bodyPr vert="eaVert" lIns="127708" tIns="63868" rIns="127708" bIns="63868"/>
            <a:lstStyle/>
            <a:p>
              <a:pPr defTabSz="1279525"/>
              <a:endParaRPr lang="ru-RU">
                <a:cs typeface="Arial" pitchFamily="34" charset="0"/>
              </a:endParaRPr>
            </a:p>
          </p:txBody>
        </p:sp>
        <p:sp>
          <p:nvSpPr>
            <p:cNvPr id="15378" name="Text Box 20"/>
            <p:cNvSpPr txBox="1">
              <a:spLocks noChangeArrowheads="1"/>
            </p:cNvSpPr>
            <p:nvPr/>
          </p:nvSpPr>
          <p:spPr bwMode="auto">
            <a:xfrm>
              <a:off x="940" y="3868"/>
              <a:ext cx="325" cy="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/>
              <a:r>
                <a:rPr lang="ru-RU" sz="700">
                  <a:latin typeface="Calibri" pitchFamily="34" charset="0"/>
                  <a:cs typeface="Arial" pitchFamily="34" charset="0"/>
                </a:rPr>
                <a:t>- </a:t>
              </a:r>
              <a:r>
                <a:rPr lang="ru-RU" sz="700">
                  <a:cs typeface="Arial" pitchFamily="34" charset="0"/>
                </a:rPr>
                <a:t>зона</a:t>
              </a:r>
              <a:r>
                <a:rPr lang="ru-RU" sz="700">
                  <a:latin typeface="Calibri" pitchFamily="34" charset="0"/>
                  <a:cs typeface="Arial" pitchFamily="34" charset="0"/>
                </a:rPr>
                <a:t> </a:t>
              </a:r>
              <a:r>
                <a:rPr lang="ru-RU" sz="700">
                  <a:cs typeface="Arial" pitchFamily="34" charset="0"/>
                </a:rPr>
                <a:t>подтопления</a:t>
              </a:r>
              <a:endParaRPr lang="ru-RU">
                <a:cs typeface="Arial" pitchFamily="34" charset="0"/>
              </a:endParaRPr>
            </a:p>
          </p:txBody>
        </p:sp>
        <p:sp>
          <p:nvSpPr>
            <p:cNvPr id="15379" name="Text Box 21"/>
            <p:cNvSpPr txBox="1">
              <a:spLocks noChangeArrowheads="1"/>
            </p:cNvSpPr>
            <p:nvPr/>
          </p:nvSpPr>
          <p:spPr bwMode="auto">
            <a:xfrm>
              <a:off x="202" y="4014"/>
              <a:ext cx="1136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/>
              <a:r>
                <a:rPr lang="ru-RU" sz="700">
                  <a:latin typeface="Calibri" pitchFamily="34" charset="0"/>
                  <a:cs typeface="Arial" pitchFamily="34" charset="0"/>
                </a:rPr>
                <a:t>	 </a:t>
              </a:r>
              <a:r>
                <a:rPr lang="ru-RU" sz="700">
                  <a:solidFill>
                    <a:srgbClr val="FF0000"/>
                  </a:solidFill>
                  <a:cs typeface="Arial" pitchFamily="34" charset="0"/>
                </a:rPr>
                <a:t>критический</a:t>
              </a:r>
              <a:r>
                <a:rPr lang="ru-RU" sz="700">
                  <a:solidFill>
                    <a:srgbClr val="FF0000"/>
                  </a:solidFill>
                  <a:latin typeface="Calibri" pitchFamily="34" charset="0"/>
                  <a:cs typeface="Arial" pitchFamily="34" charset="0"/>
                </a:rPr>
                <a:t> </a:t>
              </a:r>
              <a:r>
                <a:rPr lang="ru-RU" sz="700">
                  <a:solidFill>
                    <a:srgbClr val="FF0000"/>
                  </a:solidFill>
                  <a:cs typeface="Arial" pitchFamily="34" charset="0"/>
                </a:rPr>
                <a:t>уровень</a:t>
              </a:r>
              <a:r>
                <a:rPr lang="ru-RU" sz="700">
                  <a:latin typeface="Calibri" pitchFamily="34" charset="0"/>
                  <a:cs typeface="Arial" pitchFamily="34" charset="0"/>
                </a:rPr>
                <a:t>                                                                	</a:t>
              </a:r>
              <a:r>
                <a:rPr lang="ru-RU" sz="700">
                  <a:cs typeface="Arial" pitchFamily="34" charset="0"/>
                </a:rPr>
                <a:t>фактический</a:t>
              </a:r>
              <a:r>
                <a:rPr lang="ru-RU" sz="700">
                  <a:latin typeface="Calibri" pitchFamily="34" charset="0"/>
                  <a:cs typeface="Arial" pitchFamily="34" charset="0"/>
                </a:rPr>
                <a:t> </a:t>
              </a:r>
              <a:r>
                <a:rPr lang="ru-RU" sz="700">
                  <a:cs typeface="Arial" pitchFamily="34" charset="0"/>
                </a:rPr>
                <a:t>уровень</a:t>
              </a:r>
              <a:r>
                <a:rPr lang="ru-RU" sz="700">
                  <a:latin typeface="Calibri" pitchFamily="34" charset="0"/>
                  <a:cs typeface="Arial" pitchFamily="34" charset="0"/>
                </a:rPr>
                <a:t> </a:t>
              </a:r>
              <a:endParaRPr lang="ru-RU">
                <a:cs typeface="Arial" pitchFamily="34" charset="0"/>
              </a:endParaRPr>
            </a:p>
          </p:txBody>
        </p:sp>
        <p:sp>
          <p:nvSpPr>
            <p:cNvPr id="15380" name="Text Box 22"/>
            <p:cNvSpPr txBox="1">
              <a:spLocks noChangeArrowheads="1"/>
            </p:cNvSpPr>
            <p:nvPr/>
          </p:nvSpPr>
          <p:spPr bwMode="auto">
            <a:xfrm>
              <a:off x="340" y="4002"/>
              <a:ext cx="499" cy="1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708" tIns="63868" rIns="127708" bIns="63868">
              <a:spAutoFit/>
            </a:bodyPr>
            <a:lstStyle/>
            <a:p>
              <a:pPr defTabSz="1279525"/>
              <a:r>
                <a:rPr lang="ru-RU" sz="700">
                  <a:cs typeface="Arial" pitchFamily="34" charset="0"/>
                </a:rPr>
                <a:t>Гилрологический</a:t>
              </a:r>
              <a:r>
                <a:rPr lang="ru-RU" sz="700">
                  <a:latin typeface="Calibri" pitchFamily="34" charset="0"/>
                  <a:cs typeface="Arial" pitchFamily="34" charset="0"/>
                </a:rPr>
                <a:t> (</a:t>
              </a:r>
              <a:r>
                <a:rPr lang="ru-RU" sz="700">
                  <a:cs typeface="Arial" pitchFamily="34" charset="0"/>
                </a:rPr>
                <a:t>водомерный</a:t>
              </a:r>
              <a:r>
                <a:rPr lang="ru-RU" sz="700">
                  <a:latin typeface="Calibri" pitchFamily="34" charset="0"/>
                  <a:cs typeface="Arial" pitchFamily="34" charset="0"/>
                </a:rPr>
                <a:t>) </a:t>
              </a:r>
              <a:r>
                <a:rPr lang="ru-RU" sz="700">
                  <a:cs typeface="Arial" pitchFamily="34" charset="0"/>
                </a:rPr>
                <a:t>пост</a:t>
              </a:r>
              <a:r>
                <a:rPr lang="ru-RU" sz="700">
                  <a:latin typeface="Calibri" pitchFamily="34" charset="0"/>
                  <a:cs typeface="Arial" pitchFamily="34" charset="0"/>
                </a:rPr>
                <a:t>.</a:t>
              </a:r>
              <a:endParaRPr lang="ru-RU">
                <a:cs typeface="Arial" pitchFamily="34" charset="0"/>
              </a:endParaRPr>
            </a:p>
          </p:txBody>
        </p:sp>
        <p:sp>
          <p:nvSpPr>
            <p:cNvPr id="15381" name="Line 23"/>
            <p:cNvSpPr>
              <a:spLocks noChangeShapeType="1"/>
            </p:cNvSpPr>
            <p:nvPr/>
          </p:nvSpPr>
          <p:spPr bwMode="auto">
            <a:xfrm>
              <a:off x="814" y="4065"/>
              <a:ext cx="31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82" name="Rectangle 24"/>
            <p:cNvSpPr>
              <a:spLocks noChangeArrowheads="1"/>
            </p:cNvSpPr>
            <p:nvPr/>
          </p:nvSpPr>
          <p:spPr bwMode="auto">
            <a:xfrm>
              <a:off x="218" y="4005"/>
              <a:ext cx="88" cy="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9525"/>
              <a:r>
                <a:rPr lang="ru-RU" sz="1000">
                  <a:solidFill>
                    <a:srgbClr val="FF0000"/>
                  </a:solidFill>
                  <a:latin typeface="Calibri" pitchFamily="34" charset="0"/>
                  <a:cs typeface="Arial" pitchFamily="34" charset="0"/>
                </a:rPr>
                <a:t>110</a:t>
              </a:r>
              <a:endParaRPr lang="ru-RU">
                <a:cs typeface="Arial" pitchFamily="34" charset="0"/>
              </a:endParaRPr>
            </a:p>
          </p:txBody>
        </p:sp>
        <p:grpSp>
          <p:nvGrpSpPr>
            <p:cNvPr id="15383" name="Group 25"/>
            <p:cNvGrpSpPr>
              <a:grpSpLocks/>
            </p:cNvGrpSpPr>
            <p:nvPr/>
          </p:nvGrpSpPr>
          <p:grpSpPr bwMode="auto">
            <a:xfrm>
              <a:off x="111" y="4075"/>
              <a:ext cx="225" cy="82"/>
              <a:chOff x="111" y="4075"/>
              <a:chExt cx="225" cy="82"/>
            </a:xfrm>
          </p:grpSpPr>
          <p:sp>
            <p:nvSpPr>
              <p:cNvPr id="15388" name="AutoShape 26"/>
              <p:cNvSpPr>
                <a:spLocks noChangeArrowheads="1"/>
              </p:cNvSpPr>
              <p:nvPr/>
            </p:nvSpPr>
            <p:spPr bwMode="auto">
              <a:xfrm>
                <a:off x="111" y="4075"/>
                <a:ext cx="33" cy="28"/>
              </a:xfrm>
              <a:prstGeom prst="triangle">
                <a:avLst>
                  <a:gd name="adj" fmla="val 50000"/>
                </a:avLst>
              </a:prstGeom>
              <a:solidFill>
                <a:schemeClr val="accent2"/>
              </a:solidFill>
              <a:ln w="2857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lIns="127673" tIns="63853" rIns="127673" bIns="63853" anchor="ctr"/>
              <a:lstStyle/>
              <a:p>
                <a:pPr algn="ctr" defTabSz="1279525"/>
                <a:endParaRPr lang="ru-RU">
                  <a:cs typeface="Arial" pitchFamily="34" charset="0"/>
                </a:endParaRPr>
              </a:p>
            </p:txBody>
          </p:sp>
          <p:sp>
            <p:nvSpPr>
              <p:cNvPr id="15389" name="Rectangle 27"/>
              <p:cNvSpPr>
                <a:spLocks noChangeArrowheads="1"/>
              </p:cNvSpPr>
              <p:nvPr/>
            </p:nvSpPr>
            <p:spPr bwMode="auto">
              <a:xfrm>
                <a:off x="196" y="4089"/>
                <a:ext cx="131" cy="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279525"/>
                <a:r>
                  <a:rPr lang="ru-RU" sz="1000">
                    <a:latin typeface="Calibri" pitchFamily="34" charset="0"/>
                    <a:cs typeface="Arial" pitchFamily="34" charset="0"/>
                  </a:rPr>
                  <a:t>103,8</a:t>
                </a:r>
                <a:endParaRPr lang="ru-RU">
                  <a:cs typeface="Arial" pitchFamily="34" charset="0"/>
                </a:endParaRPr>
              </a:p>
            </p:txBody>
          </p:sp>
          <p:sp>
            <p:nvSpPr>
              <p:cNvPr id="15390" name="Line 28"/>
              <p:cNvSpPr>
                <a:spLocks noChangeShapeType="1"/>
              </p:cNvSpPr>
              <p:nvPr/>
            </p:nvSpPr>
            <p:spPr bwMode="auto">
              <a:xfrm flipV="1">
                <a:off x="191" y="4081"/>
                <a:ext cx="14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5384" name="Freeform 29"/>
            <p:cNvSpPr>
              <a:spLocks/>
            </p:cNvSpPr>
            <p:nvPr/>
          </p:nvSpPr>
          <p:spPr bwMode="auto">
            <a:xfrm>
              <a:off x="111" y="3657"/>
              <a:ext cx="229" cy="136"/>
            </a:xfrm>
            <a:custGeom>
              <a:avLst/>
              <a:gdLst>
                <a:gd name="T0" fmla="*/ 0 w 576"/>
                <a:gd name="T1" fmla="*/ 1 h 270"/>
                <a:gd name="T2" fmla="*/ 0 w 576"/>
                <a:gd name="T3" fmla="*/ 1 h 270"/>
                <a:gd name="T4" fmla="*/ 0 w 576"/>
                <a:gd name="T5" fmla="*/ 1 h 270"/>
                <a:gd name="T6" fmla="*/ 0 w 576"/>
                <a:gd name="T7" fmla="*/ 1 h 270"/>
                <a:gd name="T8" fmla="*/ 0 w 576"/>
                <a:gd name="T9" fmla="*/ 1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6"/>
                <a:gd name="T16" fmla="*/ 0 h 270"/>
                <a:gd name="T17" fmla="*/ 576 w 576"/>
                <a:gd name="T18" fmla="*/ 270 h 2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6" h="270">
                  <a:moveTo>
                    <a:pt x="0" y="270"/>
                  </a:moveTo>
                  <a:cubicBezTo>
                    <a:pt x="37" y="253"/>
                    <a:pt x="75" y="236"/>
                    <a:pt x="114" y="216"/>
                  </a:cubicBezTo>
                  <a:cubicBezTo>
                    <a:pt x="153" y="196"/>
                    <a:pt x="204" y="181"/>
                    <a:pt x="234" y="149"/>
                  </a:cubicBezTo>
                  <a:cubicBezTo>
                    <a:pt x="264" y="117"/>
                    <a:pt x="238" y="44"/>
                    <a:pt x="295" y="22"/>
                  </a:cubicBezTo>
                  <a:cubicBezTo>
                    <a:pt x="352" y="0"/>
                    <a:pt x="529" y="16"/>
                    <a:pt x="576" y="15"/>
                  </a:cubicBezTo>
                </a:path>
              </a:pathLst>
            </a:custGeom>
            <a:noFill/>
            <a:ln w="31750">
              <a:solidFill>
                <a:srgbClr val="333399"/>
              </a:solidFill>
              <a:round/>
              <a:headEnd/>
              <a:tailEnd/>
            </a:ln>
          </p:spPr>
          <p:txBody>
            <a:bodyPr lIns="127708" tIns="63868" rIns="127708" bIns="63868"/>
            <a:lstStyle/>
            <a:p>
              <a:pPr defTabSz="1279525"/>
              <a:endParaRPr lang="ru-RU">
                <a:cs typeface="Arial" pitchFamily="34" charset="0"/>
              </a:endParaRPr>
            </a:p>
          </p:txBody>
        </p:sp>
        <p:sp>
          <p:nvSpPr>
            <p:cNvPr id="15385" name="Text Box 30"/>
            <p:cNvSpPr txBox="1">
              <a:spLocks noChangeArrowheads="1"/>
            </p:cNvSpPr>
            <p:nvPr/>
          </p:nvSpPr>
          <p:spPr bwMode="auto">
            <a:xfrm>
              <a:off x="360" y="3654"/>
              <a:ext cx="326" cy="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/>
              <a:r>
                <a:rPr lang="ru-RU" sz="700">
                  <a:latin typeface="Calibri" pitchFamily="34" charset="0"/>
                  <a:cs typeface="Arial" pitchFamily="34" charset="0"/>
                </a:rPr>
                <a:t>-  </a:t>
              </a:r>
              <a:r>
                <a:rPr lang="ru-RU" sz="700">
                  <a:cs typeface="Arial" pitchFamily="34" charset="0"/>
                </a:rPr>
                <a:t>русло</a:t>
              </a:r>
              <a:r>
                <a:rPr lang="ru-RU" sz="700">
                  <a:latin typeface="Calibri" pitchFamily="34" charset="0"/>
                  <a:cs typeface="Arial" pitchFamily="34" charset="0"/>
                </a:rPr>
                <a:t> </a:t>
              </a:r>
              <a:r>
                <a:rPr lang="ru-RU" sz="700">
                  <a:cs typeface="Arial" pitchFamily="34" charset="0"/>
                </a:rPr>
                <a:t>реки</a:t>
              </a:r>
              <a:endParaRPr lang="ru-RU">
                <a:cs typeface="Arial" pitchFamily="34" charset="0"/>
              </a:endParaRPr>
            </a:p>
          </p:txBody>
        </p:sp>
        <p:sp>
          <p:nvSpPr>
            <p:cNvPr id="15386" name="Text Box 31"/>
            <p:cNvSpPr txBox="1">
              <a:spLocks noChangeArrowheads="1"/>
            </p:cNvSpPr>
            <p:nvPr/>
          </p:nvSpPr>
          <p:spPr bwMode="auto">
            <a:xfrm>
              <a:off x="377" y="3926"/>
              <a:ext cx="326" cy="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/>
              <a:r>
                <a:rPr lang="ru-RU" sz="700">
                  <a:latin typeface="Calibri" pitchFamily="34" charset="0"/>
                  <a:cs typeface="Arial" pitchFamily="34" charset="0"/>
                </a:rPr>
                <a:t>-  </a:t>
              </a:r>
              <a:r>
                <a:rPr lang="ru-RU" sz="700">
                  <a:cs typeface="Arial" pitchFamily="34" charset="0"/>
                </a:rPr>
                <a:t>плотина</a:t>
              </a:r>
              <a:r>
                <a:rPr lang="ru-RU" sz="700">
                  <a:latin typeface="Calibri" pitchFamily="34" charset="0"/>
                  <a:cs typeface="Arial" pitchFamily="34" charset="0"/>
                </a:rPr>
                <a:t> - 3</a:t>
              </a:r>
              <a:endParaRPr lang="ru-RU">
                <a:cs typeface="Arial" pitchFamily="34" charset="0"/>
              </a:endParaRPr>
            </a:p>
          </p:txBody>
        </p:sp>
        <p:sp>
          <p:nvSpPr>
            <p:cNvPr id="15387" name="Line 32"/>
            <p:cNvSpPr>
              <a:spLocks noChangeShapeType="1"/>
            </p:cNvSpPr>
            <p:nvPr/>
          </p:nvSpPr>
          <p:spPr bwMode="auto">
            <a:xfrm flipV="1">
              <a:off x="205" y="3950"/>
              <a:ext cx="9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8" name="Text Box 41"/>
          <p:cNvSpPr txBox="1">
            <a:spLocks noChangeArrowheads="1"/>
          </p:cNvSpPr>
          <p:nvPr/>
        </p:nvSpPr>
        <p:spPr bwMode="auto">
          <a:xfrm>
            <a:off x="8137525" y="2208213"/>
            <a:ext cx="3663950" cy="1276350"/>
          </a:xfrm>
          <a:prstGeom prst="rect">
            <a:avLst/>
          </a:prstGeom>
          <a:solidFill>
            <a:srgbClr val="FFFFFF">
              <a:alpha val="80000"/>
            </a:srgbClr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75259" tIns="87633" rIns="175259" bIns="87633">
            <a:spAutoFit/>
          </a:bodyPr>
          <a:lstStyle/>
          <a:p>
            <a:pPr algn="ctr" defTabSz="1279525">
              <a:defRPr/>
            </a:pPr>
            <a:r>
              <a:rPr lang="ru-RU" sz="120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Населённые пункты. БОО,РОО, ХОО, объекты экономики, скотомогильники, магистральные газопроводы, нефтепроводы, продуктопроводы, линии электропередач, автодорогах, железных дорогах, мосты</a:t>
            </a:r>
          </a:p>
          <a:p>
            <a:pPr algn="ctr" defTabSz="1279525">
              <a:defRPr/>
            </a:pPr>
            <a:r>
              <a:rPr lang="ru-RU" sz="1200" u="sng">
                <a:solidFill>
                  <a:srgbClr val="FF0000"/>
                </a:solidFill>
                <a:cs typeface="Arial" pitchFamily="34" charset="0"/>
              </a:rPr>
              <a:t>в зону затопления не попадают.</a:t>
            </a:r>
            <a:endParaRPr lang="ru-RU">
              <a:cs typeface="Arial" pitchFamily="34" charset="0"/>
            </a:endParaRPr>
          </a:p>
        </p:txBody>
      </p:sp>
      <p:graphicFrame>
        <p:nvGraphicFramePr>
          <p:cNvPr id="15362" name="Object 171"/>
          <p:cNvGraphicFramePr>
            <a:graphicFrameLocks noChangeAspect="1"/>
          </p:cNvGraphicFramePr>
          <p:nvPr/>
        </p:nvGraphicFramePr>
        <p:xfrm>
          <a:off x="136525" y="7535863"/>
          <a:ext cx="4248150" cy="1944687"/>
        </p:xfrm>
        <a:graphic>
          <a:graphicData uri="http://schemas.openxmlformats.org/presentationml/2006/ole">
            <p:oleObj spid="_x0000_s15362" name="Лист" r:id="rId5" imgW="4476750" imgH="3895725" progId="Excel.Shee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508" tIns="63767" rIns="127508" bIns="63767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ИНФОРМАЦИОННО-СПРАВОЧНЫЕ МАТЕРИАЛЫ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109571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209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57" tIns="63640" rIns="127257" bIns="63640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Раздел №6</a:t>
            </a:r>
          </a:p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ИНФОРМАЦИОННО-СПРАВОЧНЫЕ МАТЕРИАЛЫ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508" tIns="63767" rIns="127508" bIns="63767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ИНФОРМАЦИОННО-СПРАВОЧНЫЕ МАТЕРИАЛЫ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110595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57" tIns="63640" rIns="127257" bIns="63640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ИНФОРМАЦИОННО-СПРАВОЧНЫЕ МАТЕРИАЛЫ ПО СИЛАМ И СРЕДСТВАМ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9" name="Picture 7803"/>
          <p:cNvPicPr>
            <a:picLocks noChangeAspect="1" noChangeArrowheads="1"/>
          </p:cNvPicPr>
          <p:nvPr/>
        </p:nvPicPr>
        <p:blipFill>
          <a:blip r:embed="rId3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16390" name="Text Box 553"/>
          <p:cNvSpPr txBox="1">
            <a:spLocks noChangeArrowheads="1"/>
          </p:cNvSpPr>
          <p:nvPr/>
        </p:nvSpPr>
        <p:spPr bwMode="auto">
          <a:xfrm>
            <a:off x="0" y="28575"/>
            <a:ext cx="12801600" cy="14033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24" tIns="23165" rIns="46324" bIns="23165" anchor="ctr" anchorCtr="1">
            <a:spAutoFit/>
          </a:bodyPr>
          <a:lstStyle/>
          <a:p>
            <a:pPr algn="ctr" defTabSz="1276350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  <a:endParaRPr lang="ru-RU" sz="3200">
              <a:latin typeface="Times New Roman" pitchFamily="18" charset="0"/>
              <a:cs typeface="Times New Roman" pitchFamily="18" charset="0"/>
            </a:endParaRPr>
          </a:p>
          <a:p>
            <a:pPr algn="ctr" defTabSz="1276350"/>
            <a:r>
              <a:rPr lang="ru-RU" b="1">
                <a:solidFill>
                  <a:srgbClr val="0000FF"/>
                </a:solidFill>
              </a:rPr>
              <a:t>(Информационно-справочные материалы по силам и средствам)</a:t>
            </a:r>
            <a:endParaRPr lang="ru-RU" sz="32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91" name="Line 6868"/>
          <p:cNvSpPr>
            <a:spLocks noChangeShapeType="1"/>
          </p:cNvSpPr>
          <p:nvPr/>
        </p:nvSpPr>
        <p:spPr bwMode="auto">
          <a:xfrm>
            <a:off x="1504950" y="8113713"/>
            <a:ext cx="5903913" cy="0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6392" name="Rectangle 7739"/>
          <p:cNvSpPr>
            <a:spLocks noChangeArrowheads="1"/>
          </p:cNvSpPr>
          <p:nvPr/>
        </p:nvSpPr>
        <p:spPr bwMode="auto">
          <a:xfrm>
            <a:off x="136525" y="3216275"/>
            <a:ext cx="2232025" cy="687388"/>
          </a:xfrm>
          <a:prstGeom prst="rect">
            <a:avLst/>
          </a:prstGeom>
          <a:solidFill>
            <a:srgbClr val="FFCC99"/>
          </a:solidFill>
          <a:ln w="9525">
            <a:noFill/>
            <a:miter lim="800000"/>
            <a:headEnd/>
            <a:tailEnd/>
          </a:ln>
        </p:spPr>
        <p:txBody>
          <a:bodyPr lIns="91347" tIns="45672" rIns="91347" bIns="45672">
            <a:spAutoFit/>
          </a:bodyPr>
          <a:lstStyle/>
          <a:p>
            <a:pPr algn="ctr" defTabSz="1279525"/>
            <a:r>
              <a:rPr lang="ru-RU" sz="1300">
                <a:latin typeface="Calibri" pitchFamily="34" charset="0"/>
              </a:rPr>
              <a:t>автомобильных дорог федерального значения</a:t>
            </a:r>
          </a:p>
          <a:p>
            <a:pPr algn="ctr" defTabSz="1279525"/>
            <a:r>
              <a:rPr lang="ru-RU" sz="1300">
                <a:latin typeface="Calibri" pitchFamily="34" charset="0"/>
              </a:rPr>
              <a:t> на территории НП нет</a:t>
            </a:r>
          </a:p>
        </p:txBody>
      </p:sp>
      <p:sp>
        <p:nvSpPr>
          <p:cNvPr id="16393" name="TextBox 94"/>
          <p:cNvSpPr txBox="1">
            <a:spLocks noChangeArrowheads="1"/>
          </p:cNvSpPr>
          <p:nvPr/>
        </p:nvSpPr>
        <p:spPr bwMode="auto">
          <a:xfrm>
            <a:off x="1431925" y="8616950"/>
            <a:ext cx="1727200" cy="722313"/>
          </a:xfrm>
          <a:prstGeom prst="rect">
            <a:avLst/>
          </a:prstGeom>
          <a:solidFill>
            <a:srgbClr val="404040">
              <a:alpha val="36078"/>
            </a:srgbClr>
          </a:solidFill>
          <a:ln w="34925">
            <a:solidFill>
              <a:srgbClr val="666666"/>
            </a:solidFill>
            <a:miter lim="800000"/>
            <a:headEnd/>
            <a:tailEnd/>
          </a:ln>
        </p:spPr>
        <p:txBody>
          <a:bodyPr wrap="none" lIns="91335" tIns="45668" rIns="91335" bIns="45668">
            <a:spAutoFit/>
          </a:bodyPr>
          <a:lstStyle/>
          <a:p>
            <a:pPr algn="ctr" defTabSz="912813"/>
            <a:r>
              <a:rPr lang="ru-RU" sz="1300" b="1">
                <a:latin typeface="Times New Roman" pitchFamily="18" charset="0"/>
              </a:rPr>
              <a:t>ПСЧ-69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 Расстояние - 17 км,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г. Татарск</a:t>
            </a:r>
          </a:p>
        </p:txBody>
      </p:sp>
      <p:graphicFrame>
        <p:nvGraphicFramePr>
          <p:cNvPr id="16386" name="Object 150"/>
          <p:cNvGraphicFramePr>
            <a:graphicFrameLocks noChangeAspect="1"/>
          </p:cNvGraphicFramePr>
          <p:nvPr/>
        </p:nvGraphicFramePr>
        <p:xfrm>
          <a:off x="63500" y="1487488"/>
          <a:ext cx="7056438" cy="1584325"/>
        </p:xfrm>
        <a:graphic>
          <a:graphicData uri="http://schemas.openxmlformats.org/presentationml/2006/ole">
            <p:oleObj spid="_x0000_s16386" name="Лист" r:id="rId4" imgW="9725025" imgH="4095750" progId="Excel.Sheet.8">
              <p:embed/>
            </p:oleObj>
          </a:graphicData>
        </a:graphic>
      </p:graphicFrame>
      <p:sp>
        <p:nvSpPr>
          <p:cNvPr id="265" name="Text Box 2072"/>
          <p:cNvSpPr txBox="1">
            <a:spLocks noChangeArrowheads="1"/>
          </p:cNvSpPr>
          <p:nvPr/>
        </p:nvSpPr>
        <p:spPr bwMode="auto">
          <a:xfrm>
            <a:off x="855663" y="7969250"/>
            <a:ext cx="574675" cy="257175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1279525">
              <a:defRPr/>
            </a:pPr>
            <a:r>
              <a:rPr lang="ru-RU" sz="10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Н-2514</a:t>
            </a:r>
            <a:endParaRPr lang="ru-RU"/>
          </a:p>
        </p:txBody>
      </p:sp>
      <p:sp>
        <p:nvSpPr>
          <p:cNvPr id="16395" name="Freeform 7820"/>
          <p:cNvSpPr>
            <a:spLocks/>
          </p:cNvSpPr>
          <p:nvPr/>
        </p:nvSpPr>
        <p:spPr bwMode="auto">
          <a:xfrm>
            <a:off x="2657475" y="3600450"/>
            <a:ext cx="7007225" cy="5772150"/>
          </a:xfrm>
          <a:custGeom>
            <a:avLst/>
            <a:gdLst>
              <a:gd name="T0" fmla="*/ 3356 w 4414"/>
              <a:gd name="T1" fmla="*/ 76 h 3636"/>
              <a:gd name="T2" fmla="*/ 4172 w 4414"/>
              <a:gd name="T3" fmla="*/ 76 h 3636"/>
              <a:gd name="T4" fmla="*/ 4399 w 4414"/>
              <a:gd name="T5" fmla="*/ 348 h 3636"/>
              <a:gd name="T6" fmla="*/ 4263 w 4414"/>
              <a:gd name="T7" fmla="*/ 1074 h 3636"/>
              <a:gd name="T8" fmla="*/ 3855 w 4414"/>
              <a:gd name="T9" fmla="*/ 1890 h 3636"/>
              <a:gd name="T10" fmla="*/ 3719 w 4414"/>
              <a:gd name="T11" fmla="*/ 3387 h 3636"/>
              <a:gd name="T12" fmla="*/ 3583 w 4414"/>
              <a:gd name="T13" fmla="*/ 3387 h 3636"/>
              <a:gd name="T14" fmla="*/ 2812 w 4414"/>
              <a:gd name="T15" fmla="*/ 3296 h 3636"/>
              <a:gd name="T16" fmla="*/ 2358 w 4414"/>
              <a:gd name="T17" fmla="*/ 2933 h 3636"/>
              <a:gd name="T18" fmla="*/ 1995 w 4414"/>
              <a:gd name="T19" fmla="*/ 2616 h 3636"/>
              <a:gd name="T20" fmla="*/ 1133 w 4414"/>
              <a:gd name="T21" fmla="*/ 2661 h 3636"/>
              <a:gd name="T22" fmla="*/ 634 w 4414"/>
              <a:gd name="T23" fmla="*/ 2616 h 3636"/>
              <a:gd name="T24" fmla="*/ 45 w 4414"/>
              <a:gd name="T25" fmla="*/ 1935 h 3636"/>
              <a:gd name="T26" fmla="*/ 362 w 4414"/>
              <a:gd name="T27" fmla="*/ 801 h 3636"/>
              <a:gd name="T28" fmla="*/ 544 w 4414"/>
              <a:gd name="T29" fmla="*/ 575 h 3636"/>
              <a:gd name="T30" fmla="*/ 1179 w 4414"/>
              <a:gd name="T31" fmla="*/ 801 h 3636"/>
              <a:gd name="T32" fmla="*/ 1950 w 4414"/>
              <a:gd name="T33" fmla="*/ 121 h 3636"/>
              <a:gd name="T34" fmla="*/ 2086 w 4414"/>
              <a:gd name="T35" fmla="*/ 76 h 3636"/>
              <a:gd name="T36" fmla="*/ 2948 w 4414"/>
              <a:gd name="T37" fmla="*/ 30 h 3636"/>
              <a:gd name="T38" fmla="*/ 3129 w 4414"/>
              <a:gd name="T39" fmla="*/ 30 h 3636"/>
              <a:gd name="T40" fmla="*/ 3401 w 4414"/>
              <a:gd name="T41" fmla="*/ 30 h 3636"/>
              <a:gd name="T42" fmla="*/ 3492 w 4414"/>
              <a:gd name="T43" fmla="*/ 76 h 36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414"/>
              <a:gd name="T67" fmla="*/ 0 h 3636"/>
              <a:gd name="T68" fmla="*/ 4414 w 4414"/>
              <a:gd name="T69" fmla="*/ 3636 h 36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414" h="3636">
                <a:moveTo>
                  <a:pt x="3356" y="76"/>
                </a:moveTo>
                <a:cubicBezTo>
                  <a:pt x="3677" y="53"/>
                  <a:pt x="3998" y="31"/>
                  <a:pt x="4172" y="76"/>
                </a:cubicBezTo>
                <a:cubicBezTo>
                  <a:pt x="4346" y="121"/>
                  <a:pt x="4384" y="182"/>
                  <a:pt x="4399" y="348"/>
                </a:cubicBezTo>
                <a:cubicBezTo>
                  <a:pt x="4414" y="514"/>
                  <a:pt x="4354" y="817"/>
                  <a:pt x="4263" y="1074"/>
                </a:cubicBezTo>
                <a:cubicBezTo>
                  <a:pt x="4172" y="1331"/>
                  <a:pt x="3946" y="1504"/>
                  <a:pt x="3855" y="1890"/>
                </a:cubicBezTo>
                <a:cubicBezTo>
                  <a:pt x="3764" y="2276"/>
                  <a:pt x="3764" y="3138"/>
                  <a:pt x="3719" y="3387"/>
                </a:cubicBezTo>
                <a:cubicBezTo>
                  <a:pt x="3674" y="3636"/>
                  <a:pt x="3734" y="3402"/>
                  <a:pt x="3583" y="3387"/>
                </a:cubicBezTo>
                <a:cubicBezTo>
                  <a:pt x="3432" y="3372"/>
                  <a:pt x="3016" y="3372"/>
                  <a:pt x="2812" y="3296"/>
                </a:cubicBezTo>
                <a:cubicBezTo>
                  <a:pt x="2608" y="3220"/>
                  <a:pt x="2494" y="3046"/>
                  <a:pt x="2358" y="2933"/>
                </a:cubicBezTo>
                <a:cubicBezTo>
                  <a:pt x="2222" y="2820"/>
                  <a:pt x="2199" y="2661"/>
                  <a:pt x="1995" y="2616"/>
                </a:cubicBezTo>
                <a:cubicBezTo>
                  <a:pt x="1791" y="2571"/>
                  <a:pt x="1360" y="2661"/>
                  <a:pt x="1133" y="2661"/>
                </a:cubicBezTo>
                <a:cubicBezTo>
                  <a:pt x="906" y="2661"/>
                  <a:pt x="815" y="2737"/>
                  <a:pt x="634" y="2616"/>
                </a:cubicBezTo>
                <a:cubicBezTo>
                  <a:pt x="453" y="2495"/>
                  <a:pt x="90" y="2237"/>
                  <a:pt x="45" y="1935"/>
                </a:cubicBezTo>
                <a:cubicBezTo>
                  <a:pt x="0" y="1633"/>
                  <a:pt x="279" y="1028"/>
                  <a:pt x="362" y="801"/>
                </a:cubicBezTo>
                <a:cubicBezTo>
                  <a:pt x="445" y="574"/>
                  <a:pt x="408" y="575"/>
                  <a:pt x="544" y="575"/>
                </a:cubicBezTo>
                <a:cubicBezTo>
                  <a:pt x="680" y="575"/>
                  <a:pt x="945" y="877"/>
                  <a:pt x="1179" y="801"/>
                </a:cubicBezTo>
                <a:cubicBezTo>
                  <a:pt x="1413" y="725"/>
                  <a:pt x="1799" y="242"/>
                  <a:pt x="1950" y="121"/>
                </a:cubicBezTo>
                <a:cubicBezTo>
                  <a:pt x="2101" y="0"/>
                  <a:pt x="1920" y="91"/>
                  <a:pt x="2086" y="76"/>
                </a:cubicBezTo>
                <a:cubicBezTo>
                  <a:pt x="2252" y="61"/>
                  <a:pt x="2774" y="38"/>
                  <a:pt x="2948" y="30"/>
                </a:cubicBezTo>
                <a:cubicBezTo>
                  <a:pt x="3122" y="22"/>
                  <a:pt x="3054" y="30"/>
                  <a:pt x="3129" y="30"/>
                </a:cubicBezTo>
                <a:cubicBezTo>
                  <a:pt x="3204" y="30"/>
                  <a:pt x="3341" y="22"/>
                  <a:pt x="3401" y="30"/>
                </a:cubicBezTo>
                <a:cubicBezTo>
                  <a:pt x="3461" y="38"/>
                  <a:pt x="3476" y="57"/>
                  <a:pt x="3492" y="76"/>
                </a:cubicBezTo>
              </a:path>
            </a:pathLst>
          </a:custGeom>
          <a:noFill/>
          <a:ln w="28575">
            <a:solidFill>
              <a:srgbClr val="FF33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16387" name="Object 5238"/>
          <p:cNvGraphicFramePr>
            <a:graphicFrameLocks/>
          </p:cNvGraphicFramePr>
          <p:nvPr/>
        </p:nvGraphicFramePr>
        <p:xfrm>
          <a:off x="8056563" y="1489075"/>
          <a:ext cx="4681537" cy="4895850"/>
        </p:xfrm>
        <a:graphic>
          <a:graphicData uri="http://schemas.openxmlformats.org/presentationml/2006/ole">
            <p:oleObj spid="_x0000_s16387" name="Лист" r:id="rId5" imgW="5686425" imgH="4895850" progId="Excel.Sheet.8">
              <p:embed/>
            </p:oleObj>
          </a:graphicData>
        </a:graphic>
      </p:graphicFrame>
      <p:graphicFrame>
        <p:nvGraphicFramePr>
          <p:cNvPr id="16388" name="Object 7821"/>
          <p:cNvGraphicFramePr>
            <a:graphicFrameLocks/>
          </p:cNvGraphicFramePr>
          <p:nvPr/>
        </p:nvGraphicFramePr>
        <p:xfrm>
          <a:off x="6502400" y="6956425"/>
          <a:ext cx="6235700" cy="2524125"/>
        </p:xfrm>
        <a:graphic>
          <a:graphicData uri="http://schemas.openxmlformats.org/presentationml/2006/ole">
            <p:oleObj spid="_x0000_s16388" name="Лист" r:id="rId6" imgW="6972300" imgH="4381500" progId="Excel.Sheet.8">
              <p:embed/>
            </p:oleObj>
          </a:graphicData>
        </a:graphic>
      </p:graphicFrame>
      <p:sp>
        <p:nvSpPr>
          <p:cNvPr id="16396" name="AutoShape 7689"/>
          <p:cNvSpPr>
            <a:spLocks noChangeArrowheads="1"/>
          </p:cNvSpPr>
          <p:nvPr/>
        </p:nvSpPr>
        <p:spPr bwMode="auto">
          <a:xfrm>
            <a:off x="1792288" y="4368800"/>
            <a:ext cx="2016125" cy="863600"/>
          </a:xfrm>
          <a:prstGeom prst="wedgeRectCallout">
            <a:avLst>
              <a:gd name="adj1" fmla="val 106065"/>
              <a:gd name="adj2" fmla="val 95773"/>
            </a:avLst>
          </a:prstGeom>
          <a:solidFill>
            <a:srgbClr val="FFCC99"/>
          </a:solidFill>
          <a:ln w="9525" algn="ctr">
            <a:solidFill>
              <a:srgbClr val="FF6600"/>
            </a:solidFill>
            <a:miter lim="800000"/>
            <a:headEnd/>
            <a:tailEnd/>
          </a:ln>
        </p:spPr>
        <p:txBody>
          <a:bodyPr lIns="51160" tIns="25581" rIns="51160" bIns="25581"/>
          <a:lstStyle/>
          <a:p>
            <a:pPr algn="ctr" defTabSz="957263"/>
            <a:r>
              <a:rPr lang="ru-RU" sz="900" b="1" u="sng">
                <a:latin typeface="Calibri" pitchFamily="34" charset="0"/>
              </a:rPr>
              <a:t>СПК колхоз «</a:t>
            </a:r>
            <a:r>
              <a:rPr lang="ru-RU" sz="900" u="sng">
                <a:latin typeface="Calibri" pitchFamily="34" charset="0"/>
              </a:rPr>
              <a:t>Новотроицк</a:t>
            </a:r>
            <a:r>
              <a:rPr lang="ru-RU" sz="900" b="1" u="sng">
                <a:latin typeface="Calibri" pitchFamily="34" charset="0"/>
              </a:rPr>
              <a:t>ий»</a:t>
            </a:r>
          </a:p>
          <a:p>
            <a:pPr algn="ctr" defTabSz="957263"/>
            <a:r>
              <a:rPr lang="ru-RU" sz="900" b="1">
                <a:latin typeface="Calibri" pitchFamily="34" charset="0"/>
              </a:rPr>
              <a:t>Личного состава -16 чел.</a:t>
            </a:r>
          </a:p>
          <a:p>
            <a:pPr defTabSz="957263"/>
            <a:r>
              <a:rPr lang="ru-RU" sz="900" b="1">
                <a:latin typeface="Calibri" pitchFamily="34" charset="0"/>
              </a:rPr>
              <a:t>Трактора (к-700,ДТ,МТЗ) – 2 ед.</a:t>
            </a:r>
          </a:p>
          <a:p>
            <a:pPr defTabSz="957263"/>
            <a:r>
              <a:rPr lang="ru-RU" sz="900" b="1">
                <a:latin typeface="Calibri" pitchFamily="34" charset="0"/>
              </a:rPr>
              <a:t>Автогрейдер – 1 ед. </a:t>
            </a:r>
          </a:p>
          <a:p>
            <a:pPr defTabSz="957263"/>
            <a:r>
              <a:rPr lang="ru-RU" sz="900" b="1">
                <a:latin typeface="Calibri" pitchFamily="34" charset="0"/>
              </a:rPr>
              <a:t>Грузовой транспорт – 8 ед. </a:t>
            </a:r>
          </a:p>
          <a:p>
            <a:pPr defTabSz="957263"/>
            <a:r>
              <a:rPr lang="ru-RU" sz="900" b="1">
                <a:latin typeface="Calibri" pitchFamily="34" charset="0"/>
              </a:rPr>
              <a:t>Автобус « ПАЗ» – 1 ед..</a:t>
            </a:r>
          </a:p>
          <a:p>
            <a:pPr algn="ctr" defTabSz="957263"/>
            <a:endParaRPr lang="ru-RU" sz="900">
              <a:latin typeface="Calibri" pitchFamily="34" charset="0"/>
            </a:endParaRPr>
          </a:p>
        </p:txBody>
      </p:sp>
      <p:sp>
        <p:nvSpPr>
          <p:cNvPr id="16397" name="AutoShape 7815"/>
          <p:cNvSpPr>
            <a:spLocks noChangeArrowheads="1"/>
          </p:cNvSpPr>
          <p:nvPr/>
        </p:nvSpPr>
        <p:spPr bwMode="auto">
          <a:xfrm>
            <a:off x="4745038" y="3287713"/>
            <a:ext cx="1511300" cy="719137"/>
          </a:xfrm>
          <a:prstGeom prst="wedgeRectCallout">
            <a:avLst>
              <a:gd name="adj1" fmla="val 105463"/>
              <a:gd name="adj2" fmla="val 125278"/>
            </a:avLst>
          </a:prstGeom>
          <a:solidFill>
            <a:srgbClr val="969696">
              <a:alpha val="76862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236" tIns="45617" rIns="91236" bIns="45617"/>
          <a:lstStyle/>
          <a:p>
            <a:pPr algn="ctr" defTabSz="1279525"/>
            <a:r>
              <a:rPr lang="ru-RU" sz="1200">
                <a:latin typeface="Calibri" pitchFamily="34" charset="0"/>
              </a:rPr>
              <a:t>ДПК-3</a:t>
            </a:r>
          </a:p>
          <a:p>
            <a:pPr algn="ctr" defTabSz="1279525"/>
            <a:r>
              <a:rPr lang="ru-RU" sz="1200">
                <a:latin typeface="Calibri" pitchFamily="34" charset="0"/>
              </a:rPr>
              <a:t>л/с 5; прицеп 2</a:t>
            </a:r>
          </a:p>
          <a:p>
            <a:pPr algn="ctr" defTabSz="1279525"/>
            <a:r>
              <a:rPr lang="ru-RU" sz="1200">
                <a:latin typeface="Calibri" pitchFamily="34" charset="0"/>
              </a:rPr>
              <a:t>8(383) 64 50-144</a:t>
            </a:r>
          </a:p>
          <a:p>
            <a:pPr algn="ctr" defTabSz="1279525"/>
            <a:endParaRPr lang="ru-RU" sz="1200">
              <a:latin typeface="Calibri" pitchFamily="34" charset="0"/>
            </a:endParaRPr>
          </a:p>
        </p:txBody>
      </p:sp>
      <p:sp>
        <p:nvSpPr>
          <p:cNvPr id="16398" name="AutoShape 252"/>
          <p:cNvSpPr>
            <a:spLocks noChangeArrowheads="1"/>
          </p:cNvSpPr>
          <p:nvPr/>
        </p:nvSpPr>
        <p:spPr bwMode="auto">
          <a:xfrm>
            <a:off x="2513013" y="6672263"/>
            <a:ext cx="1944687" cy="1050925"/>
          </a:xfrm>
          <a:prstGeom prst="wedgeRectCallout">
            <a:avLst>
              <a:gd name="adj1" fmla="val 70083"/>
              <a:gd name="adj2" fmla="val -124620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grpSp>
        <p:nvGrpSpPr>
          <p:cNvPr id="16399" name="Group 7823"/>
          <p:cNvGrpSpPr>
            <a:grpSpLocks/>
          </p:cNvGrpSpPr>
          <p:nvPr/>
        </p:nvGrpSpPr>
        <p:grpSpPr bwMode="auto">
          <a:xfrm>
            <a:off x="207963" y="7248525"/>
            <a:ext cx="722312" cy="360363"/>
            <a:chOff x="3350" y="2525"/>
            <a:chExt cx="455" cy="227"/>
          </a:xfrm>
        </p:grpSpPr>
        <p:sp>
          <p:nvSpPr>
            <p:cNvPr id="16401" name="Rectangle 54"/>
            <p:cNvSpPr>
              <a:spLocks noChangeArrowheads="1"/>
            </p:cNvSpPr>
            <p:nvPr/>
          </p:nvSpPr>
          <p:spPr bwMode="auto">
            <a:xfrm>
              <a:off x="3579" y="2558"/>
              <a:ext cx="226" cy="194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522" tIns="12522" rIns="12522" bIns="12522"/>
            <a:lstStyle/>
            <a:p>
              <a:pPr algn="ctr" defTabSz="912813"/>
              <a:r>
                <a:rPr lang="ru-RU" sz="1000" b="1">
                  <a:cs typeface="Arial" pitchFamily="34" charset="0"/>
                </a:rPr>
                <a:t>ЦРБ</a:t>
              </a:r>
              <a:endParaRPr lang="ru-RU" sz="1000">
                <a:cs typeface="Arial" pitchFamily="34" charset="0"/>
              </a:endParaRPr>
            </a:p>
            <a:p>
              <a:pPr algn="ctr" defTabSz="912813"/>
              <a:r>
                <a:rPr lang="ru-RU" sz="1000">
                  <a:cs typeface="Arial" pitchFamily="34" charset="0"/>
                </a:rPr>
                <a:t> </a:t>
              </a:r>
              <a:r>
                <a:rPr lang="ru-RU" sz="1000" b="1">
                  <a:cs typeface="Arial" pitchFamily="34" charset="0"/>
                </a:rPr>
                <a:t>265</a:t>
              </a:r>
            </a:p>
          </p:txBody>
        </p:sp>
        <p:grpSp>
          <p:nvGrpSpPr>
            <p:cNvPr id="16402" name="Group 56"/>
            <p:cNvGrpSpPr>
              <a:grpSpLocks/>
            </p:cNvGrpSpPr>
            <p:nvPr/>
          </p:nvGrpSpPr>
          <p:grpSpPr bwMode="auto">
            <a:xfrm>
              <a:off x="3350" y="2525"/>
              <a:ext cx="228" cy="197"/>
              <a:chOff x="0" y="1"/>
              <a:chExt cx="20000" cy="19999"/>
            </a:xfrm>
          </p:grpSpPr>
          <p:sp>
            <p:nvSpPr>
              <p:cNvPr id="16403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0065" tIns="45007" rIns="90065" bIns="45007"/>
              <a:lstStyle/>
              <a:p>
                <a:pPr algn="ctr" defTabSz="912813"/>
                <a:endParaRPr lang="ru-RU" sz="2100">
                  <a:cs typeface="Arial" pitchFamily="34" charset="0"/>
                </a:endParaRPr>
              </a:p>
            </p:txBody>
          </p:sp>
          <p:sp>
            <p:nvSpPr>
              <p:cNvPr id="16404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05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406" name="Group 60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6407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408" name="Line 6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16400" name="AutoShape 7832"/>
          <p:cNvSpPr>
            <a:spLocks noChangeArrowheads="1"/>
          </p:cNvSpPr>
          <p:nvPr/>
        </p:nvSpPr>
        <p:spPr bwMode="auto">
          <a:xfrm>
            <a:off x="136525" y="5592763"/>
            <a:ext cx="1873250" cy="1101725"/>
          </a:xfrm>
          <a:prstGeom prst="wedgeRectCallout">
            <a:avLst>
              <a:gd name="adj1" fmla="val -40083"/>
              <a:gd name="adj2" fmla="val 119162"/>
            </a:avLst>
          </a:prstGeom>
          <a:solidFill>
            <a:srgbClr val="FFCC99">
              <a:alpha val="7999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279525"/>
            <a:r>
              <a:rPr lang="ru-RU" sz="900" b="1">
                <a:latin typeface="Times New Roman" pitchFamily="18" charset="0"/>
              </a:rPr>
              <a:t>ЦРБ</a:t>
            </a:r>
            <a:r>
              <a:rPr lang="ru-RU" sz="900"/>
              <a:t>, </a:t>
            </a:r>
            <a:r>
              <a:rPr lang="ru-RU" sz="900" b="1"/>
              <a:t>г. Татарск ул. Смирновская,109; </a:t>
            </a:r>
          </a:p>
          <a:p>
            <a:pPr algn="ctr" defTabSz="1279525"/>
            <a:r>
              <a:rPr lang="ru-RU" sz="900" b="1"/>
              <a:t>Глав. врач - Пендюк Е.Н.</a:t>
            </a:r>
          </a:p>
          <a:p>
            <a:pPr algn="ctr" defTabSz="1279525"/>
            <a:r>
              <a:rPr lang="ru-RU" sz="900" b="1"/>
              <a:t>раб. тел. 8-383-64-21-085; 20-888 </a:t>
            </a:r>
          </a:p>
          <a:p>
            <a:pPr algn="ctr" defTabSz="1279525"/>
            <a:r>
              <a:rPr lang="ru-RU" sz="900" b="1"/>
              <a:t>сот. тел. 8-913- 900-34-55</a:t>
            </a:r>
          </a:p>
          <a:p>
            <a:pPr algn="ctr" defTabSz="1279525"/>
            <a:r>
              <a:rPr lang="ru-RU" sz="900" b="1"/>
              <a:t> приемный покой </a:t>
            </a:r>
          </a:p>
          <a:p>
            <a:pPr algn="ctr" defTabSz="1279525"/>
            <a:r>
              <a:rPr lang="ru-RU" sz="900" b="1"/>
              <a:t>тел 8-383-64-20-274</a:t>
            </a:r>
          </a:p>
          <a:p>
            <a:pPr algn="ctr" defTabSz="1279525"/>
            <a:r>
              <a:rPr lang="ru-RU" sz="900" b="1"/>
              <a:t>коеч. емкость 265 мест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defRPr/>
            </a:pPr>
            <a:r>
              <a:rPr lang="ru-RU" sz="2000" b="1"/>
              <a:t>Паспорт территории села Новотроицк</a:t>
            </a:r>
          </a:p>
          <a:p>
            <a:pPr algn="ctr" defTabSz="1279525">
              <a:defRPr/>
            </a:pPr>
            <a:r>
              <a:rPr lang="ru-RU" sz="2000" b="1"/>
              <a:t>Новотроицкого сельсовета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(Места дислокации сил и средств)</a:t>
            </a:r>
          </a:p>
        </p:txBody>
      </p:sp>
      <p:graphicFrame>
        <p:nvGraphicFramePr>
          <p:cNvPr id="17410" name="Object 5"/>
          <p:cNvGraphicFramePr>
            <a:graphicFrameLocks/>
          </p:cNvGraphicFramePr>
          <p:nvPr/>
        </p:nvGraphicFramePr>
        <p:xfrm>
          <a:off x="3016250" y="1847850"/>
          <a:ext cx="6121400" cy="4895850"/>
        </p:xfrm>
        <a:graphic>
          <a:graphicData uri="http://schemas.openxmlformats.org/presentationml/2006/ole">
            <p:oleObj spid="_x0000_s17410" name="Лист" r:id="rId3" imgW="5686425" imgH="4895850" progId="Excel.Shee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508" tIns="63767" rIns="127508" bIns="63767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ИНФОРМАЦИОННО-СПРАВОЧНЫЕ МАТЕРИАЛЫ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111619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209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57" tIns="63640" rIns="127257" bIns="63640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ИНФОРМАЦИОННО-СПРАВОЧНЫЕ МАТЕРИАЛЫ ПО РЕЗЕРВАМ ФИНАНСОВЫХ И МАТЕРИАЛЬНЫХ СРЕДСТВ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5" name="Picture 5777"/>
          <p:cNvPicPr>
            <a:picLocks noChangeAspect="1" noChangeArrowheads="1"/>
          </p:cNvPicPr>
          <p:nvPr/>
        </p:nvPicPr>
        <p:blipFill>
          <a:blip r:embed="rId3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18436" name="Rectangle 5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ru-RU" sz="2000" smtClean="0">
                <a:solidFill>
                  <a:schemeClr val="tx1"/>
                </a:solidFill>
              </a:rPr>
              <a:t>Информационно-справочные материалы по резервам </a:t>
            </a:r>
            <a:br>
              <a:rPr lang="ru-RU" sz="2000" smtClean="0">
                <a:solidFill>
                  <a:schemeClr val="tx1"/>
                </a:solidFill>
              </a:rPr>
            </a:br>
            <a:r>
              <a:rPr lang="ru-RU" sz="2000" smtClean="0">
                <a:solidFill>
                  <a:schemeClr val="tx1"/>
                </a:solidFill>
              </a:rPr>
              <a:t>финансовых и материальных средств</a:t>
            </a:r>
          </a:p>
        </p:txBody>
      </p:sp>
      <p:sp>
        <p:nvSpPr>
          <p:cNvPr id="18437" name="Text Box 553"/>
          <p:cNvSpPr txBox="1">
            <a:spLocks noChangeArrowheads="1"/>
          </p:cNvSpPr>
          <p:nvPr/>
        </p:nvSpPr>
        <p:spPr bwMode="auto">
          <a:xfrm>
            <a:off x="0" y="47625"/>
            <a:ext cx="12801600" cy="16319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109" tIns="23059" rIns="46109" bIns="23059" anchor="ctr" anchorCtr="1">
            <a:spAutoFit/>
          </a:bodyPr>
          <a:lstStyle/>
          <a:p>
            <a:pPr algn="ctr" defTabSz="1276350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6350">
              <a:lnSpc>
                <a:spcPct val="80000"/>
              </a:lnSpc>
            </a:pPr>
            <a:r>
              <a:rPr lang="ru-RU" b="1">
                <a:solidFill>
                  <a:srgbClr val="0000FF"/>
                </a:solidFill>
              </a:rPr>
              <a:t>(Информационно-справочные материалы по резервам финансовых и материальных средств) </a:t>
            </a:r>
            <a:endParaRPr lang="ru-RU" sz="32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438" name="Rectangle 75"/>
          <p:cNvSpPr>
            <a:spLocks noChangeArrowheads="1"/>
          </p:cNvSpPr>
          <p:nvPr/>
        </p:nvSpPr>
        <p:spPr bwMode="auto">
          <a:xfrm>
            <a:off x="6545263" y="4008438"/>
            <a:ext cx="382587" cy="163512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71646" tIns="35824" rIns="71646" bIns="35824" anchor="ctr"/>
          <a:lstStyle/>
          <a:p>
            <a:pPr algn="ctr" defTabSz="511175"/>
            <a:r>
              <a:rPr lang="ru-RU" sz="1100" b="1">
                <a:latin typeface="Calibri" pitchFamily="34" charset="0"/>
              </a:rPr>
              <a:t>стр</a:t>
            </a:r>
          </a:p>
        </p:txBody>
      </p:sp>
      <p:sp>
        <p:nvSpPr>
          <p:cNvPr id="18439" name="Rectangle 79"/>
          <p:cNvSpPr>
            <a:spLocks noChangeArrowheads="1"/>
          </p:cNvSpPr>
          <p:nvPr/>
        </p:nvSpPr>
        <p:spPr bwMode="auto">
          <a:xfrm>
            <a:off x="7480300" y="6169025"/>
            <a:ext cx="384175" cy="163513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71646" tIns="35824" rIns="71646" bIns="35824" anchor="ctr"/>
          <a:lstStyle/>
          <a:p>
            <a:pPr algn="ctr" defTabSz="511175"/>
            <a:r>
              <a:rPr lang="ru-RU" sz="1100" b="1">
                <a:latin typeface="Calibri" pitchFamily="34" charset="0"/>
              </a:rPr>
              <a:t>прод</a:t>
            </a:r>
          </a:p>
        </p:txBody>
      </p:sp>
      <p:sp>
        <p:nvSpPr>
          <p:cNvPr id="18440" name="Rectangle 72"/>
          <p:cNvSpPr>
            <a:spLocks noChangeArrowheads="1"/>
          </p:cNvSpPr>
          <p:nvPr/>
        </p:nvSpPr>
        <p:spPr bwMode="auto">
          <a:xfrm>
            <a:off x="4672013" y="5880100"/>
            <a:ext cx="384175" cy="163513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71646" tIns="35824" rIns="71646" bIns="35824" anchor="ctr"/>
          <a:lstStyle/>
          <a:p>
            <a:pPr algn="ctr" defTabSz="511175"/>
            <a:r>
              <a:rPr lang="ru-RU" sz="1100" b="1">
                <a:latin typeface="Calibri" pitchFamily="34" charset="0"/>
              </a:rPr>
              <a:t>мед</a:t>
            </a:r>
          </a:p>
        </p:txBody>
      </p:sp>
      <p:graphicFrame>
        <p:nvGraphicFramePr>
          <p:cNvPr id="763570" name="Group 5810"/>
          <p:cNvGraphicFramePr>
            <a:graphicFrameLocks noGrp="1"/>
          </p:cNvGraphicFramePr>
          <p:nvPr/>
        </p:nvGraphicFramePr>
        <p:xfrm>
          <a:off x="207963" y="7421563"/>
          <a:ext cx="5545137" cy="1987550"/>
        </p:xfrm>
        <a:graphic>
          <a:graphicData uri="http://schemas.openxmlformats.org/drawingml/2006/table">
            <a:tbl>
              <a:tblPr/>
              <a:tblGrid>
                <a:gridCol w="2043112"/>
                <a:gridCol w="1892300"/>
                <a:gridCol w="1609725"/>
              </a:tblGrid>
              <a:tr h="376238">
                <a:tc gridSpan="3"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Должностные лица хранилищ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73075"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Наименование и адрес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Ф.И.О. Должность руководителя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Телефон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5450">
                <a:tc>
                  <a:txBody>
                    <a:bodyPr/>
                    <a:lstStyle/>
                    <a:p>
                      <a:pPr marL="0" marR="0" lvl="0" indent="0" algn="l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Склад строительных материалов 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Подглазов Ю.М.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/>
                        </a:rPr>
                        <a:t> 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8-913-746-18-75 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7038">
                <a:tc>
                  <a:txBody>
                    <a:bodyPr/>
                    <a:lstStyle/>
                    <a:p>
                      <a:pPr marL="0" marR="0" lvl="0" indent="0" algn="l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Склад медицинского имущества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Канахина Л.В.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(38364)-50-130 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5750">
                <a:tc>
                  <a:txBody>
                    <a:bodyPr/>
                    <a:lstStyle/>
                    <a:p>
                      <a:pPr marL="0" marR="0" lvl="0" indent="0" algn="l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Продовольственный склад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Вайзенбург А.А.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8(38364)-50-144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8434" name="Object 83"/>
          <p:cNvGraphicFramePr>
            <a:graphicFrameLocks noChangeAspect="1"/>
          </p:cNvGraphicFramePr>
          <p:nvPr/>
        </p:nvGraphicFramePr>
        <p:xfrm>
          <a:off x="63500" y="1704975"/>
          <a:ext cx="5905500" cy="2519363"/>
        </p:xfrm>
        <a:graphic>
          <a:graphicData uri="http://schemas.openxmlformats.org/presentationml/2006/ole">
            <p:oleObj spid="_x0000_s18434" name="Лист" r:id="rId4" imgW="8629650" imgH="3362325" progId="Excel.Sheet.8">
              <p:embed/>
            </p:oleObj>
          </a:graphicData>
        </a:graphic>
      </p:graphicFrame>
      <p:graphicFrame>
        <p:nvGraphicFramePr>
          <p:cNvPr id="763598" name="Group 5838"/>
          <p:cNvGraphicFramePr>
            <a:graphicFrameLocks noGrp="1"/>
          </p:cNvGraphicFramePr>
          <p:nvPr/>
        </p:nvGraphicFramePr>
        <p:xfrm>
          <a:off x="6327775" y="7392988"/>
          <a:ext cx="6337300" cy="2016125"/>
        </p:xfrm>
        <a:graphic>
          <a:graphicData uri="http://schemas.openxmlformats.org/drawingml/2006/table">
            <a:tbl>
              <a:tblPr/>
              <a:tblGrid>
                <a:gridCol w="1517650"/>
                <a:gridCol w="1428750"/>
                <a:gridCol w="1254125"/>
                <a:gridCol w="884238"/>
                <a:gridCol w="1252537"/>
              </a:tblGrid>
              <a:tr h="693738">
                <a:tc gridSpan="5"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Arial" pitchFamily="34" charset="0"/>
                        </a:rPr>
                        <a:t>Создание и использование  резервов финансовых ресурсов </a:t>
                      </a:r>
                    </a:p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Arial" pitchFamily="34" charset="0"/>
                        </a:rPr>
                        <a:t>для ликвидации  чрезвычайных ситуаций природного и техногенного характера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95325">
                <a:tc rowSpan="2"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Населенный пункт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сумма созданного финансового резерва, тыс.руб.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израсходовано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остаток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Примечание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</a:tr>
              <a:tr h="3302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Создание резервов в  2017  году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6863"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с. Новотроицк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23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-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23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492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-</a:t>
                      </a: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defRPr/>
            </a:pPr>
            <a:r>
              <a:rPr lang="ru-RU" sz="2000" b="1"/>
              <a:t>Паспорт территории села Новотроицк</a:t>
            </a:r>
          </a:p>
          <a:p>
            <a:pPr algn="ctr" defTabSz="1279525">
              <a:defRPr/>
            </a:pPr>
            <a:r>
              <a:rPr lang="ru-RU" sz="2000" b="1"/>
              <a:t>Новотроицкого сельсовета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(Информационно-справочные материалы по резервам финансовых и материальных средств)</a:t>
            </a:r>
          </a:p>
        </p:txBody>
      </p:sp>
      <p:graphicFrame>
        <p:nvGraphicFramePr>
          <p:cNvPr id="19458" name="Object 83"/>
          <p:cNvGraphicFramePr>
            <a:graphicFrameLocks noChangeAspect="1"/>
          </p:cNvGraphicFramePr>
          <p:nvPr/>
        </p:nvGraphicFramePr>
        <p:xfrm>
          <a:off x="2152650" y="2208213"/>
          <a:ext cx="8424863" cy="3338512"/>
        </p:xfrm>
        <a:graphic>
          <a:graphicData uri="http://schemas.openxmlformats.org/presentationml/2006/ole">
            <p:oleObj spid="_x0000_s19458" name="Лист" r:id="rId3" imgW="8629650" imgH="3362325" progId="Excel.Shee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defRPr/>
            </a:pPr>
            <a:r>
              <a:rPr lang="ru-RU" sz="2000" b="1"/>
              <a:t>Паспорт территории  села Новотроицк</a:t>
            </a:r>
          </a:p>
          <a:p>
            <a:pPr algn="ctr" defTabSz="1279525">
              <a:defRPr/>
            </a:pPr>
            <a:r>
              <a:rPr lang="ru-RU" sz="2000" b="1"/>
              <a:t>Новотроицкого сельсовета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(Информация по хранилищам)</a:t>
            </a:r>
          </a:p>
        </p:txBody>
      </p:sp>
      <p:graphicFrame>
        <p:nvGraphicFramePr>
          <p:cNvPr id="1096708" name="Group 4"/>
          <p:cNvGraphicFramePr>
            <a:graphicFrameLocks noGrp="1"/>
          </p:cNvGraphicFramePr>
          <p:nvPr/>
        </p:nvGraphicFramePr>
        <p:xfrm>
          <a:off x="279400" y="1344613"/>
          <a:ext cx="12169775" cy="2232025"/>
        </p:xfrm>
        <a:graphic>
          <a:graphicData uri="http://schemas.openxmlformats.org/drawingml/2006/table">
            <a:tbl>
              <a:tblPr/>
              <a:tblGrid>
                <a:gridCol w="3998913"/>
                <a:gridCol w="4540250"/>
                <a:gridCol w="3630612"/>
              </a:tblGrid>
              <a:tr h="744538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Должностные лица хранилищ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429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Наименование и адрес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Ф.И.О. Должность руководителя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Телефон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744538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Складов на территории населенного пункта - </a:t>
                      </a:r>
                      <a:r>
                        <a:rPr kumimoji="0" lang="ru-RU" sz="12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33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нет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287463" y="1057275"/>
            <a:ext cx="10880725" cy="2055813"/>
          </a:xfrm>
        </p:spPr>
        <p:txBody>
          <a:bodyPr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Телекоммуникационное обеспечение</a:t>
            </a:r>
            <a:endParaRPr lang="ru-RU" b="1" smtClean="0">
              <a:solidFill>
                <a:srgbClr val="FFFF66"/>
              </a:solidFill>
            </a:endParaRPr>
          </a:p>
        </p:txBody>
      </p:sp>
      <p:pic>
        <p:nvPicPr>
          <p:cNvPr id="113667" name="Picture 3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1588" y="6350"/>
            <a:ext cx="12801601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98756" name="Text Box 4"/>
          <p:cNvSpPr txBox="1">
            <a:spLocks noChangeArrowheads="1"/>
          </p:cNvSpPr>
          <p:nvPr/>
        </p:nvSpPr>
        <p:spPr bwMode="auto">
          <a:xfrm>
            <a:off x="0" y="3790950"/>
            <a:ext cx="12801600" cy="209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6664" tIns="63388" rIns="126664" bIns="63388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ИНФОРМАЦИОННО-СПРАВОЧНЫЕ МАТЕРИАЛЫ ПО СИСТЕМЕ ОПОВЕЩЕНИЯ И ИНФОРМИРОВАНИЯ</a:t>
            </a:r>
            <a:endParaRPr lang="ru-RU" sz="4300" b="1">
              <a:solidFill>
                <a:srgbClr val="FFFF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Text Box 15"/>
          <p:cNvSpPr txBox="1">
            <a:spLocks noChangeArrowheads="1"/>
          </p:cNvSpPr>
          <p:nvPr/>
        </p:nvSpPr>
        <p:spPr bwMode="auto">
          <a:xfrm>
            <a:off x="0" y="-23813"/>
            <a:ext cx="12801600" cy="1692276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002" tIns="106511" rIns="213002" bIns="106511">
            <a:spAutoFit/>
          </a:bodyPr>
          <a:lstStyle/>
          <a:p>
            <a:pPr algn="ctr" defTabSz="3646488"/>
            <a:r>
              <a:rPr lang="ru-RU" sz="36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600">
                <a:latin typeface="Times New Roman" pitchFamily="18" charset="0"/>
              </a:rPr>
            </a:br>
            <a:r>
              <a:rPr lang="ru-RU" sz="36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3646488"/>
            <a:r>
              <a:rPr lang="ru-RU" b="1">
                <a:solidFill>
                  <a:srgbClr val="0000FF"/>
                </a:solidFill>
              </a:rPr>
              <a:t>(Информация по объектам социального и культурного назначения)</a:t>
            </a:r>
            <a:endParaRPr lang="ru-RU" sz="3600">
              <a:latin typeface="Times New Roman" pitchFamily="18" charset="0"/>
            </a:endParaRPr>
          </a:p>
        </p:txBody>
      </p:sp>
      <p:graphicFrame>
        <p:nvGraphicFramePr>
          <p:cNvPr id="681864" name="Group 904"/>
          <p:cNvGraphicFramePr>
            <a:graphicFrameLocks noGrp="1"/>
          </p:cNvGraphicFramePr>
          <p:nvPr/>
        </p:nvGraphicFramePr>
        <p:xfrm>
          <a:off x="352425" y="1992313"/>
          <a:ext cx="12241213" cy="4099675"/>
        </p:xfrm>
        <a:graphic>
          <a:graphicData uri="http://schemas.openxmlformats.org/drawingml/2006/table">
            <a:tbl>
              <a:tblPr/>
              <a:tblGrid>
                <a:gridCol w="819150"/>
                <a:gridCol w="2852738"/>
                <a:gridCol w="1584325"/>
                <a:gridCol w="1655762"/>
                <a:gridCol w="2719388"/>
                <a:gridCol w="2609850"/>
              </a:tblGrid>
              <a:tr h="684213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9185" marR="179185" marT="89592" marB="8959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Объекты социального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культурного назначения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человек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 руководителя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 и телефон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</a:tr>
              <a:tr h="6365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дневном режиме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Круглосуточно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36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79185" marR="179185" marT="89592" marB="8959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                                                           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Канахина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Лидия Викторовна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Новотроицк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Центральная. 18а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8(38364)-50-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</a:tr>
              <a:tr h="8731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79185" marR="179185" marT="89592" marB="8959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120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Сумина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Альбина Викторовна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Новотроицк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Центральная, 18б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8(38364)-50-137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</a:tr>
              <a:tr h="8731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179185" marR="179185" marT="89592" marB="89592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МУК Новотроицкий  ДК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150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Мартынцов А.А.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Новотроицк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Центральная. 18б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8(38364)-50-203</a:t>
                      </a:r>
                    </a:p>
                  </a:txBody>
                  <a:tcPr marL="179185" marR="179185" marT="89592" marB="895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90" name="Picture 2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114691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487488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95" tIns="23201" rIns="46395" bIns="23201" anchor="ctr" anchorCtr="1"/>
          <a:lstStyle/>
          <a:p>
            <a:pPr algn="ctr" defTabSz="1279525"/>
            <a:r>
              <a:rPr lang="ru-RU" sz="2800">
                <a:solidFill>
                  <a:srgbClr val="000000"/>
                </a:solidFill>
                <a:latin typeface="Times New Roman" pitchFamily="18" charset="0"/>
              </a:rPr>
              <a:t>Паспорт территории села Новотроицк </a:t>
            </a:r>
          </a:p>
          <a:p>
            <a:pPr algn="ctr" defTabSz="1279525"/>
            <a:r>
              <a:rPr lang="ru-RU" sz="2800">
                <a:solidFill>
                  <a:srgbClr val="000000"/>
                </a:solidFill>
                <a:latin typeface="Times New Roman" pitchFamily="18" charset="0"/>
              </a:rPr>
              <a:t>Новотроицкого сельсовета  Татарского района</a:t>
            </a:r>
          </a:p>
          <a:p>
            <a:pPr algn="ctr" defTabSz="1279525"/>
            <a:r>
              <a:rPr lang="ru-RU" sz="2100" b="1">
                <a:solidFill>
                  <a:srgbClr val="0000FF"/>
                </a:solidFill>
                <a:latin typeface="Times New Roman" pitchFamily="18" charset="0"/>
              </a:rPr>
              <a:t>(Информационно-справочные материалы по системе оповещения и информирования,</a:t>
            </a:r>
          </a:p>
          <a:p>
            <a:pPr algn="ctr" defTabSz="1279525"/>
            <a:r>
              <a:rPr lang="ru-RU" sz="2100" b="1">
                <a:solidFill>
                  <a:srgbClr val="0000FF"/>
                </a:solidFill>
                <a:latin typeface="Times New Roman" pitchFamily="18" charset="0"/>
              </a:rPr>
              <a:t> в том числе с использованием технических средств ОКСИОН) </a:t>
            </a:r>
          </a:p>
        </p:txBody>
      </p:sp>
      <p:graphicFrame>
        <p:nvGraphicFramePr>
          <p:cNvPr id="1137670" name="Group 6"/>
          <p:cNvGraphicFramePr>
            <a:graphicFrameLocks noGrp="1"/>
          </p:cNvGraphicFramePr>
          <p:nvPr/>
        </p:nvGraphicFramePr>
        <p:xfrm>
          <a:off x="63500" y="1631950"/>
          <a:ext cx="3382963" cy="2376488"/>
        </p:xfrm>
        <a:graphic>
          <a:graphicData uri="http://schemas.openxmlformats.org/drawingml/2006/table">
            <a:tbl>
              <a:tblPr/>
              <a:tblGrid>
                <a:gridCol w="2128838"/>
                <a:gridCol w="1254125"/>
              </a:tblGrid>
              <a:tr h="317500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 Охват населения, чел.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ТК ОКСИОН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 нет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7080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Федеральные и региональные теле- и радиоканалы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297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«Мегафон»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297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365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«МТС»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297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«ВЫМПЕЛКОМ»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297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grpSp>
        <p:nvGrpSpPr>
          <p:cNvPr id="114714" name="Group 28"/>
          <p:cNvGrpSpPr>
            <a:grpSpLocks/>
          </p:cNvGrpSpPr>
          <p:nvPr/>
        </p:nvGrpSpPr>
        <p:grpSpPr bwMode="auto">
          <a:xfrm>
            <a:off x="8416925" y="6262688"/>
            <a:ext cx="4314825" cy="3338512"/>
            <a:chOff x="8432" y="3160"/>
            <a:chExt cx="2718" cy="2103"/>
          </a:xfrm>
        </p:grpSpPr>
        <p:sp>
          <p:nvSpPr>
            <p:cNvPr id="114716" name="AutoShape 144"/>
            <p:cNvSpPr>
              <a:spLocks noChangeArrowheads="1"/>
            </p:cNvSpPr>
            <p:nvPr/>
          </p:nvSpPr>
          <p:spPr bwMode="auto">
            <a:xfrm>
              <a:off x="8432" y="3160"/>
              <a:ext cx="2718" cy="2042"/>
            </a:xfrm>
            <a:prstGeom prst="wedgeRectCallout">
              <a:avLst>
                <a:gd name="adj1" fmla="val 39148"/>
                <a:gd name="adj2" fmla="val -24144"/>
              </a:avLst>
            </a:prstGeom>
            <a:solidFill>
              <a:srgbClr val="FFFF99">
                <a:alpha val="78038"/>
              </a:srgbClr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109128" tIns="55239" rIns="110478" bIns="55239"/>
            <a:lstStyle/>
            <a:p>
              <a:pPr algn="ctr" defTabSz="1279525"/>
              <a:r>
                <a:rPr lang="ru-RU" sz="1400" b="1">
                  <a:latin typeface="Times New Roman" pitchFamily="18" charset="0"/>
                </a:rPr>
                <a:t>Для оповещения населения были задействованы:</a:t>
              </a:r>
            </a:p>
            <a:p>
              <a:pPr algn="ctr" defTabSz="1279525"/>
              <a:endParaRPr lang="ru-RU" sz="1400" b="1">
                <a:latin typeface="Times New Roman" pitchFamily="18" charset="0"/>
              </a:endParaRPr>
            </a:p>
            <a:p>
              <a:pPr defTabSz="1279525"/>
              <a:r>
                <a:rPr lang="ru-RU" sz="1400" b="1">
                  <a:latin typeface="Times New Roman" pitchFamily="18" charset="0"/>
                </a:rPr>
                <a:t>терминальные комплексы ОКСИОН – 5 ТК;</a:t>
              </a:r>
            </a:p>
            <a:p>
              <a:pPr defTabSz="1279525"/>
              <a:endParaRPr lang="ru-RU" sz="1400" b="1">
                <a:latin typeface="Times New Roman" pitchFamily="18" charset="0"/>
              </a:endParaRPr>
            </a:p>
            <a:p>
              <a:pPr defTabSz="1279525"/>
              <a:r>
                <a:rPr lang="ru-RU" sz="1400" b="1">
                  <a:latin typeface="Times New Roman" pitchFamily="18" charset="0"/>
                </a:rPr>
                <a:t>Федеральные и региональные телеканалы – 8 ТВ каналов;</a:t>
              </a:r>
            </a:p>
            <a:p>
              <a:pPr defTabSz="1279525"/>
              <a:endParaRPr lang="ru-RU" sz="1400" b="1">
                <a:latin typeface="Times New Roman" pitchFamily="18" charset="0"/>
              </a:endParaRPr>
            </a:p>
            <a:p>
              <a:pPr defTabSz="1279525"/>
              <a:r>
                <a:rPr lang="ru-RU" sz="1400" b="1">
                  <a:latin typeface="Times New Roman" pitchFamily="18" charset="0"/>
                </a:rPr>
                <a:t>Федеральные и региональные радиоканалы – 9 каналов;</a:t>
              </a:r>
            </a:p>
            <a:p>
              <a:pPr defTabSz="1279525"/>
              <a:endParaRPr lang="ru-RU" sz="1400" b="1">
                <a:latin typeface="Times New Roman" pitchFamily="18" charset="0"/>
              </a:endParaRPr>
            </a:p>
            <a:p>
              <a:pPr defTabSz="1279525"/>
              <a:endParaRPr lang="ru-RU" sz="1400" b="1">
                <a:latin typeface="Times New Roman" pitchFamily="18" charset="0"/>
              </a:endParaRPr>
            </a:p>
            <a:p>
              <a:pPr defTabSz="1279525"/>
              <a:r>
                <a:rPr lang="ru-RU" sz="1400" b="1">
                  <a:latin typeface="Times New Roman" pitchFamily="18" charset="0"/>
                </a:rPr>
                <a:t>оператор сотовой связи «Мегафон» .</a:t>
              </a:r>
              <a:endParaRPr lang="ru-RU"/>
            </a:p>
          </p:txBody>
        </p:sp>
        <p:pic>
          <p:nvPicPr>
            <p:cNvPr id="114717" name="Picture 127" descr="tumblr_krz129yhIb1qa4vsr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8620" y="4442"/>
              <a:ext cx="261" cy="2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4718" name="Picture 128" descr="fs_avangard1"/>
            <p:cNvPicPr>
              <a:picLocks noChangeAspect="1" noChangeArrowheads="1"/>
            </p:cNvPicPr>
            <p:nvPr/>
          </p:nvPicPr>
          <p:blipFill>
            <a:blip r:embed="rId4"/>
            <a:srcRect l="23824" t="14294" r="23824" b="26205"/>
            <a:stretch>
              <a:fillRect/>
            </a:stretch>
          </p:blipFill>
          <p:spPr bwMode="auto">
            <a:xfrm>
              <a:off x="8572" y="3957"/>
              <a:ext cx="320" cy="3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114719" name="Группа 126"/>
            <p:cNvGrpSpPr>
              <a:grpSpLocks noChangeAspect="1"/>
            </p:cNvGrpSpPr>
            <p:nvPr/>
          </p:nvGrpSpPr>
          <p:grpSpPr bwMode="auto">
            <a:xfrm>
              <a:off x="8627" y="3600"/>
              <a:ext cx="265" cy="340"/>
              <a:chOff x="6429388" y="3929066"/>
              <a:chExt cx="356835" cy="1389173"/>
            </a:xfrm>
          </p:grpSpPr>
          <p:grpSp>
            <p:nvGrpSpPr>
              <p:cNvPr id="114721" name="Группа 125"/>
              <p:cNvGrpSpPr>
                <a:grpSpLocks noChangeAspect="1"/>
              </p:cNvGrpSpPr>
              <p:nvPr/>
            </p:nvGrpSpPr>
            <p:grpSpPr bwMode="auto">
              <a:xfrm>
                <a:off x="6429388" y="3929066"/>
                <a:ext cx="356835" cy="534571"/>
                <a:chOff x="6429388" y="3929066"/>
                <a:chExt cx="356835" cy="534571"/>
              </a:xfrm>
            </p:grpSpPr>
            <p:cxnSp>
              <p:nvCxnSpPr>
                <p:cNvPr id="114723" name="AutoShape 17"/>
                <p:cNvCxnSpPr>
                  <a:cxnSpLocks noChangeAspect="1" noChangeShapeType="1"/>
                </p:cNvCxnSpPr>
                <p:nvPr/>
              </p:nvCxnSpPr>
              <p:spPr bwMode="auto">
                <a:xfrm rot="16200000" flipH="1">
                  <a:off x="6372755" y="4271907"/>
                  <a:ext cx="257907" cy="736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</p:cxnSp>
            <p:grpSp>
              <p:nvGrpSpPr>
                <p:cNvPr id="114724" name="Группа 124"/>
                <p:cNvGrpSpPr>
                  <a:grpSpLocks noChangeAspect="1"/>
                </p:cNvGrpSpPr>
                <p:nvPr/>
              </p:nvGrpSpPr>
              <p:grpSpPr bwMode="auto">
                <a:xfrm>
                  <a:off x="6429388" y="3929066"/>
                  <a:ext cx="356835" cy="534571"/>
                  <a:chOff x="6429388" y="4000504"/>
                  <a:chExt cx="356835" cy="534571"/>
                </a:xfrm>
              </p:grpSpPr>
              <p:sp>
                <p:nvSpPr>
                  <p:cNvPr id="114725" name="Овал 1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429388" y="4392333"/>
                    <a:ext cx="143296" cy="142121"/>
                  </a:xfrm>
                  <a:prstGeom prst="ellipse">
                    <a:avLst/>
                  </a:prstGeom>
                  <a:solidFill>
                    <a:srgbClr val="00FF00"/>
                  </a:solidFill>
                  <a:ln w="12700" algn="ctr">
                    <a:solidFill>
                      <a:srgbClr val="161616"/>
                    </a:solidFill>
                    <a:round/>
                    <a:headEnd/>
                    <a:tailEnd/>
                  </a:ln>
                </p:spPr>
                <p:txBody>
                  <a:bodyPr lIns="128011" tIns="64006" rIns="128011" bIns="64006" anchor="ctr"/>
                  <a:lstStyle/>
                  <a:p>
                    <a:pPr algn="ctr" defTabSz="1279525"/>
                    <a:endParaRPr lang="ru-RU"/>
                  </a:p>
                </p:txBody>
              </p:sp>
              <p:sp>
                <p:nvSpPr>
                  <p:cNvPr id="114726" name="AutoShape 16"/>
                  <p:cNvSpPr>
                    <a:spLocks noChangeAspect="1" noChangeArrowheads="1"/>
                  </p:cNvSpPr>
                  <p:nvPr/>
                </p:nvSpPr>
                <p:spPr bwMode="auto">
                  <a:xfrm rot="5400000">
                    <a:off x="6536363" y="3964967"/>
                    <a:ext cx="214324" cy="285397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00FF00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28011" tIns="64006" rIns="128011" bIns="64006"/>
                  <a:lstStyle/>
                  <a:p>
                    <a:pPr defTabSz="1279525"/>
                    <a:endParaRPr lang="ru-RU"/>
                  </a:p>
                </p:txBody>
              </p:sp>
            </p:grpSp>
          </p:grpSp>
          <p:sp>
            <p:nvSpPr>
              <p:cNvPr id="114722" name="TextBox 123"/>
              <p:cNvSpPr txBox="1">
                <a:spLocks noChangeAspect="1" noChangeArrowheads="1"/>
              </p:cNvSpPr>
              <p:nvPr/>
            </p:nvSpPr>
            <p:spPr bwMode="auto">
              <a:xfrm>
                <a:off x="6432081" y="4313131"/>
                <a:ext cx="144081" cy="1005108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1279525"/>
                <a:endParaRPr lang="ru-RU"/>
              </a:p>
            </p:txBody>
          </p:sp>
        </p:grpSp>
        <p:pic>
          <p:nvPicPr>
            <p:cNvPr id="114720" name="Picture 445" descr="i (2) копия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8529" y="4834"/>
              <a:ext cx="442" cy="4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4715" name="AutoShape 40"/>
          <p:cNvSpPr>
            <a:spLocks noChangeArrowheads="1"/>
          </p:cNvSpPr>
          <p:nvPr/>
        </p:nvSpPr>
        <p:spPr bwMode="auto">
          <a:xfrm>
            <a:off x="2368550" y="5087938"/>
            <a:ext cx="2330450" cy="504825"/>
          </a:xfrm>
          <a:prstGeom prst="wedgeRectCallout">
            <a:avLst>
              <a:gd name="adj1" fmla="val 92440"/>
              <a:gd name="adj2" fmla="val -27356"/>
            </a:avLst>
          </a:prstGeom>
          <a:solidFill>
            <a:srgbClr val="33CCFF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8222" tIns="34112" rIns="68222" bIns="34112"/>
          <a:lstStyle/>
          <a:p>
            <a:pPr algn="ctr" defTabSz="682625"/>
            <a:r>
              <a:rPr lang="ru-RU" sz="1200" b="1">
                <a:latin typeface="Times New Roman" pitchFamily="18" charset="0"/>
              </a:rPr>
              <a:t>ОБЩЕСТВЕННЫЙ ПУНКТ ВЫХОДА В ИНТЕРНЕТ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4" name="Picture 2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115715" name="Rectangle 3"/>
          <p:cNvSpPr>
            <a:spLocks noChangeArrowheads="1"/>
          </p:cNvSpPr>
          <p:nvPr/>
        </p:nvSpPr>
        <p:spPr bwMode="auto">
          <a:xfrm>
            <a:off x="207963" y="2497138"/>
            <a:ext cx="8066087" cy="871537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5969" tIns="64784" rIns="125969" bIns="64784" anchor="ctr">
            <a:spAutoFit/>
          </a:bodyPr>
          <a:lstStyle/>
          <a:p>
            <a:pPr algn="ctr" defTabSz="1279525"/>
            <a:r>
              <a:rPr lang="ru-RU" sz="2400" b="1"/>
              <a:t>Терминальные комплексы ОКСИОН на территории района отсутствуют </a:t>
            </a:r>
            <a:endParaRPr lang="ru-RU"/>
          </a:p>
        </p:txBody>
      </p:sp>
      <p:sp>
        <p:nvSpPr>
          <p:cNvPr id="115716" name="Text Box 553"/>
          <p:cNvSpPr txBox="1">
            <a:spLocks noChangeArrowheads="1"/>
          </p:cNvSpPr>
          <p:nvPr/>
        </p:nvSpPr>
        <p:spPr bwMode="auto">
          <a:xfrm>
            <a:off x="0" y="-23813"/>
            <a:ext cx="12801600" cy="1755776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46" tIns="23177" rIns="46346" bIns="23177" anchor="ctr" anchorCtr="1">
            <a:spAutoFit/>
          </a:bodyPr>
          <a:lstStyle/>
          <a:p>
            <a:pPr algn="ctr" defTabSz="1279525"/>
            <a:r>
              <a:rPr lang="ru-RU" sz="2800">
                <a:latin typeface="Times New Roman" pitchFamily="18" charset="0"/>
              </a:rPr>
              <a:t>Паспорт территории села Новотроицк</a:t>
            </a:r>
          </a:p>
          <a:p>
            <a:pPr algn="ctr" defTabSz="1279525"/>
            <a:r>
              <a:rPr lang="ru-RU" sz="2800">
                <a:latin typeface="Times New Roman" pitchFamily="18" charset="0"/>
              </a:rPr>
              <a:t>Новотроицкого сельсовета  Татарского района</a:t>
            </a:r>
          </a:p>
          <a:p>
            <a:pPr algn="ctr" defTabSz="1279525"/>
            <a:r>
              <a:rPr lang="ru-RU" sz="2800">
                <a:solidFill>
                  <a:srgbClr val="3366FF"/>
                </a:solidFill>
                <a:latin typeface="Times New Roman" pitchFamily="18" charset="0"/>
              </a:rPr>
              <a:t>Организация информирования населения с использованием </a:t>
            </a:r>
          </a:p>
          <a:p>
            <a:pPr algn="ctr" defTabSz="1279525"/>
            <a:r>
              <a:rPr lang="ru-RU" sz="2800">
                <a:solidFill>
                  <a:srgbClr val="3366FF"/>
                </a:solidFill>
                <a:latin typeface="Times New Roman" pitchFamily="18" charset="0"/>
              </a:rPr>
              <a:t>терминальных комплексов ОКСИОН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8" name="Group 2"/>
          <p:cNvGrpSpPr>
            <a:grpSpLocks/>
          </p:cNvGrpSpPr>
          <p:nvPr/>
        </p:nvGrpSpPr>
        <p:grpSpPr bwMode="auto">
          <a:xfrm>
            <a:off x="0" y="-11113"/>
            <a:ext cx="12801600" cy="9707563"/>
            <a:chOff x="0" y="-7"/>
            <a:chExt cx="8064" cy="6115"/>
          </a:xfrm>
        </p:grpSpPr>
        <p:pic>
          <p:nvPicPr>
            <p:cNvPr id="116750" name="Picture 3"/>
            <p:cNvPicPr>
              <a:picLocks noChangeAspect="1" noChangeArrowheads="1"/>
            </p:cNvPicPr>
            <p:nvPr/>
          </p:nvPicPr>
          <p:blipFill>
            <a:blip r:embed="rId2">
              <a:lum bright="-6000"/>
            </a:blip>
            <a:srcRect/>
            <a:stretch>
              <a:fillRect/>
            </a:stretch>
          </p:blipFill>
          <p:spPr bwMode="auto">
            <a:xfrm>
              <a:off x="0" y="-7"/>
              <a:ext cx="8064" cy="6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6751" name="Freeform 4"/>
            <p:cNvSpPr>
              <a:spLocks/>
            </p:cNvSpPr>
            <p:nvPr/>
          </p:nvSpPr>
          <p:spPr bwMode="auto">
            <a:xfrm>
              <a:off x="948" y="302"/>
              <a:ext cx="5670" cy="5806"/>
            </a:xfrm>
            <a:custGeom>
              <a:avLst/>
              <a:gdLst>
                <a:gd name="T0" fmla="*/ 2949 w 6396"/>
                <a:gd name="T1" fmla="*/ 5398 h 5443"/>
                <a:gd name="T2" fmla="*/ 2722 w 6396"/>
                <a:gd name="T3" fmla="*/ 5216 h 5443"/>
                <a:gd name="T4" fmla="*/ 2450 w 6396"/>
                <a:gd name="T5" fmla="*/ 4627 h 5443"/>
                <a:gd name="T6" fmla="*/ 2132 w 6396"/>
                <a:gd name="T7" fmla="*/ 4672 h 5443"/>
                <a:gd name="T8" fmla="*/ 1815 w 6396"/>
                <a:gd name="T9" fmla="*/ 4173 h 5443"/>
                <a:gd name="T10" fmla="*/ 1633 w 6396"/>
                <a:gd name="T11" fmla="*/ 3946 h 5443"/>
                <a:gd name="T12" fmla="*/ 1089 w 6396"/>
                <a:gd name="T13" fmla="*/ 3992 h 5443"/>
                <a:gd name="T14" fmla="*/ 1271 w 6396"/>
                <a:gd name="T15" fmla="*/ 3039 h 5443"/>
                <a:gd name="T16" fmla="*/ 817 w 6396"/>
                <a:gd name="T17" fmla="*/ 2722 h 5443"/>
                <a:gd name="T18" fmla="*/ 908 w 6396"/>
                <a:gd name="T19" fmla="*/ 2450 h 5443"/>
                <a:gd name="T20" fmla="*/ 817 w 6396"/>
                <a:gd name="T21" fmla="*/ 2132 h 5443"/>
                <a:gd name="T22" fmla="*/ 636 w 6396"/>
                <a:gd name="T23" fmla="*/ 1769 h 5443"/>
                <a:gd name="T24" fmla="*/ 363 w 6396"/>
                <a:gd name="T25" fmla="*/ 1497 h 5443"/>
                <a:gd name="T26" fmla="*/ 454 w 6396"/>
                <a:gd name="T27" fmla="*/ 862 h 5443"/>
                <a:gd name="T28" fmla="*/ 1044 w 6396"/>
                <a:gd name="T29" fmla="*/ 408 h 5443"/>
                <a:gd name="T30" fmla="*/ 998 w 6396"/>
                <a:gd name="T31" fmla="*/ 46 h 5443"/>
                <a:gd name="T32" fmla="*/ 1271 w 6396"/>
                <a:gd name="T33" fmla="*/ 136 h 5443"/>
                <a:gd name="T34" fmla="*/ 1497 w 6396"/>
                <a:gd name="T35" fmla="*/ 136 h 5443"/>
                <a:gd name="T36" fmla="*/ 1770 w 6396"/>
                <a:gd name="T37" fmla="*/ 136 h 5443"/>
                <a:gd name="T38" fmla="*/ 1724 w 6396"/>
                <a:gd name="T39" fmla="*/ 227 h 5443"/>
                <a:gd name="T40" fmla="*/ 1770 w 6396"/>
                <a:gd name="T41" fmla="*/ 318 h 5443"/>
                <a:gd name="T42" fmla="*/ 2087 w 6396"/>
                <a:gd name="T43" fmla="*/ 363 h 5443"/>
                <a:gd name="T44" fmla="*/ 2359 w 6396"/>
                <a:gd name="T45" fmla="*/ 726 h 5443"/>
                <a:gd name="T46" fmla="*/ 2677 w 6396"/>
                <a:gd name="T47" fmla="*/ 1043 h 5443"/>
                <a:gd name="T48" fmla="*/ 2586 w 6396"/>
                <a:gd name="T49" fmla="*/ 862 h 5443"/>
                <a:gd name="T50" fmla="*/ 2903 w 6396"/>
                <a:gd name="T51" fmla="*/ 590 h 5443"/>
                <a:gd name="T52" fmla="*/ 3539 w 6396"/>
                <a:gd name="T53" fmla="*/ 363 h 5443"/>
                <a:gd name="T54" fmla="*/ 3811 w 6396"/>
                <a:gd name="T55" fmla="*/ 272 h 5443"/>
                <a:gd name="T56" fmla="*/ 3947 w 6396"/>
                <a:gd name="T57" fmla="*/ 408 h 5443"/>
                <a:gd name="T58" fmla="*/ 4174 w 6396"/>
                <a:gd name="T59" fmla="*/ 454 h 5443"/>
                <a:gd name="T60" fmla="*/ 4355 w 6396"/>
                <a:gd name="T61" fmla="*/ 454 h 5443"/>
                <a:gd name="T62" fmla="*/ 4491 w 6396"/>
                <a:gd name="T63" fmla="*/ 544 h 5443"/>
                <a:gd name="T64" fmla="*/ 4718 w 6396"/>
                <a:gd name="T65" fmla="*/ 499 h 5443"/>
                <a:gd name="T66" fmla="*/ 4763 w 6396"/>
                <a:gd name="T67" fmla="*/ 454 h 5443"/>
                <a:gd name="T68" fmla="*/ 5171 w 6396"/>
                <a:gd name="T69" fmla="*/ 363 h 5443"/>
                <a:gd name="T70" fmla="*/ 5308 w 6396"/>
                <a:gd name="T71" fmla="*/ 363 h 5443"/>
                <a:gd name="T72" fmla="*/ 5580 w 6396"/>
                <a:gd name="T73" fmla="*/ 318 h 5443"/>
                <a:gd name="T74" fmla="*/ 5444 w 6396"/>
                <a:gd name="T75" fmla="*/ 227 h 5443"/>
                <a:gd name="T76" fmla="*/ 5670 w 6396"/>
                <a:gd name="T77" fmla="*/ 91 h 5443"/>
                <a:gd name="T78" fmla="*/ 6169 w 6396"/>
                <a:gd name="T79" fmla="*/ 363 h 5443"/>
                <a:gd name="T80" fmla="*/ 6079 w 6396"/>
                <a:gd name="T81" fmla="*/ 590 h 5443"/>
                <a:gd name="T82" fmla="*/ 6033 w 6396"/>
                <a:gd name="T83" fmla="*/ 817 h 5443"/>
                <a:gd name="T84" fmla="*/ 5262 w 6396"/>
                <a:gd name="T85" fmla="*/ 1043 h 5443"/>
                <a:gd name="T86" fmla="*/ 5489 w 6396"/>
                <a:gd name="T87" fmla="*/ 1361 h 5443"/>
                <a:gd name="T88" fmla="*/ 6033 w 6396"/>
                <a:gd name="T89" fmla="*/ 1678 h 5443"/>
                <a:gd name="T90" fmla="*/ 5988 w 6396"/>
                <a:gd name="T91" fmla="*/ 2087 h 5443"/>
                <a:gd name="T92" fmla="*/ 5716 w 6396"/>
                <a:gd name="T93" fmla="*/ 2722 h 5443"/>
                <a:gd name="T94" fmla="*/ 6260 w 6396"/>
                <a:gd name="T95" fmla="*/ 2903 h 5443"/>
                <a:gd name="T96" fmla="*/ 6079 w 6396"/>
                <a:gd name="T97" fmla="*/ 3266 h 5443"/>
                <a:gd name="T98" fmla="*/ 5943 w 6396"/>
                <a:gd name="T99" fmla="*/ 3311 h 5443"/>
                <a:gd name="T100" fmla="*/ 5670 w 6396"/>
                <a:gd name="T101" fmla="*/ 3538 h 5443"/>
                <a:gd name="T102" fmla="*/ 5081 w 6396"/>
                <a:gd name="T103" fmla="*/ 3765 h 5443"/>
                <a:gd name="T104" fmla="*/ 5081 w 6396"/>
                <a:gd name="T105" fmla="*/ 4219 h 5443"/>
                <a:gd name="T106" fmla="*/ 4763 w 6396"/>
                <a:gd name="T107" fmla="*/ 4627 h 5443"/>
                <a:gd name="T108" fmla="*/ 3539 w 6396"/>
                <a:gd name="T109" fmla="*/ 4899 h 5443"/>
                <a:gd name="T110" fmla="*/ 3266 w 6396"/>
                <a:gd name="T111" fmla="*/ 4944 h 54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96"/>
                <a:gd name="T169" fmla="*/ 0 h 5443"/>
                <a:gd name="T170" fmla="*/ 6396 w 6396"/>
                <a:gd name="T171" fmla="*/ 5443 h 54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96" h="5443">
                  <a:moveTo>
                    <a:pt x="3040" y="5262"/>
                  </a:moveTo>
                  <a:lnTo>
                    <a:pt x="2949" y="5262"/>
                  </a:lnTo>
                  <a:lnTo>
                    <a:pt x="2949" y="5398"/>
                  </a:lnTo>
                  <a:lnTo>
                    <a:pt x="2949" y="5443"/>
                  </a:lnTo>
                  <a:lnTo>
                    <a:pt x="2722" y="5398"/>
                  </a:lnTo>
                  <a:lnTo>
                    <a:pt x="2722" y="5216"/>
                  </a:lnTo>
                  <a:lnTo>
                    <a:pt x="2677" y="4990"/>
                  </a:lnTo>
                  <a:lnTo>
                    <a:pt x="2541" y="4581"/>
                  </a:lnTo>
                  <a:lnTo>
                    <a:pt x="2450" y="4627"/>
                  </a:lnTo>
                  <a:lnTo>
                    <a:pt x="2359" y="4536"/>
                  </a:lnTo>
                  <a:lnTo>
                    <a:pt x="2087" y="4581"/>
                  </a:lnTo>
                  <a:lnTo>
                    <a:pt x="2132" y="4672"/>
                  </a:lnTo>
                  <a:lnTo>
                    <a:pt x="2087" y="4672"/>
                  </a:lnTo>
                  <a:lnTo>
                    <a:pt x="1996" y="4627"/>
                  </a:lnTo>
                  <a:lnTo>
                    <a:pt x="1815" y="4173"/>
                  </a:lnTo>
                  <a:lnTo>
                    <a:pt x="1951" y="4037"/>
                  </a:lnTo>
                  <a:lnTo>
                    <a:pt x="1951" y="3992"/>
                  </a:lnTo>
                  <a:lnTo>
                    <a:pt x="1633" y="3946"/>
                  </a:lnTo>
                  <a:lnTo>
                    <a:pt x="1633" y="4037"/>
                  </a:lnTo>
                  <a:lnTo>
                    <a:pt x="1180" y="4037"/>
                  </a:lnTo>
                  <a:lnTo>
                    <a:pt x="1089" y="3992"/>
                  </a:lnTo>
                  <a:lnTo>
                    <a:pt x="1316" y="3493"/>
                  </a:lnTo>
                  <a:lnTo>
                    <a:pt x="1452" y="3493"/>
                  </a:lnTo>
                  <a:lnTo>
                    <a:pt x="1271" y="3039"/>
                  </a:lnTo>
                  <a:lnTo>
                    <a:pt x="998" y="3039"/>
                  </a:lnTo>
                  <a:lnTo>
                    <a:pt x="998" y="2676"/>
                  </a:lnTo>
                  <a:lnTo>
                    <a:pt x="817" y="2722"/>
                  </a:lnTo>
                  <a:lnTo>
                    <a:pt x="726" y="2631"/>
                  </a:lnTo>
                  <a:lnTo>
                    <a:pt x="726" y="2540"/>
                  </a:lnTo>
                  <a:lnTo>
                    <a:pt x="908" y="2450"/>
                  </a:lnTo>
                  <a:lnTo>
                    <a:pt x="817" y="2268"/>
                  </a:lnTo>
                  <a:lnTo>
                    <a:pt x="772" y="2268"/>
                  </a:lnTo>
                  <a:lnTo>
                    <a:pt x="817" y="2132"/>
                  </a:lnTo>
                  <a:lnTo>
                    <a:pt x="862" y="2087"/>
                  </a:lnTo>
                  <a:lnTo>
                    <a:pt x="817" y="2041"/>
                  </a:lnTo>
                  <a:lnTo>
                    <a:pt x="636" y="1769"/>
                  </a:lnTo>
                  <a:lnTo>
                    <a:pt x="499" y="1724"/>
                  </a:lnTo>
                  <a:lnTo>
                    <a:pt x="499" y="1542"/>
                  </a:lnTo>
                  <a:lnTo>
                    <a:pt x="363" y="1497"/>
                  </a:lnTo>
                  <a:lnTo>
                    <a:pt x="363" y="1316"/>
                  </a:lnTo>
                  <a:lnTo>
                    <a:pt x="0" y="1180"/>
                  </a:lnTo>
                  <a:lnTo>
                    <a:pt x="454" y="862"/>
                  </a:lnTo>
                  <a:lnTo>
                    <a:pt x="273" y="726"/>
                  </a:lnTo>
                  <a:lnTo>
                    <a:pt x="545" y="590"/>
                  </a:lnTo>
                  <a:lnTo>
                    <a:pt x="1044" y="408"/>
                  </a:lnTo>
                  <a:lnTo>
                    <a:pt x="953" y="136"/>
                  </a:lnTo>
                  <a:lnTo>
                    <a:pt x="953" y="91"/>
                  </a:lnTo>
                  <a:lnTo>
                    <a:pt x="998" y="46"/>
                  </a:lnTo>
                  <a:lnTo>
                    <a:pt x="1089" y="91"/>
                  </a:lnTo>
                  <a:lnTo>
                    <a:pt x="1180" y="46"/>
                  </a:lnTo>
                  <a:lnTo>
                    <a:pt x="1271" y="136"/>
                  </a:lnTo>
                  <a:lnTo>
                    <a:pt x="1497" y="46"/>
                  </a:lnTo>
                  <a:lnTo>
                    <a:pt x="1452" y="136"/>
                  </a:lnTo>
                  <a:lnTo>
                    <a:pt x="1497" y="136"/>
                  </a:lnTo>
                  <a:lnTo>
                    <a:pt x="1588" y="91"/>
                  </a:lnTo>
                  <a:lnTo>
                    <a:pt x="1588" y="182"/>
                  </a:lnTo>
                  <a:lnTo>
                    <a:pt x="1770" y="136"/>
                  </a:lnTo>
                  <a:lnTo>
                    <a:pt x="1815" y="272"/>
                  </a:lnTo>
                  <a:lnTo>
                    <a:pt x="1724" y="272"/>
                  </a:lnTo>
                  <a:lnTo>
                    <a:pt x="1724" y="227"/>
                  </a:lnTo>
                  <a:lnTo>
                    <a:pt x="1633" y="272"/>
                  </a:lnTo>
                  <a:lnTo>
                    <a:pt x="1679" y="363"/>
                  </a:lnTo>
                  <a:lnTo>
                    <a:pt x="1770" y="318"/>
                  </a:lnTo>
                  <a:lnTo>
                    <a:pt x="1770" y="408"/>
                  </a:lnTo>
                  <a:lnTo>
                    <a:pt x="1951" y="408"/>
                  </a:lnTo>
                  <a:lnTo>
                    <a:pt x="2087" y="363"/>
                  </a:lnTo>
                  <a:lnTo>
                    <a:pt x="2132" y="363"/>
                  </a:lnTo>
                  <a:lnTo>
                    <a:pt x="2178" y="499"/>
                  </a:lnTo>
                  <a:lnTo>
                    <a:pt x="2359" y="726"/>
                  </a:lnTo>
                  <a:lnTo>
                    <a:pt x="2087" y="817"/>
                  </a:lnTo>
                  <a:lnTo>
                    <a:pt x="1996" y="998"/>
                  </a:lnTo>
                  <a:lnTo>
                    <a:pt x="2677" y="1043"/>
                  </a:lnTo>
                  <a:lnTo>
                    <a:pt x="2722" y="953"/>
                  </a:lnTo>
                  <a:lnTo>
                    <a:pt x="2586" y="953"/>
                  </a:lnTo>
                  <a:lnTo>
                    <a:pt x="2586" y="862"/>
                  </a:lnTo>
                  <a:lnTo>
                    <a:pt x="2677" y="681"/>
                  </a:lnTo>
                  <a:lnTo>
                    <a:pt x="2813" y="635"/>
                  </a:lnTo>
                  <a:lnTo>
                    <a:pt x="2903" y="590"/>
                  </a:lnTo>
                  <a:lnTo>
                    <a:pt x="3221" y="635"/>
                  </a:lnTo>
                  <a:lnTo>
                    <a:pt x="3266" y="590"/>
                  </a:lnTo>
                  <a:lnTo>
                    <a:pt x="3539" y="363"/>
                  </a:lnTo>
                  <a:lnTo>
                    <a:pt x="3629" y="318"/>
                  </a:lnTo>
                  <a:lnTo>
                    <a:pt x="3720" y="272"/>
                  </a:lnTo>
                  <a:lnTo>
                    <a:pt x="3811" y="272"/>
                  </a:lnTo>
                  <a:lnTo>
                    <a:pt x="3811" y="363"/>
                  </a:lnTo>
                  <a:lnTo>
                    <a:pt x="3901" y="318"/>
                  </a:lnTo>
                  <a:lnTo>
                    <a:pt x="3947" y="408"/>
                  </a:lnTo>
                  <a:lnTo>
                    <a:pt x="4037" y="363"/>
                  </a:lnTo>
                  <a:lnTo>
                    <a:pt x="4174" y="363"/>
                  </a:lnTo>
                  <a:lnTo>
                    <a:pt x="4174" y="454"/>
                  </a:lnTo>
                  <a:lnTo>
                    <a:pt x="4264" y="408"/>
                  </a:lnTo>
                  <a:lnTo>
                    <a:pt x="4264" y="454"/>
                  </a:lnTo>
                  <a:lnTo>
                    <a:pt x="4355" y="454"/>
                  </a:lnTo>
                  <a:lnTo>
                    <a:pt x="4355" y="544"/>
                  </a:lnTo>
                  <a:lnTo>
                    <a:pt x="4446" y="499"/>
                  </a:lnTo>
                  <a:lnTo>
                    <a:pt x="4491" y="544"/>
                  </a:lnTo>
                  <a:lnTo>
                    <a:pt x="4536" y="499"/>
                  </a:lnTo>
                  <a:lnTo>
                    <a:pt x="4582" y="544"/>
                  </a:lnTo>
                  <a:lnTo>
                    <a:pt x="4718" y="499"/>
                  </a:lnTo>
                  <a:lnTo>
                    <a:pt x="4763" y="544"/>
                  </a:lnTo>
                  <a:lnTo>
                    <a:pt x="4854" y="499"/>
                  </a:lnTo>
                  <a:lnTo>
                    <a:pt x="4763" y="454"/>
                  </a:lnTo>
                  <a:lnTo>
                    <a:pt x="4854" y="363"/>
                  </a:lnTo>
                  <a:lnTo>
                    <a:pt x="4945" y="363"/>
                  </a:lnTo>
                  <a:lnTo>
                    <a:pt x="5171" y="363"/>
                  </a:lnTo>
                  <a:lnTo>
                    <a:pt x="5262" y="318"/>
                  </a:lnTo>
                  <a:lnTo>
                    <a:pt x="5398" y="318"/>
                  </a:lnTo>
                  <a:lnTo>
                    <a:pt x="5308" y="363"/>
                  </a:lnTo>
                  <a:lnTo>
                    <a:pt x="5398" y="408"/>
                  </a:lnTo>
                  <a:lnTo>
                    <a:pt x="5489" y="272"/>
                  </a:lnTo>
                  <a:lnTo>
                    <a:pt x="5580" y="318"/>
                  </a:lnTo>
                  <a:lnTo>
                    <a:pt x="5670" y="182"/>
                  </a:lnTo>
                  <a:lnTo>
                    <a:pt x="5534" y="182"/>
                  </a:lnTo>
                  <a:lnTo>
                    <a:pt x="5444" y="227"/>
                  </a:lnTo>
                  <a:lnTo>
                    <a:pt x="5444" y="136"/>
                  </a:lnTo>
                  <a:lnTo>
                    <a:pt x="5534" y="91"/>
                  </a:lnTo>
                  <a:lnTo>
                    <a:pt x="5670" y="91"/>
                  </a:lnTo>
                  <a:lnTo>
                    <a:pt x="5761" y="0"/>
                  </a:lnTo>
                  <a:lnTo>
                    <a:pt x="6260" y="182"/>
                  </a:lnTo>
                  <a:lnTo>
                    <a:pt x="6169" y="363"/>
                  </a:lnTo>
                  <a:lnTo>
                    <a:pt x="6215" y="544"/>
                  </a:lnTo>
                  <a:lnTo>
                    <a:pt x="6169" y="590"/>
                  </a:lnTo>
                  <a:lnTo>
                    <a:pt x="6079" y="590"/>
                  </a:lnTo>
                  <a:lnTo>
                    <a:pt x="6033" y="681"/>
                  </a:lnTo>
                  <a:lnTo>
                    <a:pt x="6079" y="726"/>
                  </a:lnTo>
                  <a:lnTo>
                    <a:pt x="6033" y="817"/>
                  </a:lnTo>
                  <a:lnTo>
                    <a:pt x="5897" y="953"/>
                  </a:lnTo>
                  <a:lnTo>
                    <a:pt x="5444" y="953"/>
                  </a:lnTo>
                  <a:lnTo>
                    <a:pt x="5262" y="1043"/>
                  </a:lnTo>
                  <a:lnTo>
                    <a:pt x="5171" y="1316"/>
                  </a:lnTo>
                  <a:lnTo>
                    <a:pt x="5444" y="1406"/>
                  </a:lnTo>
                  <a:lnTo>
                    <a:pt x="5489" y="1361"/>
                  </a:lnTo>
                  <a:lnTo>
                    <a:pt x="5670" y="1361"/>
                  </a:lnTo>
                  <a:lnTo>
                    <a:pt x="5625" y="1497"/>
                  </a:lnTo>
                  <a:lnTo>
                    <a:pt x="6033" y="1678"/>
                  </a:lnTo>
                  <a:lnTo>
                    <a:pt x="5943" y="1769"/>
                  </a:lnTo>
                  <a:lnTo>
                    <a:pt x="5943" y="2041"/>
                  </a:lnTo>
                  <a:lnTo>
                    <a:pt x="5988" y="2087"/>
                  </a:lnTo>
                  <a:lnTo>
                    <a:pt x="5534" y="2268"/>
                  </a:lnTo>
                  <a:lnTo>
                    <a:pt x="5716" y="2631"/>
                  </a:lnTo>
                  <a:lnTo>
                    <a:pt x="5716" y="2722"/>
                  </a:lnTo>
                  <a:lnTo>
                    <a:pt x="6033" y="2812"/>
                  </a:lnTo>
                  <a:lnTo>
                    <a:pt x="6169" y="2949"/>
                  </a:lnTo>
                  <a:lnTo>
                    <a:pt x="6260" y="2903"/>
                  </a:lnTo>
                  <a:lnTo>
                    <a:pt x="6396" y="2949"/>
                  </a:lnTo>
                  <a:lnTo>
                    <a:pt x="6260" y="3221"/>
                  </a:lnTo>
                  <a:lnTo>
                    <a:pt x="6079" y="3266"/>
                  </a:lnTo>
                  <a:lnTo>
                    <a:pt x="6033" y="3311"/>
                  </a:lnTo>
                  <a:lnTo>
                    <a:pt x="5988" y="3311"/>
                  </a:lnTo>
                  <a:lnTo>
                    <a:pt x="5943" y="3311"/>
                  </a:lnTo>
                  <a:lnTo>
                    <a:pt x="5806" y="3266"/>
                  </a:lnTo>
                  <a:lnTo>
                    <a:pt x="5806" y="3538"/>
                  </a:lnTo>
                  <a:lnTo>
                    <a:pt x="5670" y="3538"/>
                  </a:lnTo>
                  <a:lnTo>
                    <a:pt x="5489" y="3629"/>
                  </a:lnTo>
                  <a:lnTo>
                    <a:pt x="5534" y="3674"/>
                  </a:lnTo>
                  <a:lnTo>
                    <a:pt x="5081" y="3765"/>
                  </a:lnTo>
                  <a:lnTo>
                    <a:pt x="5035" y="3765"/>
                  </a:lnTo>
                  <a:lnTo>
                    <a:pt x="5081" y="4264"/>
                  </a:lnTo>
                  <a:lnTo>
                    <a:pt x="5081" y="4219"/>
                  </a:lnTo>
                  <a:lnTo>
                    <a:pt x="5126" y="4445"/>
                  </a:lnTo>
                  <a:lnTo>
                    <a:pt x="4763" y="4491"/>
                  </a:lnTo>
                  <a:lnTo>
                    <a:pt x="4763" y="4627"/>
                  </a:lnTo>
                  <a:lnTo>
                    <a:pt x="3856" y="4763"/>
                  </a:lnTo>
                  <a:lnTo>
                    <a:pt x="3856" y="4808"/>
                  </a:lnTo>
                  <a:lnTo>
                    <a:pt x="3539" y="4899"/>
                  </a:lnTo>
                  <a:lnTo>
                    <a:pt x="3448" y="4854"/>
                  </a:lnTo>
                  <a:lnTo>
                    <a:pt x="3448" y="4990"/>
                  </a:lnTo>
                  <a:lnTo>
                    <a:pt x="3266" y="4944"/>
                  </a:lnTo>
                  <a:lnTo>
                    <a:pt x="3085" y="5126"/>
                  </a:lnTo>
                  <a:lnTo>
                    <a:pt x="3040" y="5262"/>
                  </a:lnTo>
                  <a:close/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16739" name="Group 5"/>
          <p:cNvGrpSpPr>
            <a:grpSpLocks/>
          </p:cNvGrpSpPr>
          <p:nvPr/>
        </p:nvGrpSpPr>
        <p:grpSpPr bwMode="auto">
          <a:xfrm>
            <a:off x="65088" y="8753475"/>
            <a:ext cx="2879725" cy="800100"/>
            <a:chOff x="358" y="1346"/>
            <a:chExt cx="1814" cy="504"/>
          </a:xfrm>
        </p:grpSpPr>
        <p:pic>
          <p:nvPicPr>
            <p:cNvPr id="116747" name="Picture 6"/>
            <p:cNvPicPr>
              <a:picLocks noChangeAspect="1" noChangeArrowheads="1"/>
            </p:cNvPicPr>
            <p:nvPr/>
          </p:nvPicPr>
          <p:blipFill>
            <a:blip r:embed="rId3"/>
            <a:srcRect b="70631"/>
            <a:stretch>
              <a:fillRect/>
            </a:stretch>
          </p:blipFill>
          <p:spPr bwMode="auto">
            <a:xfrm>
              <a:off x="358" y="1346"/>
              <a:ext cx="1814" cy="5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6748" name="Rectangle 7"/>
            <p:cNvSpPr>
              <a:spLocks noChangeAspect="1" noChangeArrowheads="1"/>
            </p:cNvSpPr>
            <p:nvPr/>
          </p:nvSpPr>
          <p:spPr bwMode="auto">
            <a:xfrm>
              <a:off x="449" y="1585"/>
              <a:ext cx="143" cy="78"/>
            </a:xfrm>
            <a:prstGeom prst="rect">
              <a:avLst/>
            </a:prstGeom>
            <a:solidFill>
              <a:srgbClr val="339966">
                <a:alpha val="45882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6749" name="Rectangle 8"/>
            <p:cNvSpPr>
              <a:spLocks noChangeAspect="1" noChangeArrowheads="1"/>
            </p:cNvSpPr>
            <p:nvPr/>
          </p:nvSpPr>
          <p:spPr bwMode="auto">
            <a:xfrm>
              <a:off x="449" y="1709"/>
              <a:ext cx="143" cy="78"/>
            </a:xfrm>
            <a:prstGeom prst="rect">
              <a:avLst/>
            </a:prstGeom>
            <a:solidFill>
              <a:srgbClr val="339966">
                <a:alpha val="25882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138697" name="Rectangle 9"/>
          <p:cNvSpPr>
            <a:spLocks noChangeArrowheads="1"/>
          </p:cNvSpPr>
          <p:nvPr/>
        </p:nvSpPr>
        <p:spPr bwMode="auto">
          <a:xfrm>
            <a:off x="3808413" y="2927350"/>
            <a:ext cx="1604962" cy="330200"/>
          </a:xfrm>
          <a:prstGeom prst="rect">
            <a:avLst/>
          </a:prstGeom>
          <a:solidFill>
            <a:srgbClr val="FF00FF">
              <a:alpha val="85001"/>
            </a:srgbClr>
          </a:solidFill>
          <a:ln w="2540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lIns="91025" tIns="45513" rIns="91025" bIns="45513">
            <a:spAutoFit/>
          </a:bodyPr>
          <a:lstStyle/>
          <a:p>
            <a:pPr algn="ctr" defTabSz="1279525">
              <a:spcBef>
                <a:spcPct val="50000"/>
              </a:spcBef>
              <a:defRPr/>
            </a:pPr>
            <a:r>
              <a:rPr lang="ru-RU" sz="14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Татарский район</a:t>
            </a:r>
          </a:p>
        </p:txBody>
      </p:sp>
      <p:sp>
        <p:nvSpPr>
          <p:cNvPr id="27" name="Text Box 2072"/>
          <p:cNvSpPr txBox="1">
            <a:spLocks noChangeArrowheads="1"/>
          </p:cNvSpPr>
          <p:nvPr/>
        </p:nvSpPr>
        <p:spPr bwMode="auto">
          <a:xfrm>
            <a:off x="6616700" y="3606800"/>
            <a:ext cx="874713" cy="330200"/>
          </a:xfrm>
          <a:prstGeom prst="rect">
            <a:avLst/>
          </a:prstGeom>
          <a:solidFill>
            <a:schemeClr val="hlink"/>
          </a:solidFill>
          <a:ln w="25400" algn="ctr">
            <a:solidFill>
              <a:srgbClr val="FFFFFF"/>
            </a:solidFill>
            <a:miter lim="800000"/>
            <a:headEnd/>
            <a:tailEnd/>
          </a:ln>
        </p:spPr>
        <p:txBody>
          <a:bodyPr wrap="none" lIns="91419" tIns="45710" rIns="91419" bIns="45710">
            <a:spAutoFit/>
          </a:bodyPr>
          <a:lstStyle/>
          <a:p>
            <a:pPr algn="ctr" defTabSz="654050">
              <a:spcBef>
                <a:spcPct val="50000"/>
              </a:spcBef>
              <a:defRPr/>
            </a:pPr>
            <a:r>
              <a:rPr lang="ru-RU" sz="14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Татарск</a:t>
            </a:r>
          </a:p>
        </p:txBody>
      </p:sp>
      <p:sp>
        <p:nvSpPr>
          <p:cNvPr id="116742" name="Oval 11"/>
          <p:cNvSpPr>
            <a:spLocks noChangeAspect="1" noChangeArrowheads="1"/>
          </p:cNvSpPr>
          <p:nvPr/>
        </p:nvSpPr>
        <p:spPr bwMode="auto">
          <a:xfrm>
            <a:off x="7337425" y="3906838"/>
            <a:ext cx="173038" cy="173037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16743" name="Rectangle 375"/>
          <p:cNvSpPr>
            <a:spLocks noChangeArrowheads="1"/>
          </p:cNvSpPr>
          <p:nvPr/>
        </p:nvSpPr>
        <p:spPr bwMode="auto">
          <a:xfrm>
            <a:off x="279400" y="6240463"/>
            <a:ext cx="6143625" cy="119856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362" tIns="60684" rIns="121362" bIns="60684"/>
          <a:lstStyle/>
          <a:p>
            <a:pPr defTabSz="1220788"/>
            <a:r>
              <a:rPr lang="ru-RU" sz="1100">
                <a:latin typeface="Times New Roman" pitchFamily="18" charset="0"/>
              </a:rPr>
              <a:t>Ответственный за взаимодействие с МЧС России                       </a:t>
            </a:r>
            <a:r>
              <a:rPr lang="ru-RU" sz="1100" u="sng">
                <a:latin typeface="Times New Roman" pitchFamily="18" charset="0"/>
              </a:rPr>
              <a:t>ВЫБОРНЫХ Анна Вячеславовна</a:t>
            </a:r>
            <a:r>
              <a:rPr lang="ru-RU" sz="1100">
                <a:latin typeface="Times New Roman" pitchFamily="18" charset="0"/>
              </a:rPr>
              <a:t> , </a:t>
            </a:r>
          </a:p>
          <a:p>
            <a:pPr defTabSz="1220788"/>
            <a:r>
              <a:rPr lang="ru-RU" sz="1100">
                <a:latin typeface="Times New Roman" pitchFamily="18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1220788"/>
            <a:r>
              <a:rPr lang="ru-RU" sz="1100">
                <a:latin typeface="Times New Roman" pitchFamily="18" charset="0"/>
              </a:rPr>
              <a:t>т. 8-383-</a:t>
            </a:r>
            <a:r>
              <a:rPr lang="ru-RU" sz="1100" u="sng">
                <a:latin typeface="Times New Roman" pitchFamily="18" charset="0"/>
              </a:rPr>
              <a:t>217-69-67</a:t>
            </a:r>
          </a:p>
          <a:p>
            <a:pPr defTabSz="1220788"/>
            <a:endParaRPr lang="ru-RU" sz="1100">
              <a:latin typeface="Times New Roman" pitchFamily="18" charset="0"/>
            </a:endParaRPr>
          </a:p>
          <a:p>
            <a:pPr defTabSz="1220788"/>
            <a:r>
              <a:rPr lang="ru-RU" sz="1100">
                <a:latin typeface="Times New Roman" pitchFamily="18" charset="0"/>
              </a:rPr>
              <a:t>Количество зарегистрированных в сети абонентов: </a:t>
            </a:r>
            <a:r>
              <a:rPr lang="ru-RU" sz="1100" u="sng">
                <a:latin typeface="Times New Roman" pitchFamily="18" charset="0"/>
              </a:rPr>
              <a:t>2 500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79375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7896" tIns="63952" rIns="127896" bIns="63952" anchor="ctr"/>
          <a:lstStyle/>
          <a:p>
            <a:pPr algn="ctr" defTabSz="912813"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Arial" pitchFamily="34" charset="0"/>
              </a:rPr>
              <a:t>ЗОНА ПОКРЫТИЯ СЕТИ ОАО «МЕГАФОН»</a:t>
            </a:r>
            <a:endParaRPr lang="en-US" sz="2100" b="1">
              <a:solidFill>
                <a:srgbClr val="0000FF"/>
              </a:solidFill>
              <a:latin typeface="Times New Roman" pitchFamily="18" charset="0"/>
              <a:cs typeface="Arial" pitchFamily="34" charset="0"/>
            </a:endParaRPr>
          </a:p>
          <a:p>
            <a:pPr algn="ctr" defTabSz="912813">
              <a:defRPr/>
            </a:pPr>
            <a:r>
              <a:rPr lang="ru-RU" sz="2000" b="1">
                <a:effectLst>
                  <a:outerShdw blurRad="38100" dist="38100" dir="2700000" algn="tl">
                    <a:srgbClr val="FFFFFF"/>
                  </a:outerShdw>
                </a:effectLst>
                <a:cs typeface="Arial" pitchFamily="34" charset="0"/>
              </a:rPr>
              <a:t>села Новотроицк Новотроицкого сельсовета   Татарского района</a:t>
            </a:r>
            <a:endParaRPr lang="ru-RU" sz="5500" b="1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116745" name="Oval 16"/>
          <p:cNvSpPr>
            <a:spLocks noChangeArrowheads="1"/>
          </p:cNvSpPr>
          <p:nvPr/>
        </p:nvSpPr>
        <p:spPr bwMode="auto">
          <a:xfrm>
            <a:off x="7739063" y="2713038"/>
            <a:ext cx="215900" cy="2159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" name="Text Box 2072"/>
          <p:cNvSpPr txBox="1">
            <a:spLocks noChangeArrowheads="1"/>
          </p:cNvSpPr>
          <p:nvPr/>
        </p:nvSpPr>
        <p:spPr bwMode="auto">
          <a:xfrm>
            <a:off x="6400800" y="2713038"/>
            <a:ext cx="1385888" cy="349250"/>
          </a:xfrm>
          <a:prstGeom prst="rect">
            <a:avLst/>
          </a:prstGeom>
          <a:solidFill>
            <a:srgbClr val="00FF99"/>
          </a:soli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407" tIns="45704" rIns="91407" bIns="45704">
            <a:spAutoFit/>
          </a:bodyPr>
          <a:lstStyle/>
          <a:p>
            <a:pPr algn="ctr" defTabSz="654050">
              <a:spcBef>
                <a:spcPct val="50000"/>
              </a:spcBef>
              <a:defRPr/>
            </a:pPr>
            <a:r>
              <a:rPr lang="ru-RU" sz="16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Новотроицк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2" name="Group 2"/>
          <p:cNvGrpSpPr>
            <a:grpSpLocks/>
          </p:cNvGrpSpPr>
          <p:nvPr/>
        </p:nvGrpSpPr>
        <p:grpSpPr bwMode="auto">
          <a:xfrm>
            <a:off x="0" y="0"/>
            <a:ext cx="12801600" cy="9601200"/>
            <a:chOff x="0" y="0"/>
            <a:chExt cx="8064" cy="6048"/>
          </a:xfrm>
        </p:grpSpPr>
        <p:pic>
          <p:nvPicPr>
            <p:cNvPr id="117774" name="Picture 3"/>
            <p:cNvPicPr>
              <a:picLocks noChangeAspect="1" noChangeArrowheads="1"/>
            </p:cNvPicPr>
            <p:nvPr/>
          </p:nvPicPr>
          <p:blipFill>
            <a:blip r:embed="rId2">
              <a:lum bright="-6000"/>
            </a:blip>
            <a:srcRect/>
            <a:stretch>
              <a:fillRect/>
            </a:stretch>
          </p:blipFill>
          <p:spPr bwMode="auto">
            <a:xfrm>
              <a:off x="0" y="0"/>
              <a:ext cx="8064" cy="60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7775" name="Freeform 4"/>
            <p:cNvSpPr>
              <a:spLocks/>
            </p:cNvSpPr>
            <p:nvPr/>
          </p:nvSpPr>
          <p:spPr bwMode="auto">
            <a:xfrm>
              <a:off x="947" y="529"/>
              <a:ext cx="5670" cy="5398"/>
            </a:xfrm>
            <a:custGeom>
              <a:avLst/>
              <a:gdLst>
                <a:gd name="T0" fmla="*/ 2949 w 6396"/>
                <a:gd name="T1" fmla="*/ 5398 h 5443"/>
                <a:gd name="T2" fmla="*/ 2722 w 6396"/>
                <a:gd name="T3" fmla="*/ 5216 h 5443"/>
                <a:gd name="T4" fmla="*/ 2450 w 6396"/>
                <a:gd name="T5" fmla="*/ 4627 h 5443"/>
                <a:gd name="T6" fmla="*/ 2132 w 6396"/>
                <a:gd name="T7" fmla="*/ 4672 h 5443"/>
                <a:gd name="T8" fmla="*/ 1815 w 6396"/>
                <a:gd name="T9" fmla="*/ 4173 h 5443"/>
                <a:gd name="T10" fmla="*/ 1633 w 6396"/>
                <a:gd name="T11" fmla="*/ 3946 h 5443"/>
                <a:gd name="T12" fmla="*/ 1089 w 6396"/>
                <a:gd name="T13" fmla="*/ 3992 h 5443"/>
                <a:gd name="T14" fmla="*/ 1271 w 6396"/>
                <a:gd name="T15" fmla="*/ 3039 h 5443"/>
                <a:gd name="T16" fmla="*/ 817 w 6396"/>
                <a:gd name="T17" fmla="*/ 2722 h 5443"/>
                <a:gd name="T18" fmla="*/ 908 w 6396"/>
                <a:gd name="T19" fmla="*/ 2450 h 5443"/>
                <a:gd name="T20" fmla="*/ 817 w 6396"/>
                <a:gd name="T21" fmla="*/ 2132 h 5443"/>
                <a:gd name="T22" fmla="*/ 636 w 6396"/>
                <a:gd name="T23" fmla="*/ 1769 h 5443"/>
                <a:gd name="T24" fmla="*/ 363 w 6396"/>
                <a:gd name="T25" fmla="*/ 1497 h 5443"/>
                <a:gd name="T26" fmla="*/ 454 w 6396"/>
                <a:gd name="T27" fmla="*/ 862 h 5443"/>
                <a:gd name="T28" fmla="*/ 1044 w 6396"/>
                <a:gd name="T29" fmla="*/ 408 h 5443"/>
                <a:gd name="T30" fmla="*/ 998 w 6396"/>
                <a:gd name="T31" fmla="*/ 46 h 5443"/>
                <a:gd name="T32" fmla="*/ 1271 w 6396"/>
                <a:gd name="T33" fmla="*/ 136 h 5443"/>
                <a:gd name="T34" fmla="*/ 1497 w 6396"/>
                <a:gd name="T35" fmla="*/ 136 h 5443"/>
                <a:gd name="T36" fmla="*/ 1770 w 6396"/>
                <a:gd name="T37" fmla="*/ 136 h 5443"/>
                <a:gd name="T38" fmla="*/ 1724 w 6396"/>
                <a:gd name="T39" fmla="*/ 227 h 5443"/>
                <a:gd name="T40" fmla="*/ 1770 w 6396"/>
                <a:gd name="T41" fmla="*/ 318 h 5443"/>
                <a:gd name="T42" fmla="*/ 2087 w 6396"/>
                <a:gd name="T43" fmla="*/ 363 h 5443"/>
                <a:gd name="T44" fmla="*/ 2359 w 6396"/>
                <a:gd name="T45" fmla="*/ 726 h 5443"/>
                <a:gd name="T46" fmla="*/ 2677 w 6396"/>
                <a:gd name="T47" fmla="*/ 1043 h 5443"/>
                <a:gd name="T48" fmla="*/ 2586 w 6396"/>
                <a:gd name="T49" fmla="*/ 862 h 5443"/>
                <a:gd name="T50" fmla="*/ 2903 w 6396"/>
                <a:gd name="T51" fmla="*/ 590 h 5443"/>
                <a:gd name="T52" fmla="*/ 3539 w 6396"/>
                <a:gd name="T53" fmla="*/ 363 h 5443"/>
                <a:gd name="T54" fmla="*/ 3811 w 6396"/>
                <a:gd name="T55" fmla="*/ 272 h 5443"/>
                <a:gd name="T56" fmla="*/ 3947 w 6396"/>
                <a:gd name="T57" fmla="*/ 408 h 5443"/>
                <a:gd name="T58" fmla="*/ 4174 w 6396"/>
                <a:gd name="T59" fmla="*/ 454 h 5443"/>
                <a:gd name="T60" fmla="*/ 4355 w 6396"/>
                <a:gd name="T61" fmla="*/ 454 h 5443"/>
                <a:gd name="T62" fmla="*/ 4491 w 6396"/>
                <a:gd name="T63" fmla="*/ 544 h 5443"/>
                <a:gd name="T64" fmla="*/ 4718 w 6396"/>
                <a:gd name="T65" fmla="*/ 499 h 5443"/>
                <a:gd name="T66" fmla="*/ 4763 w 6396"/>
                <a:gd name="T67" fmla="*/ 454 h 5443"/>
                <a:gd name="T68" fmla="*/ 5171 w 6396"/>
                <a:gd name="T69" fmla="*/ 363 h 5443"/>
                <a:gd name="T70" fmla="*/ 5308 w 6396"/>
                <a:gd name="T71" fmla="*/ 363 h 5443"/>
                <a:gd name="T72" fmla="*/ 5580 w 6396"/>
                <a:gd name="T73" fmla="*/ 318 h 5443"/>
                <a:gd name="T74" fmla="*/ 5444 w 6396"/>
                <a:gd name="T75" fmla="*/ 227 h 5443"/>
                <a:gd name="T76" fmla="*/ 5670 w 6396"/>
                <a:gd name="T77" fmla="*/ 91 h 5443"/>
                <a:gd name="T78" fmla="*/ 6169 w 6396"/>
                <a:gd name="T79" fmla="*/ 363 h 5443"/>
                <a:gd name="T80" fmla="*/ 6079 w 6396"/>
                <a:gd name="T81" fmla="*/ 590 h 5443"/>
                <a:gd name="T82" fmla="*/ 6033 w 6396"/>
                <a:gd name="T83" fmla="*/ 817 h 5443"/>
                <a:gd name="T84" fmla="*/ 5262 w 6396"/>
                <a:gd name="T85" fmla="*/ 1043 h 5443"/>
                <a:gd name="T86" fmla="*/ 5489 w 6396"/>
                <a:gd name="T87" fmla="*/ 1361 h 5443"/>
                <a:gd name="T88" fmla="*/ 6033 w 6396"/>
                <a:gd name="T89" fmla="*/ 1678 h 5443"/>
                <a:gd name="T90" fmla="*/ 5988 w 6396"/>
                <a:gd name="T91" fmla="*/ 2087 h 5443"/>
                <a:gd name="T92" fmla="*/ 5716 w 6396"/>
                <a:gd name="T93" fmla="*/ 2722 h 5443"/>
                <a:gd name="T94" fmla="*/ 6260 w 6396"/>
                <a:gd name="T95" fmla="*/ 2903 h 5443"/>
                <a:gd name="T96" fmla="*/ 6079 w 6396"/>
                <a:gd name="T97" fmla="*/ 3266 h 5443"/>
                <a:gd name="T98" fmla="*/ 5943 w 6396"/>
                <a:gd name="T99" fmla="*/ 3311 h 5443"/>
                <a:gd name="T100" fmla="*/ 5670 w 6396"/>
                <a:gd name="T101" fmla="*/ 3538 h 5443"/>
                <a:gd name="T102" fmla="*/ 5081 w 6396"/>
                <a:gd name="T103" fmla="*/ 3765 h 5443"/>
                <a:gd name="T104" fmla="*/ 5081 w 6396"/>
                <a:gd name="T105" fmla="*/ 4219 h 5443"/>
                <a:gd name="T106" fmla="*/ 4763 w 6396"/>
                <a:gd name="T107" fmla="*/ 4627 h 5443"/>
                <a:gd name="T108" fmla="*/ 3539 w 6396"/>
                <a:gd name="T109" fmla="*/ 4899 h 5443"/>
                <a:gd name="T110" fmla="*/ 3266 w 6396"/>
                <a:gd name="T111" fmla="*/ 4944 h 54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96"/>
                <a:gd name="T169" fmla="*/ 0 h 5443"/>
                <a:gd name="T170" fmla="*/ 6396 w 6396"/>
                <a:gd name="T171" fmla="*/ 5443 h 54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96" h="5443">
                  <a:moveTo>
                    <a:pt x="3040" y="5262"/>
                  </a:moveTo>
                  <a:lnTo>
                    <a:pt x="2949" y="5262"/>
                  </a:lnTo>
                  <a:lnTo>
                    <a:pt x="2949" y="5398"/>
                  </a:lnTo>
                  <a:lnTo>
                    <a:pt x="2949" y="5443"/>
                  </a:lnTo>
                  <a:lnTo>
                    <a:pt x="2722" y="5398"/>
                  </a:lnTo>
                  <a:lnTo>
                    <a:pt x="2722" y="5216"/>
                  </a:lnTo>
                  <a:lnTo>
                    <a:pt x="2677" y="4990"/>
                  </a:lnTo>
                  <a:lnTo>
                    <a:pt x="2541" y="4581"/>
                  </a:lnTo>
                  <a:lnTo>
                    <a:pt x="2450" y="4627"/>
                  </a:lnTo>
                  <a:lnTo>
                    <a:pt x="2359" y="4536"/>
                  </a:lnTo>
                  <a:lnTo>
                    <a:pt x="2087" y="4581"/>
                  </a:lnTo>
                  <a:lnTo>
                    <a:pt x="2132" y="4672"/>
                  </a:lnTo>
                  <a:lnTo>
                    <a:pt x="2087" y="4672"/>
                  </a:lnTo>
                  <a:lnTo>
                    <a:pt x="1996" y="4627"/>
                  </a:lnTo>
                  <a:lnTo>
                    <a:pt x="1815" y="4173"/>
                  </a:lnTo>
                  <a:lnTo>
                    <a:pt x="1951" y="4037"/>
                  </a:lnTo>
                  <a:lnTo>
                    <a:pt x="1951" y="3992"/>
                  </a:lnTo>
                  <a:lnTo>
                    <a:pt x="1633" y="3946"/>
                  </a:lnTo>
                  <a:lnTo>
                    <a:pt x="1633" y="4037"/>
                  </a:lnTo>
                  <a:lnTo>
                    <a:pt x="1180" y="4037"/>
                  </a:lnTo>
                  <a:lnTo>
                    <a:pt x="1089" y="3992"/>
                  </a:lnTo>
                  <a:lnTo>
                    <a:pt x="1316" y="3493"/>
                  </a:lnTo>
                  <a:lnTo>
                    <a:pt x="1452" y="3493"/>
                  </a:lnTo>
                  <a:lnTo>
                    <a:pt x="1271" y="3039"/>
                  </a:lnTo>
                  <a:lnTo>
                    <a:pt x="998" y="3039"/>
                  </a:lnTo>
                  <a:lnTo>
                    <a:pt x="998" y="2676"/>
                  </a:lnTo>
                  <a:lnTo>
                    <a:pt x="817" y="2722"/>
                  </a:lnTo>
                  <a:lnTo>
                    <a:pt x="726" y="2631"/>
                  </a:lnTo>
                  <a:lnTo>
                    <a:pt x="726" y="2540"/>
                  </a:lnTo>
                  <a:lnTo>
                    <a:pt x="908" y="2450"/>
                  </a:lnTo>
                  <a:lnTo>
                    <a:pt x="817" y="2268"/>
                  </a:lnTo>
                  <a:lnTo>
                    <a:pt x="772" y="2268"/>
                  </a:lnTo>
                  <a:lnTo>
                    <a:pt x="817" y="2132"/>
                  </a:lnTo>
                  <a:lnTo>
                    <a:pt x="862" y="2087"/>
                  </a:lnTo>
                  <a:lnTo>
                    <a:pt x="817" y="2041"/>
                  </a:lnTo>
                  <a:lnTo>
                    <a:pt x="636" y="1769"/>
                  </a:lnTo>
                  <a:lnTo>
                    <a:pt x="499" y="1724"/>
                  </a:lnTo>
                  <a:lnTo>
                    <a:pt x="499" y="1542"/>
                  </a:lnTo>
                  <a:lnTo>
                    <a:pt x="363" y="1497"/>
                  </a:lnTo>
                  <a:lnTo>
                    <a:pt x="363" y="1316"/>
                  </a:lnTo>
                  <a:lnTo>
                    <a:pt x="0" y="1180"/>
                  </a:lnTo>
                  <a:lnTo>
                    <a:pt x="454" y="862"/>
                  </a:lnTo>
                  <a:lnTo>
                    <a:pt x="273" y="726"/>
                  </a:lnTo>
                  <a:lnTo>
                    <a:pt x="545" y="590"/>
                  </a:lnTo>
                  <a:lnTo>
                    <a:pt x="1044" y="408"/>
                  </a:lnTo>
                  <a:lnTo>
                    <a:pt x="953" y="136"/>
                  </a:lnTo>
                  <a:lnTo>
                    <a:pt x="953" y="91"/>
                  </a:lnTo>
                  <a:lnTo>
                    <a:pt x="998" y="46"/>
                  </a:lnTo>
                  <a:lnTo>
                    <a:pt x="1089" y="91"/>
                  </a:lnTo>
                  <a:lnTo>
                    <a:pt x="1180" y="46"/>
                  </a:lnTo>
                  <a:lnTo>
                    <a:pt x="1271" y="136"/>
                  </a:lnTo>
                  <a:lnTo>
                    <a:pt x="1497" y="46"/>
                  </a:lnTo>
                  <a:lnTo>
                    <a:pt x="1452" y="136"/>
                  </a:lnTo>
                  <a:lnTo>
                    <a:pt x="1497" y="136"/>
                  </a:lnTo>
                  <a:lnTo>
                    <a:pt x="1588" y="91"/>
                  </a:lnTo>
                  <a:lnTo>
                    <a:pt x="1588" y="182"/>
                  </a:lnTo>
                  <a:lnTo>
                    <a:pt x="1770" y="136"/>
                  </a:lnTo>
                  <a:lnTo>
                    <a:pt x="1815" y="272"/>
                  </a:lnTo>
                  <a:lnTo>
                    <a:pt x="1724" y="272"/>
                  </a:lnTo>
                  <a:lnTo>
                    <a:pt x="1724" y="227"/>
                  </a:lnTo>
                  <a:lnTo>
                    <a:pt x="1633" y="272"/>
                  </a:lnTo>
                  <a:lnTo>
                    <a:pt x="1679" y="363"/>
                  </a:lnTo>
                  <a:lnTo>
                    <a:pt x="1770" y="318"/>
                  </a:lnTo>
                  <a:lnTo>
                    <a:pt x="1770" y="408"/>
                  </a:lnTo>
                  <a:lnTo>
                    <a:pt x="1951" y="408"/>
                  </a:lnTo>
                  <a:lnTo>
                    <a:pt x="2087" y="363"/>
                  </a:lnTo>
                  <a:lnTo>
                    <a:pt x="2132" y="363"/>
                  </a:lnTo>
                  <a:lnTo>
                    <a:pt x="2178" y="499"/>
                  </a:lnTo>
                  <a:lnTo>
                    <a:pt x="2359" y="726"/>
                  </a:lnTo>
                  <a:lnTo>
                    <a:pt x="2087" y="817"/>
                  </a:lnTo>
                  <a:lnTo>
                    <a:pt x="1996" y="998"/>
                  </a:lnTo>
                  <a:lnTo>
                    <a:pt x="2677" y="1043"/>
                  </a:lnTo>
                  <a:lnTo>
                    <a:pt x="2722" y="953"/>
                  </a:lnTo>
                  <a:lnTo>
                    <a:pt x="2586" y="953"/>
                  </a:lnTo>
                  <a:lnTo>
                    <a:pt x="2586" y="862"/>
                  </a:lnTo>
                  <a:lnTo>
                    <a:pt x="2677" y="681"/>
                  </a:lnTo>
                  <a:lnTo>
                    <a:pt x="2813" y="635"/>
                  </a:lnTo>
                  <a:lnTo>
                    <a:pt x="2903" y="590"/>
                  </a:lnTo>
                  <a:lnTo>
                    <a:pt x="3221" y="635"/>
                  </a:lnTo>
                  <a:lnTo>
                    <a:pt x="3266" y="590"/>
                  </a:lnTo>
                  <a:lnTo>
                    <a:pt x="3539" y="363"/>
                  </a:lnTo>
                  <a:lnTo>
                    <a:pt x="3629" y="318"/>
                  </a:lnTo>
                  <a:lnTo>
                    <a:pt x="3720" y="272"/>
                  </a:lnTo>
                  <a:lnTo>
                    <a:pt x="3811" y="272"/>
                  </a:lnTo>
                  <a:lnTo>
                    <a:pt x="3811" y="363"/>
                  </a:lnTo>
                  <a:lnTo>
                    <a:pt x="3901" y="318"/>
                  </a:lnTo>
                  <a:lnTo>
                    <a:pt x="3947" y="408"/>
                  </a:lnTo>
                  <a:lnTo>
                    <a:pt x="4037" y="363"/>
                  </a:lnTo>
                  <a:lnTo>
                    <a:pt x="4174" y="363"/>
                  </a:lnTo>
                  <a:lnTo>
                    <a:pt x="4174" y="454"/>
                  </a:lnTo>
                  <a:lnTo>
                    <a:pt x="4264" y="408"/>
                  </a:lnTo>
                  <a:lnTo>
                    <a:pt x="4264" y="454"/>
                  </a:lnTo>
                  <a:lnTo>
                    <a:pt x="4355" y="454"/>
                  </a:lnTo>
                  <a:lnTo>
                    <a:pt x="4355" y="544"/>
                  </a:lnTo>
                  <a:lnTo>
                    <a:pt x="4446" y="499"/>
                  </a:lnTo>
                  <a:lnTo>
                    <a:pt x="4491" y="544"/>
                  </a:lnTo>
                  <a:lnTo>
                    <a:pt x="4536" y="499"/>
                  </a:lnTo>
                  <a:lnTo>
                    <a:pt x="4582" y="544"/>
                  </a:lnTo>
                  <a:lnTo>
                    <a:pt x="4718" y="499"/>
                  </a:lnTo>
                  <a:lnTo>
                    <a:pt x="4763" y="544"/>
                  </a:lnTo>
                  <a:lnTo>
                    <a:pt x="4854" y="499"/>
                  </a:lnTo>
                  <a:lnTo>
                    <a:pt x="4763" y="454"/>
                  </a:lnTo>
                  <a:lnTo>
                    <a:pt x="4854" y="363"/>
                  </a:lnTo>
                  <a:lnTo>
                    <a:pt x="4945" y="363"/>
                  </a:lnTo>
                  <a:lnTo>
                    <a:pt x="5171" y="363"/>
                  </a:lnTo>
                  <a:lnTo>
                    <a:pt x="5262" y="318"/>
                  </a:lnTo>
                  <a:lnTo>
                    <a:pt x="5398" y="318"/>
                  </a:lnTo>
                  <a:lnTo>
                    <a:pt x="5308" y="363"/>
                  </a:lnTo>
                  <a:lnTo>
                    <a:pt x="5398" y="408"/>
                  </a:lnTo>
                  <a:lnTo>
                    <a:pt x="5489" y="272"/>
                  </a:lnTo>
                  <a:lnTo>
                    <a:pt x="5580" y="318"/>
                  </a:lnTo>
                  <a:lnTo>
                    <a:pt x="5670" y="182"/>
                  </a:lnTo>
                  <a:lnTo>
                    <a:pt x="5534" y="182"/>
                  </a:lnTo>
                  <a:lnTo>
                    <a:pt x="5444" y="227"/>
                  </a:lnTo>
                  <a:lnTo>
                    <a:pt x="5444" y="136"/>
                  </a:lnTo>
                  <a:lnTo>
                    <a:pt x="5534" y="91"/>
                  </a:lnTo>
                  <a:lnTo>
                    <a:pt x="5670" y="91"/>
                  </a:lnTo>
                  <a:lnTo>
                    <a:pt x="5761" y="0"/>
                  </a:lnTo>
                  <a:lnTo>
                    <a:pt x="6260" y="182"/>
                  </a:lnTo>
                  <a:lnTo>
                    <a:pt x="6169" y="363"/>
                  </a:lnTo>
                  <a:lnTo>
                    <a:pt x="6215" y="544"/>
                  </a:lnTo>
                  <a:lnTo>
                    <a:pt x="6169" y="590"/>
                  </a:lnTo>
                  <a:lnTo>
                    <a:pt x="6079" y="590"/>
                  </a:lnTo>
                  <a:lnTo>
                    <a:pt x="6033" y="681"/>
                  </a:lnTo>
                  <a:lnTo>
                    <a:pt x="6079" y="726"/>
                  </a:lnTo>
                  <a:lnTo>
                    <a:pt x="6033" y="817"/>
                  </a:lnTo>
                  <a:lnTo>
                    <a:pt x="5897" y="953"/>
                  </a:lnTo>
                  <a:lnTo>
                    <a:pt x="5444" y="953"/>
                  </a:lnTo>
                  <a:lnTo>
                    <a:pt x="5262" y="1043"/>
                  </a:lnTo>
                  <a:lnTo>
                    <a:pt x="5171" y="1316"/>
                  </a:lnTo>
                  <a:lnTo>
                    <a:pt x="5444" y="1406"/>
                  </a:lnTo>
                  <a:lnTo>
                    <a:pt x="5489" y="1361"/>
                  </a:lnTo>
                  <a:lnTo>
                    <a:pt x="5670" y="1361"/>
                  </a:lnTo>
                  <a:lnTo>
                    <a:pt x="5625" y="1497"/>
                  </a:lnTo>
                  <a:lnTo>
                    <a:pt x="6033" y="1678"/>
                  </a:lnTo>
                  <a:lnTo>
                    <a:pt x="5943" y="1769"/>
                  </a:lnTo>
                  <a:lnTo>
                    <a:pt x="5943" y="2041"/>
                  </a:lnTo>
                  <a:lnTo>
                    <a:pt x="5988" y="2087"/>
                  </a:lnTo>
                  <a:lnTo>
                    <a:pt x="5534" y="2268"/>
                  </a:lnTo>
                  <a:lnTo>
                    <a:pt x="5716" y="2631"/>
                  </a:lnTo>
                  <a:lnTo>
                    <a:pt x="5716" y="2722"/>
                  </a:lnTo>
                  <a:lnTo>
                    <a:pt x="6033" y="2812"/>
                  </a:lnTo>
                  <a:lnTo>
                    <a:pt x="6169" y="2949"/>
                  </a:lnTo>
                  <a:lnTo>
                    <a:pt x="6260" y="2903"/>
                  </a:lnTo>
                  <a:lnTo>
                    <a:pt x="6396" y="2949"/>
                  </a:lnTo>
                  <a:lnTo>
                    <a:pt x="6260" y="3221"/>
                  </a:lnTo>
                  <a:lnTo>
                    <a:pt x="6079" y="3266"/>
                  </a:lnTo>
                  <a:lnTo>
                    <a:pt x="6033" y="3311"/>
                  </a:lnTo>
                  <a:lnTo>
                    <a:pt x="5988" y="3311"/>
                  </a:lnTo>
                  <a:lnTo>
                    <a:pt x="5943" y="3311"/>
                  </a:lnTo>
                  <a:lnTo>
                    <a:pt x="5806" y="3266"/>
                  </a:lnTo>
                  <a:lnTo>
                    <a:pt x="5806" y="3538"/>
                  </a:lnTo>
                  <a:lnTo>
                    <a:pt x="5670" y="3538"/>
                  </a:lnTo>
                  <a:lnTo>
                    <a:pt x="5489" y="3629"/>
                  </a:lnTo>
                  <a:lnTo>
                    <a:pt x="5534" y="3674"/>
                  </a:lnTo>
                  <a:lnTo>
                    <a:pt x="5081" y="3765"/>
                  </a:lnTo>
                  <a:lnTo>
                    <a:pt x="5035" y="3765"/>
                  </a:lnTo>
                  <a:lnTo>
                    <a:pt x="5081" y="4264"/>
                  </a:lnTo>
                  <a:lnTo>
                    <a:pt x="5081" y="4219"/>
                  </a:lnTo>
                  <a:lnTo>
                    <a:pt x="5126" y="4445"/>
                  </a:lnTo>
                  <a:lnTo>
                    <a:pt x="4763" y="4491"/>
                  </a:lnTo>
                  <a:lnTo>
                    <a:pt x="4763" y="4627"/>
                  </a:lnTo>
                  <a:lnTo>
                    <a:pt x="3856" y="4763"/>
                  </a:lnTo>
                  <a:lnTo>
                    <a:pt x="3856" y="4808"/>
                  </a:lnTo>
                  <a:lnTo>
                    <a:pt x="3539" y="4899"/>
                  </a:lnTo>
                  <a:lnTo>
                    <a:pt x="3448" y="4854"/>
                  </a:lnTo>
                  <a:lnTo>
                    <a:pt x="3448" y="4990"/>
                  </a:lnTo>
                  <a:lnTo>
                    <a:pt x="3266" y="4944"/>
                  </a:lnTo>
                  <a:lnTo>
                    <a:pt x="3085" y="5126"/>
                  </a:lnTo>
                  <a:lnTo>
                    <a:pt x="3040" y="5262"/>
                  </a:lnTo>
                  <a:close/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39717" name="Rectangle 5"/>
          <p:cNvSpPr>
            <a:spLocks noChangeArrowheads="1"/>
          </p:cNvSpPr>
          <p:nvPr/>
        </p:nvSpPr>
        <p:spPr bwMode="auto">
          <a:xfrm>
            <a:off x="3808413" y="3216275"/>
            <a:ext cx="1604962" cy="330200"/>
          </a:xfrm>
          <a:prstGeom prst="rect">
            <a:avLst/>
          </a:prstGeom>
          <a:solidFill>
            <a:srgbClr val="FF00FF">
              <a:alpha val="85001"/>
            </a:srgbClr>
          </a:solidFill>
          <a:ln w="2540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lIns="91025" tIns="45513" rIns="91025" bIns="45513">
            <a:spAutoFit/>
          </a:bodyPr>
          <a:lstStyle/>
          <a:p>
            <a:pPr algn="ctr" defTabSz="1279525">
              <a:spcBef>
                <a:spcPct val="50000"/>
              </a:spcBef>
              <a:defRPr/>
            </a:pPr>
            <a:r>
              <a:rPr lang="ru-RU" sz="14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Татарский район</a:t>
            </a:r>
          </a:p>
        </p:txBody>
      </p:sp>
      <p:sp>
        <p:nvSpPr>
          <p:cNvPr id="27" name="Text Box 2072"/>
          <p:cNvSpPr txBox="1">
            <a:spLocks noChangeArrowheads="1"/>
          </p:cNvSpPr>
          <p:nvPr/>
        </p:nvSpPr>
        <p:spPr bwMode="auto">
          <a:xfrm>
            <a:off x="6616700" y="3822700"/>
            <a:ext cx="874713" cy="330200"/>
          </a:xfrm>
          <a:prstGeom prst="rect">
            <a:avLst/>
          </a:prstGeom>
          <a:solidFill>
            <a:schemeClr val="hlink"/>
          </a:solidFill>
          <a:ln w="25400" algn="ctr">
            <a:solidFill>
              <a:srgbClr val="FFFFFF"/>
            </a:solidFill>
            <a:miter lim="800000"/>
            <a:headEnd/>
            <a:tailEnd/>
          </a:ln>
        </p:spPr>
        <p:txBody>
          <a:bodyPr wrap="none" lIns="91419" tIns="45710" rIns="91419" bIns="45710">
            <a:spAutoFit/>
          </a:bodyPr>
          <a:lstStyle/>
          <a:p>
            <a:pPr algn="ctr" defTabSz="654050">
              <a:spcBef>
                <a:spcPct val="50000"/>
              </a:spcBef>
              <a:defRPr/>
            </a:pPr>
            <a:r>
              <a:rPr lang="ru-RU" sz="14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Татарск</a:t>
            </a:r>
          </a:p>
        </p:txBody>
      </p:sp>
      <p:sp>
        <p:nvSpPr>
          <p:cNvPr id="117765" name="Oval 7"/>
          <p:cNvSpPr>
            <a:spLocks noChangeAspect="1" noChangeArrowheads="1"/>
          </p:cNvSpPr>
          <p:nvPr/>
        </p:nvSpPr>
        <p:spPr bwMode="auto">
          <a:xfrm>
            <a:off x="7337425" y="4008438"/>
            <a:ext cx="173038" cy="173037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17766" name="Group 8"/>
          <p:cNvGrpSpPr>
            <a:grpSpLocks/>
          </p:cNvGrpSpPr>
          <p:nvPr/>
        </p:nvGrpSpPr>
        <p:grpSpPr bwMode="auto">
          <a:xfrm>
            <a:off x="63500" y="8753475"/>
            <a:ext cx="2879725" cy="800100"/>
            <a:chOff x="313" y="4748"/>
            <a:chExt cx="1814" cy="504"/>
          </a:xfrm>
        </p:grpSpPr>
        <p:pic>
          <p:nvPicPr>
            <p:cNvPr id="117771" name="Picture 9"/>
            <p:cNvPicPr>
              <a:picLocks noChangeAspect="1" noChangeArrowheads="1"/>
            </p:cNvPicPr>
            <p:nvPr/>
          </p:nvPicPr>
          <p:blipFill>
            <a:blip r:embed="rId3"/>
            <a:srcRect b="70631"/>
            <a:stretch>
              <a:fillRect/>
            </a:stretch>
          </p:blipFill>
          <p:spPr bwMode="auto">
            <a:xfrm>
              <a:off x="313" y="4748"/>
              <a:ext cx="1814" cy="5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7772" name="Rectangle 10"/>
            <p:cNvSpPr>
              <a:spLocks noChangeAspect="1" noChangeArrowheads="1"/>
            </p:cNvSpPr>
            <p:nvPr/>
          </p:nvSpPr>
          <p:spPr bwMode="auto">
            <a:xfrm>
              <a:off x="409" y="5111"/>
              <a:ext cx="143" cy="78"/>
            </a:xfrm>
            <a:prstGeom prst="rect">
              <a:avLst/>
            </a:prstGeom>
            <a:solidFill>
              <a:srgbClr val="FF9999">
                <a:alpha val="58823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7773" name="Rectangle 11"/>
            <p:cNvSpPr>
              <a:spLocks noChangeAspect="1" noChangeArrowheads="1"/>
            </p:cNvSpPr>
            <p:nvPr/>
          </p:nvSpPr>
          <p:spPr bwMode="auto">
            <a:xfrm>
              <a:off x="409" y="4988"/>
              <a:ext cx="143" cy="78"/>
            </a:xfrm>
            <a:prstGeom prst="rect">
              <a:avLst/>
            </a:prstGeom>
            <a:solidFill>
              <a:srgbClr val="FF9999">
                <a:alpha val="96077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17767" name="Rectangle 375"/>
          <p:cNvSpPr>
            <a:spLocks noChangeArrowheads="1"/>
          </p:cNvSpPr>
          <p:nvPr/>
        </p:nvSpPr>
        <p:spPr bwMode="auto">
          <a:xfrm>
            <a:off x="6596063" y="8329613"/>
            <a:ext cx="6142037" cy="1195387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362" tIns="60684" rIns="121362" bIns="60684"/>
          <a:lstStyle/>
          <a:p>
            <a:pPr defTabSz="1220788"/>
            <a:r>
              <a:rPr lang="ru-RU" sz="1100">
                <a:latin typeface="Times New Roman" pitchFamily="18" charset="0"/>
              </a:rPr>
              <a:t>Ответственный за взаимодействие с МЧС России             </a:t>
            </a:r>
            <a:r>
              <a:rPr lang="ru-RU" sz="1100" u="sng">
                <a:latin typeface="Times New Roman" pitchFamily="18" charset="0"/>
              </a:rPr>
              <a:t>СОЛОВЕНЧУК Александр Леонидович</a:t>
            </a:r>
            <a:r>
              <a:rPr lang="ru-RU" sz="1100">
                <a:latin typeface="Times New Roman" pitchFamily="18" charset="0"/>
              </a:rPr>
              <a:t>, </a:t>
            </a:r>
          </a:p>
          <a:p>
            <a:pPr defTabSz="1220788"/>
            <a:r>
              <a:rPr lang="ru-RU" sz="1100">
                <a:latin typeface="Times New Roman" pitchFamily="18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1220788"/>
            <a:r>
              <a:rPr lang="ru-RU" sz="1100">
                <a:latin typeface="Times New Roman" pitchFamily="18" charset="0"/>
              </a:rPr>
              <a:t>т. 8-383-</a:t>
            </a:r>
            <a:r>
              <a:rPr lang="ru-RU" sz="1100" u="sng">
                <a:latin typeface="Times New Roman" pitchFamily="18" charset="0"/>
              </a:rPr>
              <a:t>299-98-40</a:t>
            </a:r>
          </a:p>
          <a:p>
            <a:pPr defTabSz="1220788"/>
            <a:endParaRPr lang="ru-RU" sz="1100" u="sng">
              <a:latin typeface="Times New Roman" pitchFamily="18" charset="0"/>
            </a:endParaRPr>
          </a:p>
          <a:p>
            <a:pPr defTabSz="1220788"/>
            <a:r>
              <a:rPr lang="ru-RU" sz="1100">
                <a:latin typeface="Times New Roman" pitchFamily="18" charset="0"/>
              </a:rPr>
              <a:t>Количество зарегистрированных в сети абонентов: 1</a:t>
            </a:r>
            <a:r>
              <a:rPr lang="ru-RU" sz="1100" u="sng">
                <a:latin typeface="Times New Roman" pitchFamily="18" charset="0"/>
              </a:rPr>
              <a:t>9 000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79375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7896" tIns="63952" rIns="127896" bIns="63952" anchor="ctr"/>
          <a:lstStyle/>
          <a:p>
            <a:pPr algn="ctr" defTabSz="912813"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Arial" pitchFamily="34" charset="0"/>
              </a:rPr>
              <a:t>ЗОНА ПОКРЫТИЯ СЕТИ ОАО «МТС»</a:t>
            </a:r>
            <a:endParaRPr lang="en-US" sz="2100" b="1">
              <a:solidFill>
                <a:srgbClr val="0000FF"/>
              </a:solidFill>
              <a:latin typeface="Times New Roman" pitchFamily="18" charset="0"/>
              <a:cs typeface="Arial" pitchFamily="34" charset="0"/>
            </a:endParaRPr>
          </a:p>
          <a:p>
            <a:pPr algn="ctr" defTabSz="912813">
              <a:defRPr/>
            </a:pPr>
            <a:r>
              <a:rPr lang="ru-RU" sz="2000" b="1">
                <a:effectLst>
                  <a:outerShdw blurRad="38100" dist="38100" dir="2700000" algn="tl">
                    <a:srgbClr val="FFFFFF"/>
                  </a:outerShdw>
                </a:effectLst>
                <a:cs typeface="Arial" pitchFamily="34" charset="0"/>
              </a:rPr>
              <a:t>села Новотроицк Новотроицкого сельсовета  Татарского района</a:t>
            </a:r>
            <a:endParaRPr lang="ru-RU" sz="5500" b="1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117769" name="Oval 16"/>
          <p:cNvSpPr>
            <a:spLocks noChangeArrowheads="1"/>
          </p:cNvSpPr>
          <p:nvPr/>
        </p:nvSpPr>
        <p:spPr bwMode="auto">
          <a:xfrm>
            <a:off x="7739063" y="2795588"/>
            <a:ext cx="215900" cy="2159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" name="Text Box 2072"/>
          <p:cNvSpPr txBox="1">
            <a:spLocks noChangeArrowheads="1"/>
          </p:cNvSpPr>
          <p:nvPr/>
        </p:nvSpPr>
        <p:spPr bwMode="auto">
          <a:xfrm>
            <a:off x="6400800" y="2795588"/>
            <a:ext cx="1385888" cy="349250"/>
          </a:xfrm>
          <a:prstGeom prst="rect">
            <a:avLst/>
          </a:prstGeom>
          <a:solidFill>
            <a:srgbClr val="00FF99"/>
          </a:soli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407" tIns="45704" rIns="91407" bIns="45704">
            <a:spAutoFit/>
          </a:bodyPr>
          <a:lstStyle/>
          <a:p>
            <a:pPr algn="ctr" defTabSz="654050">
              <a:spcBef>
                <a:spcPct val="50000"/>
              </a:spcBef>
              <a:defRPr/>
            </a:pPr>
            <a:r>
              <a:rPr lang="ru-RU" sz="16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Новотроицк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6" name="Group 2"/>
          <p:cNvGrpSpPr>
            <a:grpSpLocks/>
          </p:cNvGrpSpPr>
          <p:nvPr/>
        </p:nvGrpSpPr>
        <p:grpSpPr bwMode="auto">
          <a:xfrm>
            <a:off x="0" y="-28575"/>
            <a:ext cx="12801600" cy="9629775"/>
            <a:chOff x="0" y="-18"/>
            <a:chExt cx="8064" cy="6066"/>
          </a:xfrm>
        </p:grpSpPr>
        <p:pic>
          <p:nvPicPr>
            <p:cNvPr id="118798" name="Picture 3"/>
            <p:cNvPicPr>
              <a:picLocks noChangeAspect="1" noChangeArrowheads="1"/>
            </p:cNvPicPr>
            <p:nvPr/>
          </p:nvPicPr>
          <p:blipFill>
            <a:blip r:embed="rId2">
              <a:lum bright="-6000"/>
            </a:blip>
            <a:srcRect/>
            <a:stretch>
              <a:fillRect/>
            </a:stretch>
          </p:blipFill>
          <p:spPr bwMode="auto">
            <a:xfrm>
              <a:off x="0" y="-18"/>
              <a:ext cx="8064" cy="60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8799" name="Freeform 4"/>
            <p:cNvSpPr>
              <a:spLocks/>
            </p:cNvSpPr>
            <p:nvPr/>
          </p:nvSpPr>
          <p:spPr bwMode="auto">
            <a:xfrm>
              <a:off x="811" y="393"/>
              <a:ext cx="6396" cy="5443"/>
            </a:xfrm>
            <a:custGeom>
              <a:avLst/>
              <a:gdLst>
                <a:gd name="T0" fmla="*/ 2949 w 6396"/>
                <a:gd name="T1" fmla="*/ 5398 h 5443"/>
                <a:gd name="T2" fmla="*/ 2722 w 6396"/>
                <a:gd name="T3" fmla="*/ 5216 h 5443"/>
                <a:gd name="T4" fmla="*/ 2450 w 6396"/>
                <a:gd name="T5" fmla="*/ 4627 h 5443"/>
                <a:gd name="T6" fmla="*/ 2132 w 6396"/>
                <a:gd name="T7" fmla="*/ 4672 h 5443"/>
                <a:gd name="T8" fmla="*/ 1815 w 6396"/>
                <a:gd name="T9" fmla="*/ 4173 h 5443"/>
                <a:gd name="T10" fmla="*/ 1633 w 6396"/>
                <a:gd name="T11" fmla="*/ 3946 h 5443"/>
                <a:gd name="T12" fmla="*/ 1089 w 6396"/>
                <a:gd name="T13" fmla="*/ 3992 h 5443"/>
                <a:gd name="T14" fmla="*/ 1271 w 6396"/>
                <a:gd name="T15" fmla="*/ 3039 h 5443"/>
                <a:gd name="T16" fmla="*/ 817 w 6396"/>
                <a:gd name="T17" fmla="*/ 2722 h 5443"/>
                <a:gd name="T18" fmla="*/ 908 w 6396"/>
                <a:gd name="T19" fmla="*/ 2450 h 5443"/>
                <a:gd name="T20" fmla="*/ 817 w 6396"/>
                <a:gd name="T21" fmla="*/ 2132 h 5443"/>
                <a:gd name="T22" fmla="*/ 636 w 6396"/>
                <a:gd name="T23" fmla="*/ 1769 h 5443"/>
                <a:gd name="T24" fmla="*/ 363 w 6396"/>
                <a:gd name="T25" fmla="*/ 1497 h 5443"/>
                <a:gd name="T26" fmla="*/ 454 w 6396"/>
                <a:gd name="T27" fmla="*/ 862 h 5443"/>
                <a:gd name="T28" fmla="*/ 1044 w 6396"/>
                <a:gd name="T29" fmla="*/ 408 h 5443"/>
                <a:gd name="T30" fmla="*/ 998 w 6396"/>
                <a:gd name="T31" fmla="*/ 46 h 5443"/>
                <a:gd name="T32" fmla="*/ 1271 w 6396"/>
                <a:gd name="T33" fmla="*/ 136 h 5443"/>
                <a:gd name="T34" fmla="*/ 1497 w 6396"/>
                <a:gd name="T35" fmla="*/ 136 h 5443"/>
                <a:gd name="T36" fmla="*/ 1770 w 6396"/>
                <a:gd name="T37" fmla="*/ 136 h 5443"/>
                <a:gd name="T38" fmla="*/ 1724 w 6396"/>
                <a:gd name="T39" fmla="*/ 227 h 5443"/>
                <a:gd name="T40" fmla="*/ 1770 w 6396"/>
                <a:gd name="T41" fmla="*/ 318 h 5443"/>
                <a:gd name="T42" fmla="*/ 2087 w 6396"/>
                <a:gd name="T43" fmla="*/ 363 h 5443"/>
                <a:gd name="T44" fmla="*/ 2359 w 6396"/>
                <a:gd name="T45" fmla="*/ 726 h 5443"/>
                <a:gd name="T46" fmla="*/ 2677 w 6396"/>
                <a:gd name="T47" fmla="*/ 1043 h 5443"/>
                <a:gd name="T48" fmla="*/ 2586 w 6396"/>
                <a:gd name="T49" fmla="*/ 862 h 5443"/>
                <a:gd name="T50" fmla="*/ 2903 w 6396"/>
                <a:gd name="T51" fmla="*/ 590 h 5443"/>
                <a:gd name="T52" fmla="*/ 3539 w 6396"/>
                <a:gd name="T53" fmla="*/ 363 h 5443"/>
                <a:gd name="T54" fmla="*/ 3811 w 6396"/>
                <a:gd name="T55" fmla="*/ 272 h 5443"/>
                <a:gd name="T56" fmla="*/ 3947 w 6396"/>
                <a:gd name="T57" fmla="*/ 408 h 5443"/>
                <a:gd name="T58" fmla="*/ 4174 w 6396"/>
                <a:gd name="T59" fmla="*/ 454 h 5443"/>
                <a:gd name="T60" fmla="*/ 4355 w 6396"/>
                <a:gd name="T61" fmla="*/ 454 h 5443"/>
                <a:gd name="T62" fmla="*/ 4491 w 6396"/>
                <a:gd name="T63" fmla="*/ 544 h 5443"/>
                <a:gd name="T64" fmla="*/ 4718 w 6396"/>
                <a:gd name="T65" fmla="*/ 499 h 5443"/>
                <a:gd name="T66" fmla="*/ 4763 w 6396"/>
                <a:gd name="T67" fmla="*/ 454 h 5443"/>
                <a:gd name="T68" fmla="*/ 5171 w 6396"/>
                <a:gd name="T69" fmla="*/ 363 h 5443"/>
                <a:gd name="T70" fmla="*/ 5308 w 6396"/>
                <a:gd name="T71" fmla="*/ 363 h 5443"/>
                <a:gd name="T72" fmla="*/ 5580 w 6396"/>
                <a:gd name="T73" fmla="*/ 318 h 5443"/>
                <a:gd name="T74" fmla="*/ 5444 w 6396"/>
                <a:gd name="T75" fmla="*/ 227 h 5443"/>
                <a:gd name="T76" fmla="*/ 5670 w 6396"/>
                <a:gd name="T77" fmla="*/ 91 h 5443"/>
                <a:gd name="T78" fmla="*/ 6169 w 6396"/>
                <a:gd name="T79" fmla="*/ 363 h 5443"/>
                <a:gd name="T80" fmla="*/ 6079 w 6396"/>
                <a:gd name="T81" fmla="*/ 590 h 5443"/>
                <a:gd name="T82" fmla="*/ 6033 w 6396"/>
                <a:gd name="T83" fmla="*/ 817 h 5443"/>
                <a:gd name="T84" fmla="*/ 5262 w 6396"/>
                <a:gd name="T85" fmla="*/ 1043 h 5443"/>
                <a:gd name="T86" fmla="*/ 5489 w 6396"/>
                <a:gd name="T87" fmla="*/ 1361 h 5443"/>
                <a:gd name="T88" fmla="*/ 6033 w 6396"/>
                <a:gd name="T89" fmla="*/ 1678 h 5443"/>
                <a:gd name="T90" fmla="*/ 5988 w 6396"/>
                <a:gd name="T91" fmla="*/ 2087 h 5443"/>
                <a:gd name="T92" fmla="*/ 5716 w 6396"/>
                <a:gd name="T93" fmla="*/ 2722 h 5443"/>
                <a:gd name="T94" fmla="*/ 6260 w 6396"/>
                <a:gd name="T95" fmla="*/ 2903 h 5443"/>
                <a:gd name="T96" fmla="*/ 6079 w 6396"/>
                <a:gd name="T97" fmla="*/ 3266 h 5443"/>
                <a:gd name="T98" fmla="*/ 5943 w 6396"/>
                <a:gd name="T99" fmla="*/ 3311 h 5443"/>
                <a:gd name="T100" fmla="*/ 5670 w 6396"/>
                <a:gd name="T101" fmla="*/ 3538 h 5443"/>
                <a:gd name="T102" fmla="*/ 5081 w 6396"/>
                <a:gd name="T103" fmla="*/ 3765 h 5443"/>
                <a:gd name="T104" fmla="*/ 5081 w 6396"/>
                <a:gd name="T105" fmla="*/ 4219 h 5443"/>
                <a:gd name="T106" fmla="*/ 4763 w 6396"/>
                <a:gd name="T107" fmla="*/ 4627 h 5443"/>
                <a:gd name="T108" fmla="*/ 3539 w 6396"/>
                <a:gd name="T109" fmla="*/ 4899 h 5443"/>
                <a:gd name="T110" fmla="*/ 3266 w 6396"/>
                <a:gd name="T111" fmla="*/ 4944 h 54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96"/>
                <a:gd name="T169" fmla="*/ 0 h 5443"/>
                <a:gd name="T170" fmla="*/ 6396 w 6396"/>
                <a:gd name="T171" fmla="*/ 5443 h 54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96" h="5443">
                  <a:moveTo>
                    <a:pt x="3040" y="5262"/>
                  </a:moveTo>
                  <a:lnTo>
                    <a:pt x="2949" y="5262"/>
                  </a:lnTo>
                  <a:lnTo>
                    <a:pt x="2949" y="5398"/>
                  </a:lnTo>
                  <a:lnTo>
                    <a:pt x="2949" y="5443"/>
                  </a:lnTo>
                  <a:lnTo>
                    <a:pt x="2722" y="5398"/>
                  </a:lnTo>
                  <a:lnTo>
                    <a:pt x="2722" y="5216"/>
                  </a:lnTo>
                  <a:lnTo>
                    <a:pt x="2677" y="4990"/>
                  </a:lnTo>
                  <a:lnTo>
                    <a:pt x="2541" y="4581"/>
                  </a:lnTo>
                  <a:lnTo>
                    <a:pt x="2450" y="4627"/>
                  </a:lnTo>
                  <a:lnTo>
                    <a:pt x="2359" y="4536"/>
                  </a:lnTo>
                  <a:lnTo>
                    <a:pt x="2087" y="4581"/>
                  </a:lnTo>
                  <a:lnTo>
                    <a:pt x="2132" y="4672"/>
                  </a:lnTo>
                  <a:lnTo>
                    <a:pt x="2087" y="4672"/>
                  </a:lnTo>
                  <a:lnTo>
                    <a:pt x="1996" y="4627"/>
                  </a:lnTo>
                  <a:lnTo>
                    <a:pt x="1815" y="4173"/>
                  </a:lnTo>
                  <a:lnTo>
                    <a:pt x="1951" y="4037"/>
                  </a:lnTo>
                  <a:lnTo>
                    <a:pt x="1951" y="3992"/>
                  </a:lnTo>
                  <a:lnTo>
                    <a:pt x="1633" y="3946"/>
                  </a:lnTo>
                  <a:lnTo>
                    <a:pt x="1633" y="4037"/>
                  </a:lnTo>
                  <a:lnTo>
                    <a:pt x="1180" y="4037"/>
                  </a:lnTo>
                  <a:lnTo>
                    <a:pt x="1089" y="3992"/>
                  </a:lnTo>
                  <a:lnTo>
                    <a:pt x="1316" y="3493"/>
                  </a:lnTo>
                  <a:lnTo>
                    <a:pt x="1452" y="3493"/>
                  </a:lnTo>
                  <a:lnTo>
                    <a:pt x="1271" y="3039"/>
                  </a:lnTo>
                  <a:lnTo>
                    <a:pt x="998" y="3039"/>
                  </a:lnTo>
                  <a:lnTo>
                    <a:pt x="998" y="2676"/>
                  </a:lnTo>
                  <a:lnTo>
                    <a:pt x="817" y="2722"/>
                  </a:lnTo>
                  <a:lnTo>
                    <a:pt x="726" y="2631"/>
                  </a:lnTo>
                  <a:lnTo>
                    <a:pt x="726" y="2540"/>
                  </a:lnTo>
                  <a:lnTo>
                    <a:pt x="908" y="2450"/>
                  </a:lnTo>
                  <a:lnTo>
                    <a:pt x="817" y="2268"/>
                  </a:lnTo>
                  <a:lnTo>
                    <a:pt x="772" y="2268"/>
                  </a:lnTo>
                  <a:lnTo>
                    <a:pt x="817" y="2132"/>
                  </a:lnTo>
                  <a:lnTo>
                    <a:pt x="862" y="2087"/>
                  </a:lnTo>
                  <a:lnTo>
                    <a:pt x="817" y="2041"/>
                  </a:lnTo>
                  <a:lnTo>
                    <a:pt x="636" y="1769"/>
                  </a:lnTo>
                  <a:lnTo>
                    <a:pt x="499" y="1724"/>
                  </a:lnTo>
                  <a:lnTo>
                    <a:pt x="499" y="1542"/>
                  </a:lnTo>
                  <a:lnTo>
                    <a:pt x="363" y="1497"/>
                  </a:lnTo>
                  <a:lnTo>
                    <a:pt x="363" y="1316"/>
                  </a:lnTo>
                  <a:lnTo>
                    <a:pt x="0" y="1180"/>
                  </a:lnTo>
                  <a:lnTo>
                    <a:pt x="454" y="862"/>
                  </a:lnTo>
                  <a:lnTo>
                    <a:pt x="273" y="726"/>
                  </a:lnTo>
                  <a:lnTo>
                    <a:pt x="545" y="590"/>
                  </a:lnTo>
                  <a:lnTo>
                    <a:pt x="1044" y="408"/>
                  </a:lnTo>
                  <a:lnTo>
                    <a:pt x="953" y="136"/>
                  </a:lnTo>
                  <a:lnTo>
                    <a:pt x="953" y="91"/>
                  </a:lnTo>
                  <a:lnTo>
                    <a:pt x="998" y="46"/>
                  </a:lnTo>
                  <a:lnTo>
                    <a:pt x="1089" y="91"/>
                  </a:lnTo>
                  <a:lnTo>
                    <a:pt x="1180" y="46"/>
                  </a:lnTo>
                  <a:lnTo>
                    <a:pt x="1271" y="136"/>
                  </a:lnTo>
                  <a:lnTo>
                    <a:pt x="1497" y="46"/>
                  </a:lnTo>
                  <a:lnTo>
                    <a:pt x="1452" y="136"/>
                  </a:lnTo>
                  <a:lnTo>
                    <a:pt x="1497" y="136"/>
                  </a:lnTo>
                  <a:lnTo>
                    <a:pt x="1588" y="91"/>
                  </a:lnTo>
                  <a:lnTo>
                    <a:pt x="1588" y="182"/>
                  </a:lnTo>
                  <a:lnTo>
                    <a:pt x="1770" y="136"/>
                  </a:lnTo>
                  <a:lnTo>
                    <a:pt x="1815" y="272"/>
                  </a:lnTo>
                  <a:lnTo>
                    <a:pt x="1724" y="272"/>
                  </a:lnTo>
                  <a:lnTo>
                    <a:pt x="1724" y="227"/>
                  </a:lnTo>
                  <a:lnTo>
                    <a:pt x="1633" y="272"/>
                  </a:lnTo>
                  <a:lnTo>
                    <a:pt x="1679" y="363"/>
                  </a:lnTo>
                  <a:lnTo>
                    <a:pt x="1770" y="318"/>
                  </a:lnTo>
                  <a:lnTo>
                    <a:pt x="1770" y="408"/>
                  </a:lnTo>
                  <a:lnTo>
                    <a:pt x="1951" y="408"/>
                  </a:lnTo>
                  <a:lnTo>
                    <a:pt x="2087" y="363"/>
                  </a:lnTo>
                  <a:lnTo>
                    <a:pt x="2132" y="363"/>
                  </a:lnTo>
                  <a:lnTo>
                    <a:pt x="2178" y="499"/>
                  </a:lnTo>
                  <a:lnTo>
                    <a:pt x="2359" y="726"/>
                  </a:lnTo>
                  <a:lnTo>
                    <a:pt x="2087" y="817"/>
                  </a:lnTo>
                  <a:lnTo>
                    <a:pt x="1996" y="998"/>
                  </a:lnTo>
                  <a:lnTo>
                    <a:pt x="2677" y="1043"/>
                  </a:lnTo>
                  <a:lnTo>
                    <a:pt x="2722" y="953"/>
                  </a:lnTo>
                  <a:lnTo>
                    <a:pt x="2586" y="953"/>
                  </a:lnTo>
                  <a:lnTo>
                    <a:pt x="2586" y="862"/>
                  </a:lnTo>
                  <a:lnTo>
                    <a:pt x="2677" y="681"/>
                  </a:lnTo>
                  <a:lnTo>
                    <a:pt x="2813" y="635"/>
                  </a:lnTo>
                  <a:lnTo>
                    <a:pt x="2903" y="590"/>
                  </a:lnTo>
                  <a:lnTo>
                    <a:pt x="3221" y="635"/>
                  </a:lnTo>
                  <a:lnTo>
                    <a:pt x="3266" y="590"/>
                  </a:lnTo>
                  <a:lnTo>
                    <a:pt x="3539" y="363"/>
                  </a:lnTo>
                  <a:lnTo>
                    <a:pt x="3629" y="318"/>
                  </a:lnTo>
                  <a:lnTo>
                    <a:pt x="3720" y="272"/>
                  </a:lnTo>
                  <a:lnTo>
                    <a:pt x="3811" y="272"/>
                  </a:lnTo>
                  <a:lnTo>
                    <a:pt x="3811" y="363"/>
                  </a:lnTo>
                  <a:lnTo>
                    <a:pt x="3901" y="318"/>
                  </a:lnTo>
                  <a:lnTo>
                    <a:pt x="3947" y="408"/>
                  </a:lnTo>
                  <a:lnTo>
                    <a:pt x="4037" y="363"/>
                  </a:lnTo>
                  <a:lnTo>
                    <a:pt x="4174" y="363"/>
                  </a:lnTo>
                  <a:lnTo>
                    <a:pt x="4174" y="454"/>
                  </a:lnTo>
                  <a:lnTo>
                    <a:pt x="4264" y="408"/>
                  </a:lnTo>
                  <a:lnTo>
                    <a:pt x="4264" y="454"/>
                  </a:lnTo>
                  <a:lnTo>
                    <a:pt x="4355" y="454"/>
                  </a:lnTo>
                  <a:lnTo>
                    <a:pt x="4355" y="544"/>
                  </a:lnTo>
                  <a:lnTo>
                    <a:pt x="4446" y="499"/>
                  </a:lnTo>
                  <a:lnTo>
                    <a:pt x="4491" y="544"/>
                  </a:lnTo>
                  <a:lnTo>
                    <a:pt x="4536" y="499"/>
                  </a:lnTo>
                  <a:lnTo>
                    <a:pt x="4582" y="544"/>
                  </a:lnTo>
                  <a:lnTo>
                    <a:pt x="4718" y="499"/>
                  </a:lnTo>
                  <a:lnTo>
                    <a:pt x="4763" y="544"/>
                  </a:lnTo>
                  <a:lnTo>
                    <a:pt x="4854" y="499"/>
                  </a:lnTo>
                  <a:lnTo>
                    <a:pt x="4763" y="454"/>
                  </a:lnTo>
                  <a:lnTo>
                    <a:pt x="4854" y="363"/>
                  </a:lnTo>
                  <a:lnTo>
                    <a:pt x="4945" y="363"/>
                  </a:lnTo>
                  <a:lnTo>
                    <a:pt x="5171" y="363"/>
                  </a:lnTo>
                  <a:lnTo>
                    <a:pt x="5262" y="318"/>
                  </a:lnTo>
                  <a:lnTo>
                    <a:pt x="5398" y="318"/>
                  </a:lnTo>
                  <a:lnTo>
                    <a:pt x="5308" y="363"/>
                  </a:lnTo>
                  <a:lnTo>
                    <a:pt x="5398" y="408"/>
                  </a:lnTo>
                  <a:lnTo>
                    <a:pt x="5489" y="272"/>
                  </a:lnTo>
                  <a:lnTo>
                    <a:pt x="5580" y="318"/>
                  </a:lnTo>
                  <a:lnTo>
                    <a:pt x="5670" y="182"/>
                  </a:lnTo>
                  <a:lnTo>
                    <a:pt x="5534" y="182"/>
                  </a:lnTo>
                  <a:lnTo>
                    <a:pt x="5444" y="227"/>
                  </a:lnTo>
                  <a:lnTo>
                    <a:pt x="5444" y="136"/>
                  </a:lnTo>
                  <a:lnTo>
                    <a:pt x="5534" y="91"/>
                  </a:lnTo>
                  <a:lnTo>
                    <a:pt x="5670" y="91"/>
                  </a:lnTo>
                  <a:lnTo>
                    <a:pt x="5761" y="0"/>
                  </a:lnTo>
                  <a:lnTo>
                    <a:pt x="6260" y="182"/>
                  </a:lnTo>
                  <a:lnTo>
                    <a:pt x="6169" y="363"/>
                  </a:lnTo>
                  <a:lnTo>
                    <a:pt x="6215" y="544"/>
                  </a:lnTo>
                  <a:lnTo>
                    <a:pt x="6169" y="590"/>
                  </a:lnTo>
                  <a:lnTo>
                    <a:pt x="6079" y="590"/>
                  </a:lnTo>
                  <a:lnTo>
                    <a:pt x="6033" y="681"/>
                  </a:lnTo>
                  <a:lnTo>
                    <a:pt x="6079" y="726"/>
                  </a:lnTo>
                  <a:lnTo>
                    <a:pt x="6033" y="817"/>
                  </a:lnTo>
                  <a:lnTo>
                    <a:pt x="5897" y="953"/>
                  </a:lnTo>
                  <a:lnTo>
                    <a:pt x="5444" y="953"/>
                  </a:lnTo>
                  <a:lnTo>
                    <a:pt x="5262" y="1043"/>
                  </a:lnTo>
                  <a:lnTo>
                    <a:pt x="5171" y="1316"/>
                  </a:lnTo>
                  <a:lnTo>
                    <a:pt x="5444" y="1406"/>
                  </a:lnTo>
                  <a:lnTo>
                    <a:pt x="5489" y="1361"/>
                  </a:lnTo>
                  <a:lnTo>
                    <a:pt x="5670" y="1361"/>
                  </a:lnTo>
                  <a:lnTo>
                    <a:pt x="5625" y="1497"/>
                  </a:lnTo>
                  <a:lnTo>
                    <a:pt x="6033" y="1678"/>
                  </a:lnTo>
                  <a:lnTo>
                    <a:pt x="5943" y="1769"/>
                  </a:lnTo>
                  <a:lnTo>
                    <a:pt x="5943" y="2041"/>
                  </a:lnTo>
                  <a:lnTo>
                    <a:pt x="5988" y="2087"/>
                  </a:lnTo>
                  <a:lnTo>
                    <a:pt x="5534" y="2268"/>
                  </a:lnTo>
                  <a:lnTo>
                    <a:pt x="5716" y="2631"/>
                  </a:lnTo>
                  <a:lnTo>
                    <a:pt x="5716" y="2722"/>
                  </a:lnTo>
                  <a:lnTo>
                    <a:pt x="6033" y="2812"/>
                  </a:lnTo>
                  <a:lnTo>
                    <a:pt x="6169" y="2949"/>
                  </a:lnTo>
                  <a:lnTo>
                    <a:pt x="6260" y="2903"/>
                  </a:lnTo>
                  <a:lnTo>
                    <a:pt x="6396" y="2949"/>
                  </a:lnTo>
                  <a:lnTo>
                    <a:pt x="6260" y="3221"/>
                  </a:lnTo>
                  <a:lnTo>
                    <a:pt x="6079" y="3266"/>
                  </a:lnTo>
                  <a:lnTo>
                    <a:pt x="6033" y="3311"/>
                  </a:lnTo>
                  <a:lnTo>
                    <a:pt x="5988" y="3311"/>
                  </a:lnTo>
                  <a:lnTo>
                    <a:pt x="5943" y="3311"/>
                  </a:lnTo>
                  <a:lnTo>
                    <a:pt x="5806" y="3266"/>
                  </a:lnTo>
                  <a:lnTo>
                    <a:pt x="5806" y="3538"/>
                  </a:lnTo>
                  <a:lnTo>
                    <a:pt x="5670" y="3538"/>
                  </a:lnTo>
                  <a:lnTo>
                    <a:pt x="5489" y="3629"/>
                  </a:lnTo>
                  <a:lnTo>
                    <a:pt x="5534" y="3674"/>
                  </a:lnTo>
                  <a:lnTo>
                    <a:pt x="5081" y="3765"/>
                  </a:lnTo>
                  <a:lnTo>
                    <a:pt x="5035" y="3765"/>
                  </a:lnTo>
                  <a:lnTo>
                    <a:pt x="5081" y="4264"/>
                  </a:lnTo>
                  <a:lnTo>
                    <a:pt x="5081" y="4219"/>
                  </a:lnTo>
                  <a:lnTo>
                    <a:pt x="5126" y="4445"/>
                  </a:lnTo>
                  <a:lnTo>
                    <a:pt x="4763" y="4491"/>
                  </a:lnTo>
                  <a:lnTo>
                    <a:pt x="4763" y="4627"/>
                  </a:lnTo>
                  <a:lnTo>
                    <a:pt x="3856" y="4763"/>
                  </a:lnTo>
                  <a:lnTo>
                    <a:pt x="3856" y="4808"/>
                  </a:lnTo>
                  <a:lnTo>
                    <a:pt x="3539" y="4899"/>
                  </a:lnTo>
                  <a:lnTo>
                    <a:pt x="3448" y="4854"/>
                  </a:lnTo>
                  <a:lnTo>
                    <a:pt x="3448" y="4990"/>
                  </a:lnTo>
                  <a:lnTo>
                    <a:pt x="3266" y="4944"/>
                  </a:lnTo>
                  <a:lnTo>
                    <a:pt x="3085" y="5126"/>
                  </a:lnTo>
                  <a:lnTo>
                    <a:pt x="3040" y="5262"/>
                  </a:lnTo>
                  <a:close/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18787" name="Group 5"/>
          <p:cNvGrpSpPr>
            <a:grpSpLocks/>
          </p:cNvGrpSpPr>
          <p:nvPr/>
        </p:nvGrpSpPr>
        <p:grpSpPr bwMode="auto">
          <a:xfrm>
            <a:off x="63500" y="8753475"/>
            <a:ext cx="2879725" cy="800100"/>
            <a:chOff x="539" y="3931"/>
            <a:chExt cx="1814" cy="504"/>
          </a:xfrm>
        </p:grpSpPr>
        <p:pic>
          <p:nvPicPr>
            <p:cNvPr id="118795" name="Picture 6"/>
            <p:cNvPicPr>
              <a:picLocks noChangeAspect="1" noChangeArrowheads="1"/>
            </p:cNvPicPr>
            <p:nvPr/>
          </p:nvPicPr>
          <p:blipFill>
            <a:blip r:embed="rId3"/>
            <a:srcRect b="70631"/>
            <a:stretch>
              <a:fillRect/>
            </a:stretch>
          </p:blipFill>
          <p:spPr bwMode="auto">
            <a:xfrm>
              <a:off x="539" y="3931"/>
              <a:ext cx="1814" cy="5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8796" name="Rectangle 7"/>
            <p:cNvSpPr>
              <a:spLocks noChangeAspect="1" noChangeArrowheads="1"/>
            </p:cNvSpPr>
            <p:nvPr/>
          </p:nvSpPr>
          <p:spPr bwMode="auto">
            <a:xfrm>
              <a:off x="630" y="4294"/>
              <a:ext cx="149" cy="85"/>
            </a:xfrm>
            <a:prstGeom prst="rect">
              <a:avLst/>
            </a:prstGeom>
            <a:solidFill>
              <a:srgbClr val="FF9900">
                <a:alpha val="59999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18797" name="Rectangle 8"/>
            <p:cNvSpPr>
              <a:spLocks noChangeAspect="1" noChangeArrowheads="1"/>
            </p:cNvSpPr>
            <p:nvPr/>
          </p:nvSpPr>
          <p:spPr bwMode="auto">
            <a:xfrm>
              <a:off x="630" y="4158"/>
              <a:ext cx="149" cy="85"/>
            </a:xfrm>
            <a:prstGeom prst="rect">
              <a:avLst/>
            </a:prstGeom>
            <a:solidFill>
              <a:srgbClr val="FF99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140745" name="Rectangle 9"/>
          <p:cNvSpPr>
            <a:spLocks noChangeArrowheads="1"/>
          </p:cNvSpPr>
          <p:nvPr/>
        </p:nvSpPr>
        <p:spPr bwMode="auto">
          <a:xfrm>
            <a:off x="4168775" y="3071813"/>
            <a:ext cx="1604963" cy="330200"/>
          </a:xfrm>
          <a:prstGeom prst="rect">
            <a:avLst/>
          </a:prstGeom>
          <a:solidFill>
            <a:srgbClr val="FF00FF">
              <a:alpha val="85001"/>
            </a:srgbClr>
          </a:solidFill>
          <a:ln w="2540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lIns="91025" tIns="45513" rIns="91025" bIns="45513">
            <a:spAutoFit/>
          </a:bodyPr>
          <a:lstStyle/>
          <a:p>
            <a:pPr algn="ctr" defTabSz="1279525">
              <a:spcBef>
                <a:spcPct val="50000"/>
              </a:spcBef>
              <a:defRPr/>
            </a:pPr>
            <a:r>
              <a:rPr lang="ru-RU" sz="14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Татарский район</a:t>
            </a:r>
          </a:p>
        </p:txBody>
      </p:sp>
      <p:sp>
        <p:nvSpPr>
          <p:cNvPr id="27" name="Text Box 2072"/>
          <p:cNvSpPr txBox="1">
            <a:spLocks noChangeArrowheads="1"/>
          </p:cNvSpPr>
          <p:nvPr/>
        </p:nvSpPr>
        <p:spPr bwMode="auto">
          <a:xfrm>
            <a:off x="6977063" y="3678238"/>
            <a:ext cx="874712" cy="330200"/>
          </a:xfrm>
          <a:prstGeom prst="rect">
            <a:avLst/>
          </a:prstGeom>
          <a:solidFill>
            <a:schemeClr val="hlink"/>
          </a:solidFill>
          <a:ln w="25400" algn="ctr">
            <a:solidFill>
              <a:srgbClr val="FFFFFF"/>
            </a:solidFill>
            <a:miter lim="800000"/>
            <a:headEnd/>
            <a:tailEnd/>
          </a:ln>
        </p:spPr>
        <p:txBody>
          <a:bodyPr wrap="none" lIns="91419" tIns="45710" rIns="91419" bIns="45710">
            <a:spAutoFit/>
          </a:bodyPr>
          <a:lstStyle/>
          <a:p>
            <a:pPr algn="ctr" defTabSz="654050">
              <a:spcBef>
                <a:spcPct val="50000"/>
              </a:spcBef>
              <a:defRPr/>
            </a:pPr>
            <a:r>
              <a:rPr lang="ru-RU" sz="14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Татарск</a:t>
            </a:r>
          </a:p>
        </p:txBody>
      </p:sp>
      <p:sp>
        <p:nvSpPr>
          <p:cNvPr id="118790" name="Oval 11"/>
          <p:cNvSpPr>
            <a:spLocks noChangeAspect="1" noChangeArrowheads="1"/>
          </p:cNvSpPr>
          <p:nvPr/>
        </p:nvSpPr>
        <p:spPr bwMode="auto">
          <a:xfrm>
            <a:off x="7697788" y="3863975"/>
            <a:ext cx="173037" cy="173038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118791" name="Rectangle 375"/>
          <p:cNvSpPr>
            <a:spLocks noChangeArrowheads="1"/>
          </p:cNvSpPr>
          <p:nvPr/>
        </p:nvSpPr>
        <p:spPr bwMode="auto">
          <a:xfrm>
            <a:off x="6616700" y="8355013"/>
            <a:ext cx="6140450" cy="1200150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362" tIns="60684" rIns="121362" bIns="60684"/>
          <a:lstStyle/>
          <a:p>
            <a:pPr defTabSz="1220788"/>
            <a:r>
              <a:rPr lang="ru-RU" sz="1100">
                <a:latin typeface="Times New Roman" pitchFamily="18" charset="0"/>
              </a:rPr>
              <a:t>Ответственный за взаимодействие с МЧС России  _                  </a:t>
            </a:r>
            <a:r>
              <a:rPr lang="ru-RU" sz="1100" u="sng">
                <a:latin typeface="Times New Roman" pitchFamily="18" charset="0"/>
              </a:rPr>
              <a:t>Дудин Борис Борисович</a:t>
            </a:r>
            <a:r>
              <a:rPr lang="ru-RU" sz="1100">
                <a:latin typeface="Times New Roman" pitchFamily="18" charset="0"/>
              </a:rPr>
              <a:t>, </a:t>
            </a:r>
          </a:p>
          <a:p>
            <a:pPr defTabSz="1220788"/>
            <a:r>
              <a:rPr lang="ru-RU" sz="1100">
                <a:latin typeface="Times New Roman" pitchFamily="18" charset="0"/>
              </a:rPr>
              <a:t>                                                                                                                        (Ф.И.О.)</a:t>
            </a:r>
          </a:p>
          <a:p>
            <a:pPr defTabSz="1220788"/>
            <a:r>
              <a:rPr lang="ru-RU" sz="1100">
                <a:latin typeface="Times New Roman" pitchFamily="18" charset="0"/>
              </a:rPr>
              <a:t>т. 8-383-</a:t>
            </a:r>
            <a:r>
              <a:rPr lang="ru-RU" sz="1100" u="sng">
                <a:latin typeface="Times New Roman" pitchFamily="18" charset="0"/>
              </a:rPr>
              <a:t>359-05-900</a:t>
            </a:r>
          </a:p>
          <a:p>
            <a:pPr defTabSz="1220788"/>
            <a:endParaRPr lang="ru-RU" sz="1100" u="sng">
              <a:latin typeface="Times New Roman" pitchFamily="18" charset="0"/>
            </a:endParaRPr>
          </a:p>
          <a:p>
            <a:pPr defTabSz="1220788"/>
            <a:r>
              <a:rPr lang="ru-RU" sz="1100">
                <a:latin typeface="Times New Roman" pitchFamily="18" charset="0"/>
              </a:rPr>
              <a:t>Количество зарегистрированных в сети абонентов: 1</a:t>
            </a:r>
            <a:r>
              <a:rPr lang="ru-RU" sz="1100" u="sng">
                <a:latin typeface="Times New Roman" pitchFamily="18" charset="0"/>
              </a:rPr>
              <a:t>6 000.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79375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7896" tIns="63952" rIns="127896" bIns="63952" anchor="ctr"/>
          <a:lstStyle/>
          <a:p>
            <a:pPr algn="ctr" defTabSz="912813"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Arial" pitchFamily="34" charset="0"/>
              </a:rPr>
              <a:t>ЗОНА ПОКРЫТИЯ СЕТИ ОАО «ВЫМПЕЛКОМ»</a:t>
            </a:r>
            <a:endParaRPr lang="en-US" sz="2100" b="1">
              <a:solidFill>
                <a:srgbClr val="0000FF"/>
              </a:solidFill>
              <a:latin typeface="Times New Roman" pitchFamily="18" charset="0"/>
              <a:cs typeface="Arial" pitchFamily="34" charset="0"/>
            </a:endParaRPr>
          </a:p>
          <a:p>
            <a:pPr algn="ctr" defTabSz="912813">
              <a:defRPr/>
            </a:pPr>
            <a:r>
              <a:rPr lang="ru-RU" sz="2000" b="1">
                <a:effectLst>
                  <a:outerShdw blurRad="38100" dist="38100" dir="2700000" algn="tl">
                    <a:srgbClr val="FFFFFF"/>
                  </a:outerShdw>
                </a:effectLst>
                <a:cs typeface="Arial" pitchFamily="34" charset="0"/>
              </a:rPr>
              <a:t>села Новотроицк Новотроицкого сельсовета   Татарского района</a:t>
            </a:r>
            <a:endParaRPr lang="ru-RU" sz="5500" b="1">
              <a:latin typeface="Times New Roman" pitchFamily="18" charset="0"/>
              <a:cs typeface="Arial" pitchFamily="34" charset="0"/>
            </a:endParaRPr>
          </a:p>
        </p:txBody>
      </p:sp>
      <p:sp>
        <p:nvSpPr>
          <p:cNvPr id="118793" name="Oval 16"/>
          <p:cNvSpPr>
            <a:spLocks noChangeArrowheads="1"/>
          </p:cNvSpPr>
          <p:nvPr/>
        </p:nvSpPr>
        <p:spPr bwMode="auto">
          <a:xfrm>
            <a:off x="7739063" y="2795588"/>
            <a:ext cx="215900" cy="2159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" name="Text Box 2072"/>
          <p:cNvSpPr txBox="1">
            <a:spLocks noChangeArrowheads="1"/>
          </p:cNvSpPr>
          <p:nvPr/>
        </p:nvSpPr>
        <p:spPr bwMode="auto">
          <a:xfrm>
            <a:off x="6400800" y="2795588"/>
            <a:ext cx="1385888" cy="349250"/>
          </a:xfrm>
          <a:prstGeom prst="rect">
            <a:avLst/>
          </a:prstGeom>
          <a:solidFill>
            <a:srgbClr val="00FF99"/>
          </a:soli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407" tIns="45704" rIns="91407" bIns="45704">
            <a:spAutoFit/>
          </a:bodyPr>
          <a:lstStyle/>
          <a:p>
            <a:pPr algn="ctr" defTabSz="654050">
              <a:spcBef>
                <a:spcPct val="50000"/>
              </a:spcBef>
              <a:defRPr/>
            </a:pPr>
            <a:r>
              <a:rPr lang="ru-RU" sz="16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Новотроицк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96913"/>
            <a:ext cx="12801600" cy="8904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9811" name="AutoShape 4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6500813" y="4498975"/>
            <a:ext cx="1106487" cy="301625"/>
          </a:xfrm>
          <a:prstGeom prst="flowChartAlternateProcess">
            <a:avLst/>
          </a:prstGeom>
          <a:solidFill>
            <a:srgbClr val="FFFF99">
              <a:alpha val="5490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0243" tIns="45108" rIns="90243" bIns="45108" anchor="ctr"/>
          <a:lstStyle/>
          <a:p>
            <a:pPr algn="ctr" defTabSz="912813"/>
            <a:r>
              <a:rPr lang="ru-RU" sz="1700" b="1">
                <a:latin typeface="Times New Roman" pitchFamily="18" charset="0"/>
              </a:rPr>
              <a:t>Татарск</a:t>
            </a:r>
          </a:p>
        </p:txBody>
      </p:sp>
      <p:sp>
        <p:nvSpPr>
          <p:cNvPr id="119812" name="Freeform 5"/>
          <p:cNvSpPr>
            <a:spLocks/>
          </p:cNvSpPr>
          <p:nvPr/>
        </p:nvSpPr>
        <p:spPr bwMode="auto">
          <a:xfrm>
            <a:off x="354013" y="1344613"/>
            <a:ext cx="12238037" cy="8066087"/>
          </a:xfrm>
          <a:custGeom>
            <a:avLst/>
            <a:gdLst>
              <a:gd name="T0" fmla="*/ 2948 w 7711"/>
              <a:gd name="T1" fmla="*/ 5080 h 5080"/>
              <a:gd name="T2" fmla="*/ 1996 w 7711"/>
              <a:gd name="T3" fmla="*/ 4218 h 5080"/>
              <a:gd name="T4" fmla="*/ 1996 w 7711"/>
              <a:gd name="T5" fmla="*/ 3765 h 5080"/>
              <a:gd name="T6" fmla="*/ 1406 w 7711"/>
              <a:gd name="T7" fmla="*/ 3629 h 5080"/>
              <a:gd name="T8" fmla="*/ 952 w 7711"/>
              <a:gd name="T9" fmla="*/ 3719 h 5080"/>
              <a:gd name="T10" fmla="*/ 1361 w 7711"/>
              <a:gd name="T11" fmla="*/ 3356 h 5080"/>
              <a:gd name="T12" fmla="*/ 1179 w 7711"/>
              <a:gd name="T13" fmla="*/ 2721 h 5080"/>
              <a:gd name="T14" fmla="*/ 952 w 7711"/>
              <a:gd name="T15" fmla="*/ 2449 h 5080"/>
              <a:gd name="T16" fmla="*/ 862 w 7711"/>
              <a:gd name="T17" fmla="*/ 2222 h 5080"/>
              <a:gd name="T18" fmla="*/ 816 w 7711"/>
              <a:gd name="T19" fmla="*/ 1814 h 5080"/>
              <a:gd name="T20" fmla="*/ 0 w 7711"/>
              <a:gd name="T21" fmla="*/ 998 h 5080"/>
              <a:gd name="T22" fmla="*/ 453 w 7711"/>
              <a:gd name="T23" fmla="*/ 726 h 5080"/>
              <a:gd name="T24" fmla="*/ 1270 w 7711"/>
              <a:gd name="T25" fmla="*/ 317 h 5080"/>
              <a:gd name="T26" fmla="*/ 1451 w 7711"/>
              <a:gd name="T27" fmla="*/ 181 h 5080"/>
              <a:gd name="T28" fmla="*/ 1996 w 7711"/>
              <a:gd name="T29" fmla="*/ 363 h 5080"/>
              <a:gd name="T30" fmla="*/ 2631 w 7711"/>
              <a:gd name="T31" fmla="*/ 680 h 5080"/>
              <a:gd name="T32" fmla="*/ 2313 w 7711"/>
              <a:gd name="T33" fmla="*/ 1043 h 5080"/>
              <a:gd name="T34" fmla="*/ 3311 w 7711"/>
              <a:gd name="T35" fmla="*/ 952 h 5080"/>
              <a:gd name="T36" fmla="*/ 3311 w 7711"/>
              <a:gd name="T37" fmla="*/ 726 h 5080"/>
              <a:gd name="T38" fmla="*/ 4037 w 7711"/>
              <a:gd name="T39" fmla="*/ 680 h 5080"/>
              <a:gd name="T40" fmla="*/ 4717 w 7711"/>
              <a:gd name="T41" fmla="*/ 408 h 5080"/>
              <a:gd name="T42" fmla="*/ 5216 w 7711"/>
              <a:gd name="T43" fmla="*/ 544 h 5080"/>
              <a:gd name="T44" fmla="*/ 6078 w 7711"/>
              <a:gd name="T45" fmla="*/ 635 h 5080"/>
              <a:gd name="T46" fmla="*/ 6441 w 7711"/>
              <a:gd name="T47" fmla="*/ 589 h 5080"/>
              <a:gd name="T48" fmla="*/ 7167 w 7711"/>
              <a:gd name="T49" fmla="*/ 272 h 5080"/>
              <a:gd name="T50" fmla="*/ 7711 w 7711"/>
              <a:gd name="T51" fmla="*/ 408 h 5080"/>
              <a:gd name="T52" fmla="*/ 7484 w 7711"/>
              <a:gd name="T53" fmla="*/ 680 h 5080"/>
              <a:gd name="T54" fmla="*/ 7303 w 7711"/>
              <a:gd name="T55" fmla="*/ 952 h 5080"/>
              <a:gd name="T56" fmla="*/ 6577 w 7711"/>
              <a:gd name="T57" fmla="*/ 952 h 5080"/>
              <a:gd name="T58" fmla="*/ 6350 w 7711"/>
              <a:gd name="T59" fmla="*/ 1451 h 5080"/>
              <a:gd name="T60" fmla="*/ 6894 w 7711"/>
              <a:gd name="T61" fmla="*/ 1587 h 5080"/>
              <a:gd name="T62" fmla="*/ 7167 w 7711"/>
              <a:gd name="T63" fmla="*/ 1996 h 5080"/>
              <a:gd name="T64" fmla="*/ 6713 w 7711"/>
              <a:gd name="T65" fmla="*/ 2268 h 5080"/>
              <a:gd name="T66" fmla="*/ 6985 w 7711"/>
              <a:gd name="T67" fmla="*/ 2857 h 5080"/>
              <a:gd name="T68" fmla="*/ 7711 w 7711"/>
              <a:gd name="T69" fmla="*/ 2948 h 5080"/>
              <a:gd name="T70" fmla="*/ 7257 w 7711"/>
              <a:gd name="T71" fmla="*/ 3220 h 5080"/>
              <a:gd name="T72" fmla="*/ 6940 w 7711"/>
              <a:gd name="T73" fmla="*/ 3356 h 5080"/>
              <a:gd name="T74" fmla="*/ 6532 w 7711"/>
              <a:gd name="T75" fmla="*/ 3583 h 5080"/>
              <a:gd name="T76" fmla="*/ 5942 w 7711"/>
              <a:gd name="T77" fmla="*/ 4309 h 5080"/>
              <a:gd name="T78" fmla="*/ 4264 w 7711"/>
              <a:gd name="T79" fmla="*/ 4490 h 5080"/>
              <a:gd name="T80" fmla="*/ 3719 w 7711"/>
              <a:gd name="T81" fmla="*/ 4581 h 5080"/>
              <a:gd name="T82" fmla="*/ 3447 w 7711"/>
              <a:gd name="T83" fmla="*/ 4626 h 5080"/>
              <a:gd name="T84" fmla="*/ 3175 w 7711"/>
              <a:gd name="T85" fmla="*/ 4899 h 508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11"/>
              <a:gd name="T130" fmla="*/ 0 h 5080"/>
              <a:gd name="T131" fmla="*/ 7711 w 7711"/>
              <a:gd name="T132" fmla="*/ 5080 h 508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11" h="5080">
                <a:moveTo>
                  <a:pt x="3175" y="4899"/>
                </a:moveTo>
                <a:lnTo>
                  <a:pt x="2948" y="5080"/>
                </a:lnTo>
                <a:lnTo>
                  <a:pt x="2631" y="4264"/>
                </a:lnTo>
                <a:lnTo>
                  <a:pt x="1996" y="4218"/>
                </a:lnTo>
                <a:lnTo>
                  <a:pt x="1860" y="3946"/>
                </a:lnTo>
                <a:lnTo>
                  <a:pt x="1996" y="3765"/>
                </a:lnTo>
                <a:lnTo>
                  <a:pt x="1996" y="3674"/>
                </a:lnTo>
                <a:lnTo>
                  <a:pt x="1406" y="3629"/>
                </a:lnTo>
                <a:lnTo>
                  <a:pt x="1406" y="3719"/>
                </a:lnTo>
                <a:lnTo>
                  <a:pt x="952" y="3719"/>
                </a:lnTo>
                <a:lnTo>
                  <a:pt x="1179" y="3356"/>
                </a:lnTo>
                <a:lnTo>
                  <a:pt x="1361" y="3356"/>
                </a:lnTo>
                <a:lnTo>
                  <a:pt x="1406" y="3220"/>
                </a:lnTo>
                <a:lnTo>
                  <a:pt x="1179" y="2721"/>
                </a:lnTo>
                <a:lnTo>
                  <a:pt x="907" y="2721"/>
                </a:lnTo>
                <a:lnTo>
                  <a:pt x="952" y="2449"/>
                </a:lnTo>
                <a:lnTo>
                  <a:pt x="680" y="2404"/>
                </a:lnTo>
                <a:lnTo>
                  <a:pt x="862" y="2222"/>
                </a:lnTo>
                <a:lnTo>
                  <a:pt x="680" y="2041"/>
                </a:lnTo>
                <a:lnTo>
                  <a:pt x="816" y="1814"/>
                </a:lnTo>
                <a:lnTo>
                  <a:pt x="91" y="998"/>
                </a:lnTo>
                <a:lnTo>
                  <a:pt x="0" y="998"/>
                </a:lnTo>
                <a:lnTo>
                  <a:pt x="408" y="816"/>
                </a:lnTo>
                <a:lnTo>
                  <a:pt x="453" y="726"/>
                </a:lnTo>
                <a:lnTo>
                  <a:pt x="317" y="635"/>
                </a:lnTo>
                <a:lnTo>
                  <a:pt x="1270" y="317"/>
                </a:lnTo>
                <a:lnTo>
                  <a:pt x="1134" y="0"/>
                </a:lnTo>
                <a:lnTo>
                  <a:pt x="1451" y="181"/>
                </a:lnTo>
                <a:lnTo>
                  <a:pt x="1860" y="181"/>
                </a:lnTo>
                <a:lnTo>
                  <a:pt x="1996" y="363"/>
                </a:lnTo>
                <a:lnTo>
                  <a:pt x="2449" y="317"/>
                </a:lnTo>
                <a:lnTo>
                  <a:pt x="2631" y="680"/>
                </a:lnTo>
                <a:lnTo>
                  <a:pt x="2177" y="816"/>
                </a:lnTo>
                <a:lnTo>
                  <a:pt x="2313" y="1043"/>
                </a:lnTo>
                <a:lnTo>
                  <a:pt x="3311" y="1043"/>
                </a:lnTo>
                <a:lnTo>
                  <a:pt x="3311" y="952"/>
                </a:lnTo>
                <a:lnTo>
                  <a:pt x="3175" y="862"/>
                </a:lnTo>
                <a:lnTo>
                  <a:pt x="3311" y="726"/>
                </a:lnTo>
                <a:lnTo>
                  <a:pt x="3855" y="771"/>
                </a:lnTo>
                <a:lnTo>
                  <a:pt x="4037" y="680"/>
                </a:lnTo>
                <a:lnTo>
                  <a:pt x="4309" y="408"/>
                </a:lnTo>
                <a:lnTo>
                  <a:pt x="4717" y="408"/>
                </a:lnTo>
                <a:lnTo>
                  <a:pt x="4763" y="499"/>
                </a:lnTo>
                <a:lnTo>
                  <a:pt x="5216" y="544"/>
                </a:lnTo>
                <a:lnTo>
                  <a:pt x="5352" y="635"/>
                </a:lnTo>
                <a:lnTo>
                  <a:pt x="6078" y="635"/>
                </a:lnTo>
                <a:lnTo>
                  <a:pt x="6214" y="499"/>
                </a:lnTo>
                <a:lnTo>
                  <a:pt x="6441" y="589"/>
                </a:lnTo>
                <a:lnTo>
                  <a:pt x="7212" y="408"/>
                </a:lnTo>
                <a:lnTo>
                  <a:pt x="7167" y="272"/>
                </a:lnTo>
                <a:lnTo>
                  <a:pt x="7348" y="272"/>
                </a:lnTo>
                <a:lnTo>
                  <a:pt x="7711" y="408"/>
                </a:lnTo>
                <a:lnTo>
                  <a:pt x="7711" y="635"/>
                </a:lnTo>
                <a:lnTo>
                  <a:pt x="7484" y="680"/>
                </a:lnTo>
                <a:lnTo>
                  <a:pt x="7529" y="816"/>
                </a:lnTo>
                <a:lnTo>
                  <a:pt x="7303" y="952"/>
                </a:lnTo>
                <a:lnTo>
                  <a:pt x="6668" y="952"/>
                </a:lnTo>
                <a:lnTo>
                  <a:pt x="6577" y="952"/>
                </a:lnTo>
                <a:lnTo>
                  <a:pt x="6305" y="1361"/>
                </a:lnTo>
                <a:lnTo>
                  <a:pt x="6350" y="1451"/>
                </a:lnTo>
                <a:lnTo>
                  <a:pt x="6894" y="1497"/>
                </a:lnTo>
                <a:lnTo>
                  <a:pt x="6894" y="1587"/>
                </a:lnTo>
                <a:lnTo>
                  <a:pt x="7303" y="1769"/>
                </a:lnTo>
                <a:lnTo>
                  <a:pt x="7167" y="1996"/>
                </a:lnTo>
                <a:lnTo>
                  <a:pt x="7257" y="2086"/>
                </a:lnTo>
                <a:lnTo>
                  <a:pt x="6713" y="2268"/>
                </a:lnTo>
                <a:lnTo>
                  <a:pt x="6804" y="2631"/>
                </a:lnTo>
                <a:lnTo>
                  <a:pt x="6985" y="2857"/>
                </a:lnTo>
                <a:lnTo>
                  <a:pt x="7575" y="2993"/>
                </a:lnTo>
                <a:lnTo>
                  <a:pt x="7711" y="2948"/>
                </a:lnTo>
                <a:lnTo>
                  <a:pt x="7711" y="3039"/>
                </a:lnTo>
                <a:lnTo>
                  <a:pt x="7257" y="3220"/>
                </a:lnTo>
                <a:lnTo>
                  <a:pt x="7031" y="3130"/>
                </a:lnTo>
                <a:lnTo>
                  <a:pt x="6940" y="3356"/>
                </a:lnTo>
                <a:lnTo>
                  <a:pt x="6577" y="3447"/>
                </a:lnTo>
                <a:lnTo>
                  <a:pt x="6532" y="3583"/>
                </a:lnTo>
                <a:lnTo>
                  <a:pt x="5942" y="3629"/>
                </a:lnTo>
                <a:lnTo>
                  <a:pt x="5942" y="4309"/>
                </a:lnTo>
                <a:lnTo>
                  <a:pt x="5443" y="4309"/>
                </a:lnTo>
                <a:lnTo>
                  <a:pt x="4264" y="4490"/>
                </a:lnTo>
                <a:lnTo>
                  <a:pt x="4264" y="4536"/>
                </a:lnTo>
                <a:lnTo>
                  <a:pt x="3719" y="4581"/>
                </a:lnTo>
                <a:lnTo>
                  <a:pt x="3719" y="4672"/>
                </a:lnTo>
                <a:lnTo>
                  <a:pt x="3447" y="4626"/>
                </a:lnTo>
                <a:lnTo>
                  <a:pt x="3356" y="4762"/>
                </a:lnTo>
                <a:lnTo>
                  <a:pt x="3175" y="4899"/>
                </a:lnTo>
                <a:close/>
              </a:path>
            </a:pathLst>
          </a:custGeom>
          <a:solidFill>
            <a:srgbClr val="FFCC00">
              <a:alpha val="54901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19813" name="Group 132"/>
          <p:cNvGrpSpPr>
            <a:grpSpLocks/>
          </p:cNvGrpSpPr>
          <p:nvPr/>
        </p:nvGrpSpPr>
        <p:grpSpPr bwMode="auto">
          <a:xfrm>
            <a:off x="7913688" y="4368800"/>
            <a:ext cx="358775" cy="330200"/>
            <a:chOff x="3256" y="1842"/>
            <a:chExt cx="224" cy="162"/>
          </a:xfrm>
        </p:grpSpPr>
        <p:sp>
          <p:nvSpPr>
            <p:cNvPr id="119831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57477" tIns="28739" rIns="57477" bIns="28739"/>
            <a:lstStyle/>
            <a:p>
              <a:pPr defTabSz="684213"/>
              <a:endParaRPr lang="ru-RU" sz="300"/>
            </a:p>
          </p:txBody>
        </p:sp>
        <p:grpSp>
          <p:nvGrpSpPr>
            <p:cNvPr id="119832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19834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835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836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19833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684213"/>
              <a:r>
                <a:rPr lang="ru-RU" sz="700" b="1">
                  <a:solidFill>
                    <a:srgbClr val="000000"/>
                  </a:solidFill>
                </a:rPr>
                <a:t>ТВ/РВ</a:t>
              </a:r>
              <a:endParaRPr lang="ru-RU" sz="700">
                <a:solidFill>
                  <a:srgbClr val="000000"/>
                </a:solidFill>
              </a:endParaRPr>
            </a:p>
          </p:txBody>
        </p:sp>
      </p:grpSp>
      <p:grpSp>
        <p:nvGrpSpPr>
          <p:cNvPr id="119814" name="Group 13"/>
          <p:cNvGrpSpPr>
            <a:grpSpLocks/>
          </p:cNvGrpSpPr>
          <p:nvPr/>
        </p:nvGrpSpPr>
        <p:grpSpPr bwMode="auto">
          <a:xfrm>
            <a:off x="8416925" y="8401050"/>
            <a:ext cx="4319588" cy="1295400"/>
            <a:chOff x="3257" y="3521"/>
            <a:chExt cx="2721" cy="815"/>
          </a:xfrm>
        </p:grpSpPr>
        <p:sp>
          <p:nvSpPr>
            <p:cNvPr id="119818" name="Rectangle 375"/>
            <p:cNvSpPr>
              <a:spLocks noChangeArrowheads="1"/>
            </p:cNvSpPr>
            <p:nvPr/>
          </p:nvSpPr>
          <p:spPr bwMode="auto">
            <a:xfrm>
              <a:off x="3257" y="3521"/>
              <a:ext cx="2721" cy="726"/>
            </a:xfrm>
            <a:prstGeom prst="rect">
              <a:avLst/>
            </a:prstGeom>
            <a:solidFill>
              <a:srgbClr val="CC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0882" tIns="45443" rIns="90882" bIns="45443"/>
            <a:lstStyle/>
            <a:p>
              <a:pPr algn="ctr" defTabSz="912813"/>
              <a:r>
                <a:rPr lang="ru-RU" sz="800">
                  <a:latin typeface="Times New Roman" pitchFamily="18" charset="0"/>
                  <a:cs typeface="Arial" pitchFamily="34" charset="0"/>
                </a:rPr>
                <a:t>Условные обозначения</a:t>
              </a:r>
            </a:p>
          </p:txBody>
        </p:sp>
        <p:sp>
          <p:nvSpPr>
            <p:cNvPr id="119819" name="TextBox 54"/>
            <p:cNvSpPr txBox="1">
              <a:spLocks noChangeArrowheads="1"/>
            </p:cNvSpPr>
            <p:nvPr/>
          </p:nvSpPr>
          <p:spPr bwMode="auto">
            <a:xfrm>
              <a:off x="3800" y="3657"/>
              <a:ext cx="1769" cy="1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5718" tIns="47859" rIns="95718" bIns="47859">
              <a:spAutoFit/>
            </a:bodyPr>
            <a:lstStyle/>
            <a:p>
              <a:pPr defTabSz="955675"/>
              <a:r>
                <a:rPr lang="ru-RU" sz="1300">
                  <a:latin typeface="Times New Roman" pitchFamily="18" charset="0"/>
                  <a:cs typeface="Times New Roman" pitchFamily="18" charset="0"/>
                </a:rPr>
                <a:t>Теле- радиотрансляционная станция</a:t>
              </a:r>
            </a:p>
          </p:txBody>
        </p:sp>
        <p:sp>
          <p:nvSpPr>
            <p:cNvPr id="119820" name="TextBox 54"/>
            <p:cNvSpPr txBox="1">
              <a:spLocks noChangeArrowheads="1"/>
            </p:cNvSpPr>
            <p:nvPr/>
          </p:nvSpPr>
          <p:spPr bwMode="auto">
            <a:xfrm>
              <a:off x="3792" y="3839"/>
              <a:ext cx="1769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5718" tIns="47859" rIns="95718" bIns="47859">
              <a:spAutoFit/>
            </a:bodyPr>
            <a:lstStyle/>
            <a:p>
              <a:pPr defTabSz="955675"/>
              <a:r>
                <a:rPr lang="ru-RU" sz="1300">
                  <a:latin typeface="Times New Roman" pitchFamily="18" charset="0"/>
                  <a:cs typeface="Times New Roman" pitchFamily="18" charset="0"/>
                </a:rPr>
                <a:t>Хороший уровень сигнала</a:t>
              </a:r>
            </a:p>
          </p:txBody>
        </p:sp>
        <p:sp>
          <p:nvSpPr>
            <p:cNvPr id="119821" name="Rectangle 8"/>
            <p:cNvSpPr>
              <a:spLocks noChangeAspect="1" noChangeArrowheads="1"/>
            </p:cNvSpPr>
            <p:nvPr/>
          </p:nvSpPr>
          <p:spPr bwMode="auto">
            <a:xfrm>
              <a:off x="3439" y="3913"/>
              <a:ext cx="113" cy="61"/>
            </a:xfrm>
            <a:prstGeom prst="rect">
              <a:avLst/>
            </a:prstGeom>
            <a:solidFill>
              <a:srgbClr val="FFC0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91417" tIns="45709" rIns="91417" bIns="45709" anchor="ctr"/>
            <a:lstStyle/>
            <a:p>
              <a:pPr defTabSz="912813"/>
              <a:endParaRPr lang="ru-RU" sz="1300" b="1" i="1"/>
            </a:p>
          </p:txBody>
        </p:sp>
        <p:sp>
          <p:nvSpPr>
            <p:cNvPr id="119822" name="TextBox 54"/>
            <p:cNvSpPr txBox="1">
              <a:spLocks noChangeArrowheads="1"/>
            </p:cNvSpPr>
            <p:nvPr/>
          </p:nvSpPr>
          <p:spPr bwMode="auto">
            <a:xfrm>
              <a:off x="3800" y="4026"/>
              <a:ext cx="1769" cy="3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5718" tIns="47859" rIns="95718" bIns="47859">
              <a:spAutoFit/>
            </a:bodyPr>
            <a:lstStyle/>
            <a:p>
              <a:pPr defTabSz="955675"/>
              <a:r>
                <a:rPr lang="ru-RU" sz="1300">
                  <a:latin typeface="Times New Roman" pitchFamily="18" charset="0"/>
                  <a:cs typeface="Times New Roman" pitchFamily="18" charset="0"/>
                </a:rPr>
                <a:t>Удовлетворительный уровень сигнала</a:t>
              </a:r>
            </a:p>
          </p:txBody>
        </p:sp>
        <p:sp>
          <p:nvSpPr>
            <p:cNvPr id="119823" name="Rectangle 8"/>
            <p:cNvSpPr>
              <a:spLocks noChangeAspect="1" noChangeArrowheads="1"/>
            </p:cNvSpPr>
            <p:nvPr/>
          </p:nvSpPr>
          <p:spPr bwMode="auto">
            <a:xfrm>
              <a:off x="3439" y="4065"/>
              <a:ext cx="113" cy="61"/>
            </a:xfrm>
            <a:prstGeom prst="rect">
              <a:avLst/>
            </a:prstGeom>
            <a:solidFill>
              <a:srgbClr val="FFC000">
                <a:alpha val="56862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91417" tIns="45709" rIns="91417" bIns="45709" anchor="ctr"/>
            <a:lstStyle/>
            <a:p>
              <a:pPr defTabSz="912813"/>
              <a:endParaRPr lang="ru-RU" sz="1300" b="1" i="1"/>
            </a:p>
          </p:txBody>
        </p:sp>
        <p:grpSp>
          <p:nvGrpSpPr>
            <p:cNvPr id="119824" name="Group 167"/>
            <p:cNvGrpSpPr>
              <a:grpSpLocks/>
            </p:cNvGrpSpPr>
            <p:nvPr/>
          </p:nvGrpSpPr>
          <p:grpSpPr bwMode="auto">
            <a:xfrm>
              <a:off x="3393" y="3630"/>
              <a:ext cx="226" cy="208"/>
              <a:chOff x="3256" y="1842"/>
              <a:chExt cx="224" cy="162"/>
            </a:xfrm>
          </p:grpSpPr>
          <p:sp>
            <p:nvSpPr>
              <p:cNvPr id="119825" name="AutoShape 235"/>
              <p:cNvSpPr>
                <a:spLocks noChangeAspect="1" noChangeArrowheads="1"/>
              </p:cNvSpPr>
              <p:nvPr/>
            </p:nvSpPr>
            <p:spPr bwMode="auto">
              <a:xfrm>
                <a:off x="3256" y="1891"/>
                <a:ext cx="215" cy="113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57477" tIns="28739" rIns="57477" bIns="28739"/>
              <a:lstStyle/>
              <a:p>
                <a:pPr defTabSz="684213"/>
                <a:endParaRPr lang="ru-RU" sz="300"/>
              </a:p>
            </p:txBody>
          </p:sp>
          <p:grpSp>
            <p:nvGrpSpPr>
              <p:cNvPr id="119826" name="Group 237"/>
              <p:cNvGrpSpPr>
                <a:grpSpLocks/>
              </p:cNvGrpSpPr>
              <p:nvPr/>
            </p:nvGrpSpPr>
            <p:grpSpPr bwMode="auto">
              <a:xfrm>
                <a:off x="3357" y="1842"/>
                <a:ext cx="123" cy="54"/>
                <a:chOff x="1918" y="2160"/>
                <a:chExt cx="419" cy="283"/>
              </a:xfrm>
            </p:grpSpPr>
            <p:sp>
              <p:nvSpPr>
                <p:cNvPr id="119828" name="Line 2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18" y="2160"/>
                  <a:ext cx="140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9829" name="Line 239"/>
                <p:cNvSpPr>
                  <a:spLocks noChangeAspect="1" noChangeShapeType="1"/>
                </p:cNvSpPr>
                <p:nvPr/>
              </p:nvSpPr>
              <p:spPr bwMode="auto">
                <a:xfrm>
                  <a:off x="2058" y="2160"/>
                  <a:ext cx="141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9830" name="Line 2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6" y="2160"/>
                  <a:ext cx="141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 type="triangl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19827" name="Text Box 241"/>
              <p:cNvSpPr txBox="1">
                <a:spLocks noChangeArrowheads="1"/>
              </p:cNvSpPr>
              <p:nvPr/>
            </p:nvSpPr>
            <p:spPr bwMode="auto">
              <a:xfrm>
                <a:off x="3280" y="1950"/>
                <a:ext cx="168" cy="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algn="ctr" defTabSz="684213"/>
                <a:r>
                  <a:rPr lang="ru-RU" sz="400" b="1"/>
                  <a:t>ТВ/РВ</a:t>
                </a:r>
                <a:endParaRPr lang="ru-RU" sz="400"/>
              </a:p>
            </p:txBody>
          </p:sp>
        </p:grpSp>
      </p:grpSp>
      <p:sp>
        <p:nvSpPr>
          <p:cNvPr id="119815" name="Oval 27"/>
          <p:cNvSpPr>
            <a:spLocks noChangeArrowheads="1"/>
          </p:cNvSpPr>
          <p:nvPr/>
        </p:nvSpPr>
        <p:spPr bwMode="auto">
          <a:xfrm>
            <a:off x="8345488" y="3071813"/>
            <a:ext cx="215900" cy="2159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7" name="Text Box 2072"/>
          <p:cNvSpPr txBox="1">
            <a:spLocks noChangeArrowheads="1"/>
          </p:cNvSpPr>
          <p:nvPr/>
        </p:nvSpPr>
        <p:spPr bwMode="auto">
          <a:xfrm>
            <a:off x="7007225" y="3071813"/>
            <a:ext cx="1385888" cy="349250"/>
          </a:xfrm>
          <a:prstGeom prst="rect">
            <a:avLst/>
          </a:prstGeom>
          <a:solidFill>
            <a:srgbClr val="00FF99"/>
          </a:soli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407" tIns="45704" rIns="91407" bIns="45704">
            <a:spAutoFit/>
          </a:bodyPr>
          <a:lstStyle/>
          <a:p>
            <a:pPr algn="ctr" defTabSz="654050">
              <a:spcBef>
                <a:spcPct val="50000"/>
              </a:spcBef>
              <a:defRPr/>
            </a:pPr>
            <a:r>
              <a:rPr lang="ru-RU" sz="16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Новотроицк 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1287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7942" tIns="63973" rIns="127942" bIns="63973" anchor="ctr"/>
          <a:lstStyle/>
          <a:p>
            <a:pPr algn="ctr" defTabSz="912813">
              <a:defRPr/>
            </a:pPr>
            <a:r>
              <a:rPr lang="ru-RU" sz="2000" b="1">
                <a:latin typeface="Times New Roman" pitchFamily="18" charset="0"/>
                <a:cs typeface="Arial" pitchFamily="34" charset="0"/>
              </a:rPr>
              <a:t>Зона покрытия </a:t>
            </a:r>
            <a:r>
              <a:rPr lang="ru-RU" sz="2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Arial" pitchFamily="34" charset="0"/>
              </a:rPr>
              <a:t>  села Новотроицк Новотроицкого сельсовета </a:t>
            </a:r>
          </a:p>
          <a:p>
            <a:pPr algn="ctr" defTabSz="912813">
              <a:defRPr/>
            </a:pPr>
            <a:r>
              <a:rPr lang="ru-RU" sz="2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Arial" pitchFamily="34" charset="0"/>
              </a:rPr>
              <a:t>Татарского района</a:t>
            </a:r>
            <a:r>
              <a:rPr lang="ru-RU" sz="2000" b="1">
                <a:latin typeface="Times New Roman" pitchFamily="18" charset="0"/>
                <a:cs typeface="Arial" pitchFamily="34" charset="0"/>
              </a:rPr>
              <a:t>  другими сетями связи</a:t>
            </a:r>
            <a:br>
              <a:rPr lang="ru-RU" sz="2000" b="1">
                <a:latin typeface="Times New Roman" pitchFamily="18" charset="0"/>
                <a:cs typeface="Arial" pitchFamily="34" charset="0"/>
              </a:rPr>
            </a:br>
            <a:r>
              <a:rPr lang="ru-RU" sz="2000" b="1">
                <a:solidFill>
                  <a:srgbClr val="0000FF"/>
                </a:solidFill>
                <a:latin typeface="Times New Roman" pitchFamily="18" charset="0"/>
                <a:cs typeface="Arial" pitchFamily="34" charset="0"/>
              </a:rPr>
              <a:t>(Зона покрытия теле- радиовещанием)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4" name="Picture 2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47625"/>
            <a:ext cx="12801600" cy="11287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7942" tIns="63973" rIns="127942" bIns="63973" anchor="ctr"/>
          <a:lstStyle/>
          <a:p>
            <a:pPr algn="ctr" defTabSz="1279525"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</a:rPr>
              <a:t>ЗОНА ПОКРЫТИЯ НАСЕЛЕННОГО ПУНКТА ДРУГИМИ СЕТЯМИ СВЯЗИ</a:t>
            </a:r>
          </a:p>
          <a:p>
            <a:pPr algn="ctr" defTabSz="1279525">
              <a:defRPr/>
            </a:pPr>
            <a:r>
              <a:rPr lang="ru-RU" sz="2100" b="1">
                <a:latin typeface="Times New Roman" pitchFamily="18" charset="0"/>
              </a:rPr>
              <a:t>села Новотроицк Новотроицкого сельсовета  Татарского района</a:t>
            </a:r>
          </a:p>
          <a:p>
            <a:pPr algn="ctr" defTabSz="1279525">
              <a:defRPr/>
            </a:pPr>
            <a:r>
              <a:rPr lang="ru-RU" sz="2100" b="1"/>
              <a:t>Новосибирской области</a:t>
            </a:r>
            <a:endParaRPr lang="ru-RU" sz="2800">
              <a:latin typeface="Times New Roman" pitchFamily="18" charset="0"/>
            </a:endParaRPr>
          </a:p>
        </p:txBody>
      </p:sp>
      <p:sp>
        <p:nvSpPr>
          <p:cNvPr id="120836" name="Rectangle 375"/>
          <p:cNvSpPr>
            <a:spLocks noChangeArrowheads="1"/>
          </p:cNvSpPr>
          <p:nvPr/>
        </p:nvSpPr>
        <p:spPr bwMode="auto">
          <a:xfrm>
            <a:off x="279400" y="8401050"/>
            <a:ext cx="6143625" cy="936625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418" tIns="60712" rIns="121418" bIns="60712"/>
          <a:lstStyle/>
          <a:p>
            <a:pPr defTabSz="1279525"/>
            <a:r>
              <a:rPr lang="ru-RU" sz="1100">
                <a:latin typeface="Times New Roman" pitchFamily="18" charset="0"/>
              </a:rPr>
              <a:t>Ответственный за взаимодействие с МЧС России _______________________________________</a:t>
            </a:r>
          </a:p>
          <a:p>
            <a:pPr defTabSz="1279525"/>
            <a:r>
              <a:rPr lang="ru-RU" sz="1100">
                <a:latin typeface="Times New Roman" pitchFamily="18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1279525"/>
            <a:r>
              <a:rPr lang="ru-RU" sz="1100">
                <a:latin typeface="Times New Roman" pitchFamily="18" charset="0"/>
              </a:rPr>
              <a:t>Т.________________________________________</a:t>
            </a:r>
          </a:p>
          <a:p>
            <a:pPr defTabSz="1279525"/>
            <a:r>
              <a:rPr lang="ru-RU" sz="1100">
                <a:latin typeface="Times New Roman" pitchFamily="18" charset="0"/>
              </a:rPr>
              <a:t>Количество зарегистрированных в сети абонентов: __________</a:t>
            </a:r>
            <a:endParaRPr lang="ru-RU"/>
          </a:p>
        </p:txBody>
      </p:sp>
      <p:sp>
        <p:nvSpPr>
          <p:cNvPr id="1136647" name="Rectangle 7"/>
          <p:cNvSpPr>
            <a:spLocks noChangeArrowheads="1"/>
          </p:cNvSpPr>
          <p:nvPr/>
        </p:nvSpPr>
        <p:spPr bwMode="auto">
          <a:xfrm>
            <a:off x="1792288" y="2327275"/>
            <a:ext cx="8066087" cy="9017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125969" tIns="64784" rIns="125969" bIns="64784" anchor="ctr">
            <a:spAutoFit/>
          </a:bodyPr>
          <a:lstStyle/>
          <a:p>
            <a:pPr algn="ctr" defTabSz="1279525">
              <a:defRPr/>
            </a:pPr>
            <a:r>
              <a:rPr lang="ru-RU" b="1">
                <a:solidFill>
                  <a:srgbClr val="0000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ДРУГИХ ОПЕРАТОРОВ СОТОВОЙ СВЯЗИ </a:t>
            </a:r>
          </a:p>
          <a:p>
            <a:pPr algn="ctr" defTabSz="1279525">
              <a:defRPr/>
            </a:pPr>
            <a:r>
              <a:rPr lang="ru-RU" b="1">
                <a:solidFill>
                  <a:srgbClr val="0000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на территории НП_ </a:t>
            </a:r>
            <a:r>
              <a:rPr lang="ru-RU" b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Нет</a:t>
            </a:r>
            <a:endParaRPr lang="ru-RU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3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32091" tIns="17849" rIns="32091" bIns="17849" anchor="ctr"/>
          <a:lstStyle/>
          <a:p>
            <a:pPr algn="r" defTabSz="784225" eaLnBrk="0" hangingPunct="0">
              <a:lnSpc>
                <a:spcPct val="50000"/>
              </a:lnSpc>
              <a:tabLst>
                <a:tab pos="4006850" algn="l"/>
              </a:tabLst>
              <a:defRPr/>
            </a:pPr>
            <a:r>
              <a:rPr lang="ru-RU" sz="20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784225" eaLnBrk="0" hangingPunct="0">
              <a:lnSpc>
                <a:spcPct val="50000"/>
              </a:lnSpc>
              <a:tabLst>
                <a:tab pos="4006850" algn="l"/>
              </a:tabLst>
              <a:defRPr/>
            </a:pPr>
            <a:r>
              <a:rPr lang="ru-RU" sz="24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ИНФОРМАЦИОННО-СПРАВОЧНЫЕ МАТЕРИАЛЫ </a:t>
            </a:r>
          </a:p>
          <a:p>
            <a:pPr algn="ctr" defTabSz="784225" eaLnBrk="0" hangingPunct="0">
              <a:lnSpc>
                <a:spcPct val="80000"/>
              </a:lnSpc>
              <a:tabLst>
                <a:tab pos="4006850" algn="l"/>
              </a:tabLst>
              <a:defRPr/>
            </a:pPr>
            <a:r>
              <a:rPr lang="ru-RU" sz="24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ПО СРЕДСТВАМ МАССОВОЙ ИНФОРМАЦИИ</a:t>
            </a:r>
          </a:p>
          <a:p>
            <a:pPr algn="ctr" defTabSz="784225">
              <a:tabLst>
                <a:tab pos="4006850" algn="l"/>
              </a:tabLst>
              <a:defRPr/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</a:rPr>
              <a:t>села Новотроицк Новотроицкого сельсовета  Татарского района</a:t>
            </a:r>
            <a:endParaRPr lang="ru-RU" sz="2400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922781" name="Group 157"/>
          <p:cNvGraphicFramePr>
            <a:graphicFrameLocks noGrp="1"/>
          </p:cNvGraphicFramePr>
          <p:nvPr/>
        </p:nvGraphicFramePr>
        <p:xfrm>
          <a:off x="0" y="1990725"/>
          <a:ext cx="12801600" cy="7132638"/>
        </p:xfrm>
        <a:graphic>
          <a:graphicData uri="http://schemas.openxmlformats.org/drawingml/2006/table">
            <a:tbl>
              <a:tblPr/>
              <a:tblGrid>
                <a:gridCol w="560388"/>
                <a:gridCol w="2486025"/>
                <a:gridCol w="1963737"/>
                <a:gridCol w="1314450"/>
                <a:gridCol w="1819275"/>
                <a:gridCol w="2325688"/>
                <a:gridCol w="2332037"/>
              </a:tblGrid>
              <a:tr h="541338">
                <a:tc>
                  <a:txBody>
                    <a:bodyPr/>
                    <a:lstStyle/>
                    <a:p>
                      <a:pPr marL="0" marR="0" lvl="0" indent="0" algn="ctr" defTabSz="11557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 редактор/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Телефон/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Электронный адрес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Взаимодействие </a:t>
                      </a: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информированию  </a:t>
                      </a: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 с МЧС России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673100">
                <a:tc>
                  <a:txBody>
                    <a:bodyPr/>
                    <a:lstStyle/>
                    <a:p>
                      <a:pPr marL="0" marR="0" lvl="0" indent="0" algn="l" defTabSz="11557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</a:t>
                      </a: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Новосибирской области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223-35-75</a:t>
                      </a: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222-62-42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www3.adm.nso.ru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630011, г. Новосибирск, Красный проспект, 18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460375">
                <a:tc>
                  <a:txBody>
                    <a:bodyPr/>
                    <a:lstStyle/>
                    <a:p>
                      <a:pPr marL="0" marR="0" lvl="0" indent="0" algn="l" defTabSz="11557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 МЧС России по Новосибирской области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590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231-07-32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mchs@obladm.nso.ru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630007, г. Новосибирск, </a:t>
                      </a: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оветская, 4а</a:t>
                      </a: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211138">
                <a:tc gridSpan="7"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Телевидение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 ТСМ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Афанасьев Геннадий Федорович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291-21-21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vmeste@tcm10.ru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630032 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Горская,16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 канал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Никитин Сергей Александрович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214-30-06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news@tv49.ru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630048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Римского-Корсакова, 9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Сити-местный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Низовкин Николай Евгеньевич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314-84-44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City-m@ngs.ru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630048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Римского-Корсакова, 7/1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493713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Бахарев Владимир Анатольевич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291-00-72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Ots31@ngs.ru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630087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Немировича-Данченко, 167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«Новосибирск»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Войтович Светлана Александровна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314-70-89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nst@nsktv.ru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630048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Римского-Корсакова, 9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458788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ООО «РИА ТРИО» СРМ Новосибирск для федеральных каналов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Гурьянова Анна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346-43-67</a:t>
                      </a: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304-01-37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hlinkClick r:id="rId2"/>
                        </a:rPr>
                        <a:t>trionsk@bk.ru</a:t>
                      </a:r>
                      <a:endParaRPr kumimoji="0" lang="en-U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Rentv-nsk@mail.ru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630087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пр. Карла Маркса, 26/4 оф. 208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ОРТ 1 канал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Ольховская Юлия Александровна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210-11-05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sibir@corset.ltv.ru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630004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пр. Димитрова, 4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Вести-Россия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Иванов Дмитрий Михайлович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314-42-24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sibvesti@mail.ru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630048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Римского-Корсакова, 9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41313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Рен-ТВ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rentv-nsk@mail.ru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630087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пр. Карла Маркса, 26/4 оф. 208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10.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 канал Санкт-Петербург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Безбородов Максим Евгеньевич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217-41-09</a:t>
                      </a: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217-41-12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hlinkClick r:id="rId3"/>
                        </a:rPr>
                        <a:t>nsk@5-tv.ru</a:t>
                      </a:r>
                      <a:endParaRPr kumimoji="0" lang="en-US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novonews@mail.ru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630005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Гоголя, 15 оф. 804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11.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НТВ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Казарев Антон Михайлович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201-04-19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Ntv-sibir@mail.ru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630099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Серебренниковская, 35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493713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12.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Муниципальное телевидение ИА «Новосибирск» ТВ-3 «События 55 широта»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Панасюк Станислав Иванович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346-50-03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tvn-info@yandex.ru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630064 г. Новосибирск,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Карла Маркса, 1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3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32091" tIns="17849" rIns="32091" bIns="17849" anchor="ctr"/>
          <a:lstStyle/>
          <a:p>
            <a:pPr algn="r" defTabSz="784225" eaLnBrk="0" hangingPunct="0">
              <a:lnSpc>
                <a:spcPct val="50000"/>
              </a:lnSpc>
              <a:tabLst>
                <a:tab pos="4006850" algn="l"/>
              </a:tabLst>
              <a:defRPr/>
            </a:pPr>
            <a:r>
              <a:rPr lang="ru-RU" sz="20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784225" eaLnBrk="0" hangingPunct="0">
              <a:lnSpc>
                <a:spcPct val="50000"/>
              </a:lnSpc>
              <a:tabLst>
                <a:tab pos="4006850" algn="l"/>
              </a:tabLst>
              <a:defRPr/>
            </a:pPr>
            <a:r>
              <a:rPr lang="ru-RU" sz="24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ИНФОРМАЦИОННО-СПРАВОЧНЫЕ МАТЕРИАЛЫ </a:t>
            </a:r>
          </a:p>
          <a:p>
            <a:pPr algn="ctr" defTabSz="784225" eaLnBrk="0" hangingPunct="0">
              <a:lnSpc>
                <a:spcPct val="80000"/>
              </a:lnSpc>
              <a:tabLst>
                <a:tab pos="4006850" algn="l"/>
              </a:tabLst>
              <a:defRPr/>
            </a:pPr>
            <a:r>
              <a:rPr lang="ru-RU" sz="24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ПО СРЕДСТВАМ МАССОВОЙ ИНФОРМАЦИИ</a:t>
            </a:r>
          </a:p>
          <a:p>
            <a:pPr algn="ctr" defTabSz="784225">
              <a:tabLst>
                <a:tab pos="4006850" algn="l"/>
              </a:tabLst>
              <a:defRPr/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</a:rPr>
              <a:t>села Новотроицк Новотроицкого сельсовета  Татарского района</a:t>
            </a:r>
            <a:endParaRPr lang="ru-RU" sz="2400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923651" name="Group 3"/>
          <p:cNvGraphicFramePr>
            <a:graphicFrameLocks noGrp="1"/>
          </p:cNvGraphicFramePr>
          <p:nvPr/>
        </p:nvGraphicFramePr>
        <p:xfrm>
          <a:off x="0" y="1571625"/>
          <a:ext cx="12801600" cy="781050"/>
        </p:xfrm>
        <a:graphic>
          <a:graphicData uri="http://schemas.openxmlformats.org/drawingml/2006/table">
            <a:tbl>
              <a:tblPr/>
              <a:tblGrid>
                <a:gridCol w="560388"/>
                <a:gridCol w="2486025"/>
                <a:gridCol w="1963737"/>
                <a:gridCol w="1314450"/>
                <a:gridCol w="1819275"/>
                <a:gridCol w="2325688"/>
                <a:gridCol w="2332037"/>
              </a:tblGrid>
              <a:tr h="541338">
                <a:tc>
                  <a:txBody>
                    <a:bodyPr/>
                    <a:lstStyle/>
                    <a:p>
                      <a:pPr marL="0" marR="0" lvl="0" indent="0" algn="ctr" defTabSz="11557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4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 редактор/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</a:t>
                      </a:r>
                      <a:endParaRPr kumimoji="0" lang="ru-RU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Телефон/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</a:t>
                      </a:r>
                      <a:endParaRPr kumimoji="0" lang="ru-RU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Электронный адрес</a:t>
                      </a:r>
                      <a:endParaRPr kumimoji="0" lang="ru-RU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  <a:endParaRPr kumimoji="0" lang="ru-RU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Взаимодействие </a:t>
                      </a: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информированию  </a:t>
                      </a: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 с МЧС России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23770" name="Group 122"/>
          <p:cNvGraphicFramePr>
            <a:graphicFrameLocks noGrp="1"/>
          </p:cNvGraphicFramePr>
          <p:nvPr/>
        </p:nvGraphicFramePr>
        <p:xfrm>
          <a:off x="-1588" y="2343150"/>
          <a:ext cx="12803188" cy="6421438"/>
        </p:xfrm>
        <a:graphic>
          <a:graphicData uri="http://schemas.openxmlformats.org/drawingml/2006/table">
            <a:tbl>
              <a:tblPr/>
              <a:tblGrid>
                <a:gridCol w="557213"/>
                <a:gridCol w="2478088"/>
                <a:gridCol w="1998662"/>
                <a:gridCol w="1296988"/>
                <a:gridCol w="1825625"/>
                <a:gridCol w="2312987"/>
                <a:gridCol w="2333625"/>
              </a:tblGrid>
              <a:tr h="309563">
                <a:tc gridSpan="6"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         Радио</a:t>
                      </a:r>
                    </a:p>
                  </a:txBody>
                  <a:tcPr marL="88056" marR="88056" marT="47713" marB="4771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056" marR="88056" marT="47713" marB="4771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01650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13" marB="4771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ГТРК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«Новосибирское радио» (Классик радио) УКВ 4.42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13" marB="4771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Нагуманов Амир Борисович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13" marB="4771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314-70-89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13" marB="4771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amir5@nsktv.ru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13" marB="4771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630048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г. Новосибирск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Вертковская, 10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13" marB="4771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13" marB="4771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892175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 холдинг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«Радио 7 Новосибирск»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 105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«Радио Дача»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 10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,  «Радио Европа плюс Новосибирск»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 10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3.2, «Ретро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»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97.0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Синицин Вадим Валентинович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362-07-67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vsinitsyn@GKVR.ru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630049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г. Новосибирск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Галущака, 1а, 5 этаж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«Радио Юнитон»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 100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.7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Рудковская Ирина Михайловна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314-70-89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amir5@nsktv.ru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630048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г. Новосибирск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Вертковская, 10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30225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«Маяк-Новосибирск»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 10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5.2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Бадика Максим Иванович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354-01-01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offis@r_uniton.ru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630048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г. Новосибирск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Немировича-Данченко, 122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39750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«Русское Радио Новосибирск»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Селиверстов Александр Владимирович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362-11-62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Novosti@nsk.rr.ru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630004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г. Новосибирск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Пр. Демитрова, 1, 5 этаж</a:t>
                      </a: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690563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«Мир-Шансон»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 10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2.6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Ахметов Владимир Таидзеевич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353-79-99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shanson@tsm10.ru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630032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г. Новосибирск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Горская, 16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757238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«Областной депутатский канал»-радио «Слово» </a:t>
                      </a: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УКВ 71.27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Бычковская Тамара Александровна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223-76-93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rslovo@mail.ru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630011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г. Новосибирск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Кирова, 3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760413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«Авторадио-Новосибирск»</a:t>
                      </a: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98.7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Паневина Татьяна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351-49-94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news@avtoradio.nsk.ru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630011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г. Новосибирск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Выстовочная,15/1, офис 702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757238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МГРК «Новосибирская городская волна»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 10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1.4</a:t>
                      </a: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Двойничников Иван Викторович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304-06-03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news@gorvolna.ru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630064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г. Новосибирск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Пр. Карла Маркса, 1, 5 этаж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5" marB="4770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3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32091" tIns="17849" rIns="32091" bIns="17849" anchor="ctr"/>
          <a:lstStyle/>
          <a:p>
            <a:pPr algn="r" defTabSz="784225" eaLnBrk="0" hangingPunct="0">
              <a:lnSpc>
                <a:spcPct val="50000"/>
              </a:lnSpc>
              <a:tabLst>
                <a:tab pos="4006850" algn="l"/>
              </a:tabLst>
              <a:defRPr/>
            </a:pPr>
            <a:r>
              <a:rPr lang="ru-RU" sz="20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784225" eaLnBrk="0" hangingPunct="0">
              <a:lnSpc>
                <a:spcPct val="50000"/>
              </a:lnSpc>
              <a:tabLst>
                <a:tab pos="4006850" algn="l"/>
              </a:tabLst>
              <a:defRPr/>
            </a:pPr>
            <a:r>
              <a:rPr lang="ru-RU" sz="24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ИНФОРМАЦИОННО-СПРАВОЧНЫЕ МАТЕРИАЛЫ </a:t>
            </a:r>
          </a:p>
          <a:p>
            <a:pPr algn="ctr" defTabSz="784225" eaLnBrk="0" hangingPunct="0">
              <a:lnSpc>
                <a:spcPct val="80000"/>
              </a:lnSpc>
              <a:tabLst>
                <a:tab pos="4006850" algn="l"/>
              </a:tabLst>
              <a:defRPr/>
            </a:pPr>
            <a:r>
              <a:rPr lang="ru-RU" sz="24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ПО СРЕДСТВАМ МАССОВОЙ ИНФОРМАЦИИ</a:t>
            </a:r>
          </a:p>
          <a:p>
            <a:pPr algn="ctr" defTabSz="784225">
              <a:tabLst>
                <a:tab pos="4006850" algn="l"/>
              </a:tabLst>
              <a:defRPr/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</a:rPr>
              <a:t>села Новотроицк Новотроицкого сельсовета  Татарского района</a:t>
            </a:r>
            <a:endParaRPr lang="ru-RU" sz="2400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924675" name="Group 3"/>
          <p:cNvGraphicFramePr>
            <a:graphicFrameLocks noGrp="1"/>
          </p:cNvGraphicFramePr>
          <p:nvPr/>
        </p:nvGraphicFramePr>
        <p:xfrm>
          <a:off x="0" y="1427163"/>
          <a:ext cx="12801600" cy="781050"/>
        </p:xfrm>
        <a:graphic>
          <a:graphicData uri="http://schemas.openxmlformats.org/drawingml/2006/table">
            <a:tbl>
              <a:tblPr/>
              <a:tblGrid>
                <a:gridCol w="560388"/>
                <a:gridCol w="2486025"/>
                <a:gridCol w="1963737"/>
                <a:gridCol w="1314450"/>
                <a:gridCol w="1819275"/>
                <a:gridCol w="2325688"/>
                <a:gridCol w="2332037"/>
              </a:tblGrid>
              <a:tr h="541338">
                <a:tc>
                  <a:txBody>
                    <a:bodyPr/>
                    <a:lstStyle/>
                    <a:p>
                      <a:pPr marL="0" marR="0" lvl="0" indent="0" algn="ctr" defTabSz="11557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4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 редактор/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</a:t>
                      </a:r>
                      <a:endParaRPr kumimoji="0" lang="ru-RU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Телефон/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</a:t>
                      </a:r>
                      <a:endParaRPr kumimoji="0" lang="ru-RU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Электронный адрес</a:t>
                      </a:r>
                      <a:endParaRPr kumimoji="0" lang="ru-RU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  <a:endParaRPr kumimoji="0" lang="ru-RU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Взаимодействие </a:t>
                      </a: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информированию  </a:t>
                      </a:r>
                    </a:p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 с МЧС России</a:t>
                      </a:r>
                    </a:p>
                  </a:txBody>
                  <a:tcPr marL="88056" marR="88056" marT="47704" marB="47704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24795" name="Group 123"/>
          <p:cNvGraphicFramePr>
            <a:graphicFrameLocks noGrp="1"/>
          </p:cNvGraphicFramePr>
          <p:nvPr/>
        </p:nvGraphicFramePr>
        <p:xfrm>
          <a:off x="0" y="2198688"/>
          <a:ext cx="12801600" cy="6929437"/>
        </p:xfrm>
        <a:graphic>
          <a:graphicData uri="http://schemas.openxmlformats.org/drawingml/2006/table">
            <a:tbl>
              <a:tblPr/>
              <a:tblGrid>
                <a:gridCol w="557213"/>
                <a:gridCol w="2459037"/>
                <a:gridCol w="2016125"/>
                <a:gridCol w="1296988"/>
                <a:gridCol w="1800225"/>
                <a:gridCol w="2339975"/>
                <a:gridCol w="2332037"/>
              </a:tblGrid>
              <a:tr h="309563">
                <a:tc gridSpan="7"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Информагентства</a:t>
                      </a:r>
                      <a:endParaRPr kumimoji="0" lang="ru-RU" sz="2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00100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Информационное агентство «Регнум»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Кобзев Дмитрий Афанасьевич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(495) 225-34-14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  <a:hlinkClick r:id="rId2"/>
                        </a:rPr>
                        <a:t>www.regnum.ru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novosib@regnum.ru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125040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Москва,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Правды, 21 стр.1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Соглашение № 789/486 от 14.01.2009 г.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414338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ЗАО «Интерфакс-Сибирь»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Кузьмина Лариса Игоревна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223-59-76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  <a:hlinkClick r:id="rId3"/>
                        </a:rPr>
                        <a:t>www.interfakx-russia.ru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siberia@interfax.ru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630011 г. Новосибирск, ул. Кирова, 3, оф 316-320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ИТАР-ТАСС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Маненков Вадим Юрьевич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263-35-70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manenkov@bk.ru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630077 г. Новосибирск, ул. Серафимовича, 15/1, оф 29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481013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Тайга.инфо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Шкарубо Елена Александровна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363-17-07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hlinkClick r:id="rId4"/>
                        </a:rPr>
                        <a:t>www.tayga.info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hlinkClick r:id="rId5"/>
                        </a:rPr>
                        <a:t>info@taygainfo.ru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shcarubo@gmail.com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630077 г. Новосибирск, пр. Карла Маркса, 30, оф 834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606425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РИА «Новости» по НСо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Алдонина Ольга Александровна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221-12-60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hlinkClick r:id="rId6"/>
                        </a:rPr>
                        <a:t>www.rian.ru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www/sibir.rian.ru</a:t>
                      </a: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sibir@rian.ru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630091 г. Новосибирск, ул. Фрунзе, 5, оф 411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768350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РИА «Сибирь»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Развод Ольга Николаевна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214-20-12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hlinkClick r:id="rId7"/>
                        </a:rPr>
                        <a:t>www.ria-sibir.ru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rian@cn.ru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Новосибирская область г. Бердск, ул. Вокзальная, 26, оф 310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868363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НГС.новости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Беленький Артур Александрович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227-00-14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hlinkClick r:id="rId8"/>
                        </a:rPr>
                        <a:t>www.ngs.ru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hlinkClick r:id="rId9"/>
                        </a:rPr>
                        <a:t>www.news.ngs.ru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news@ngs.ru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630099 г. Новосибирск, ул. Ленина, 12, 6 этаж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866775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Академ.инфо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Зайцева Александра Сергеевна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330-70-10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hlinkClick r:id="rId10"/>
                        </a:rPr>
                        <a:t>www.academ.info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editor@academ.info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630090 г. Новосибирск, ул. Терешковой, 33, цокольный этаж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481013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НП АИР «Столица Нск»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Пашкова Нина Леонидовна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315-36-97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hlinkClick r:id="rId11"/>
                        </a:rPr>
                        <a:t>www.sibkray.ru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inzov2008@yandex.ru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630087 г. Новосибирск, ул. Немировича Данченко, 167, оф 719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06" marB="47706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10.</a:t>
                      </a:r>
                    </a:p>
                  </a:txBody>
                  <a:tcPr marL="88056" marR="88056" marT="47715" marB="4771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Экспертный информационный канал «Федерал пресс»</a:t>
                      </a:r>
                    </a:p>
                  </a:txBody>
                  <a:tcPr marL="88056" marR="88056" marT="47715" marB="4771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Титов Виктор Борисович</a:t>
                      </a:r>
                    </a:p>
                  </a:txBody>
                  <a:tcPr marL="88056" marR="88056" marT="47715" marB="4771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223-68-24</a:t>
                      </a:r>
                    </a:p>
                  </a:txBody>
                  <a:tcPr marL="88056" marR="88056" marT="47715" marB="4771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hlinkClick r:id="rId12"/>
                        </a:rPr>
                        <a:t>www.fedpress.ru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just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Sfo-fedpress@yandex.ru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15" marB="4771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630091 г. Новосибирск, ул. Коммунистическая, 45, оф 9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88056" marR="88056" marT="47715" marB="4771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</a:txBody>
                  <a:tcPr marL="88056" marR="88056" marT="47715" marB="4771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5"/>
          <p:cNvSpPr>
            <a:spLocks noChangeArrowheads="1"/>
          </p:cNvSpPr>
          <p:nvPr/>
        </p:nvSpPr>
        <p:spPr bwMode="auto">
          <a:xfrm>
            <a:off x="0" y="1704975"/>
            <a:ext cx="12801600" cy="7896225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rgbClr val="FFCC66"/>
              </a:gs>
            </a:gsLst>
            <a:lin ang="5400000" scaled="1"/>
          </a:gradFill>
          <a:ln w="47625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78719" tIns="39355" rIns="78719" bIns="39355" anchor="ctr"/>
          <a:lstStyle/>
          <a:p>
            <a:pPr defTabSz="787400"/>
            <a:endParaRPr lang="ru-RU" sz="800" b="1">
              <a:latin typeface="Times New Roman" pitchFamily="18" charset="0"/>
            </a:endParaRPr>
          </a:p>
        </p:txBody>
      </p:sp>
      <p:sp>
        <p:nvSpPr>
          <p:cNvPr id="32771" name="Полилиния 103"/>
          <p:cNvSpPr>
            <a:spLocks noChangeArrowheads="1"/>
          </p:cNvSpPr>
          <p:nvPr/>
        </p:nvSpPr>
        <p:spPr bwMode="auto">
          <a:xfrm>
            <a:off x="6257925" y="4178300"/>
            <a:ext cx="0" cy="198438"/>
          </a:xfrm>
          <a:custGeom>
            <a:avLst/>
            <a:gdLst>
              <a:gd name="T0" fmla="*/ 0 h 199696"/>
              <a:gd name="T1" fmla="*/ 131580 h 199696"/>
              <a:gd name="T2" fmla="*/ 0 60000 65536"/>
              <a:gd name="T3" fmla="*/ 0 60000 65536"/>
              <a:gd name="T4" fmla="*/ 0 h 199696"/>
              <a:gd name="T5" fmla="*/ 199696 h 199696"/>
            </a:gdLst>
            <a:ahLst/>
            <a:cxnLst>
              <a:cxn ang="T2">
                <a:pos x="0" y="T0"/>
              </a:cxn>
              <a:cxn ang="T3">
                <a:pos x="0" y="T1"/>
              </a:cxn>
            </a:cxnLst>
            <a:rect l="0" t="T4" r="0" b="T5"/>
            <a:pathLst>
              <a:path h="199696">
                <a:moveTo>
                  <a:pt x="0" y="0"/>
                </a:moveTo>
                <a:lnTo>
                  <a:pt x="0" y="199696"/>
                </a:lnTo>
              </a:path>
            </a:pathLst>
          </a:custGeom>
          <a:solidFill>
            <a:schemeClr val="accent1"/>
          </a:solidFill>
          <a:ln w="25400" algn="ctr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lIns="91212" tIns="45607" rIns="91212" bIns="45607"/>
          <a:lstStyle/>
          <a:p>
            <a:pPr defTabSz="1276350"/>
            <a:endParaRPr lang="ru-RU" sz="1500" b="1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32772" name="Прямая соединительная линия 129"/>
          <p:cNvCxnSpPr>
            <a:cxnSpLocks noChangeShapeType="1"/>
            <a:stCxn id="32802" idx="0"/>
            <a:endCxn id="32803" idx="0"/>
          </p:cNvCxnSpPr>
          <p:nvPr/>
        </p:nvCxnSpPr>
        <p:spPr bwMode="auto">
          <a:xfrm>
            <a:off x="3956050" y="2735263"/>
            <a:ext cx="0" cy="390525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2773" name="Прямая соединительная линия 136"/>
          <p:cNvCxnSpPr>
            <a:cxnSpLocks noChangeShapeType="1"/>
          </p:cNvCxnSpPr>
          <p:nvPr/>
        </p:nvCxnSpPr>
        <p:spPr bwMode="auto">
          <a:xfrm rot="5400000">
            <a:off x="6149975" y="2871788"/>
            <a:ext cx="277813" cy="1587"/>
          </a:xfrm>
          <a:prstGeom prst="line">
            <a:avLst/>
          </a:prstGeom>
          <a:noFill/>
          <a:ln w="25400" algn="ctr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</p:spPr>
      </p:cxnSp>
      <p:grpSp>
        <p:nvGrpSpPr>
          <p:cNvPr id="32774" name="Group 60"/>
          <p:cNvGrpSpPr>
            <a:grpSpLocks/>
          </p:cNvGrpSpPr>
          <p:nvPr/>
        </p:nvGrpSpPr>
        <p:grpSpPr bwMode="auto">
          <a:xfrm>
            <a:off x="4972050" y="3371850"/>
            <a:ext cx="2763838" cy="1147763"/>
            <a:chOff x="2211" y="816"/>
            <a:chExt cx="1406" cy="525"/>
          </a:xfrm>
        </p:grpSpPr>
        <p:grpSp>
          <p:nvGrpSpPr>
            <p:cNvPr id="32930" name="Rectangle 61"/>
            <p:cNvGrpSpPr>
              <a:grpSpLocks/>
            </p:cNvGrpSpPr>
            <p:nvPr/>
          </p:nvGrpSpPr>
          <p:grpSpPr bwMode="auto">
            <a:xfrm>
              <a:off x="2200" y="805"/>
              <a:ext cx="1427" cy="245"/>
              <a:chOff x="4882896" y="2889504"/>
              <a:chExt cx="2804160" cy="573024"/>
            </a:xfrm>
          </p:grpSpPr>
          <p:pic>
            <p:nvPicPr>
              <p:cNvPr id="32934" name="Rectangle 61"/>
              <p:cNvPicPr>
                <a:picLocks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4882896" y="2889504"/>
                <a:ext cx="2804160" cy="57302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35" name="Text Box 11"/>
              <p:cNvSpPr txBox="1">
                <a:spLocks noChangeArrowheads="1"/>
              </p:cNvSpPr>
              <p:nvPr/>
            </p:nvSpPr>
            <p:spPr bwMode="auto">
              <a:xfrm>
                <a:off x="4905375" y="2916238"/>
                <a:ext cx="2763838" cy="5305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500" b="1" i="1">
                    <a:latin typeface="Times New Roman" pitchFamily="18" charset="0"/>
                    <a:cs typeface="Times New Roman" pitchFamily="18" charset="0"/>
                  </a:rPr>
                  <a:t>Председатель КЧС и ПБ</a:t>
                </a:r>
              </a:p>
            </p:txBody>
          </p:sp>
        </p:grpSp>
        <p:grpSp>
          <p:nvGrpSpPr>
            <p:cNvPr id="32931" name="Rectangle 62"/>
            <p:cNvGrpSpPr>
              <a:grpSpLocks/>
            </p:cNvGrpSpPr>
            <p:nvPr/>
          </p:nvGrpSpPr>
          <p:grpSpPr bwMode="auto">
            <a:xfrm>
              <a:off x="2200" y="1031"/>
              <a:ext cx="1427" cy="318"/>
              <a:chOff x="4882896" y="3419856"/>
              <a:chExt cx="2804160" cy="743712"/>
            </a:xfrm>
          </p:grpSpPr>
          <p:pic>
            <p:nvPicPr>
              <p:cNvPr id="32932" name="Rectangle 62"/>
              <p:cNvPicPr>
                <a:picLocks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4882896" y="3419856"/>
                <a:ext cx="2804160" cy="7437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33" name="Text Box 14"/>
              <p:cNvSpPr txBox="1">
                <a:spLocks noChangeArrowheads="1"/>
              </p:cNvSpPr>
              <p:nvPr/>
            </p:nvSpPr>
            <p:spPr bwMode="auto">
              <a:xfrm>
                <a:off x="4904512" y="3451981"/>
                <a:ext cx="2763838" cy="69654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912813"/>
                <a:r>
                  <a:rPr lang="ru-RU" sz="150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Герасименко А.В.</a:t>
                </a:r>
              </a:p>
              <a:p>
                <a:pPr algn="ctr" defTabSz="912813"/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8-383-64-20-796 р.  </a:t>
                </a:r>
              </a:p>
            </p:txBody>
          </p:sp>
        </p:grpSp>
      </p:grpSp>
      <p:grpSp>
        <p:nvGrpSpPr>
          <p:cNvPr id="32775" name="Group 64"/>
          <p:cNvGrpSpPr>
            <a:grpSpLocks/>
          </p:cNvGrpSpPr>
          <p:nvPr/>
        </p:nvGrpSpPr>
        <p:grpSpPr bwMode="auto">
          <a:xfrm>
            <a:off x="4846638" y="6316663"/>
            <a:ext cx="2498725" cy="1292225"/>
            <a:chOff x="2211" y="816"/>
            <a:chExt cx="1406" cy="454"/>
          </a:xfrm>
        </p:grpSpPr>
        <p:grpSp>
          <p:nvGrpSpPr>
            <p:cNvPr id="32924" name="Rectangle 65"/>
            <p:cNvGrpSpPr>
              <a:grpSpLocks/>
            </p:cNvGrpSpPr>
            <p:nvPr/>
          </p:nvGrpSpPr>
          <p:grpSpPr bwMode="auto">
            <a:xfrm>
              <a:off x="2197" y="808"/>
              <a:ext cx="1430" cy="201"/>
              <a:chOff x="5059680" y="6102096"/>
              <a:chExt cx="2542032" cy="701040"/>
            </a:xfrm>
          </p:grpSpPr>
          <p:pic>
            <p:nvPicPr>
              <p:cNvPr id="32928" name="Rectangle 65"/>
              <p:cNvPicPr>
                <a:picLocks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5059680" y="6102096"/>
                <a:ext cx="2542032" cy="70104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29" name="Text Box 18"/>
              <p:cNvSpPr txBox="1">
                <a:spLocks noChangeArrowheads="1"/>
              </p:cNvSpPr>
              <p:nvPr/>
            </p:nvSpPr>
            <p:spPr bwMode="auto">
              <a:xfrm>
                <a:off x="5084763" y="6129338"/>
                <a:ext cx="2498725" cy="6567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500" b="1" i="1">
                    <a:latin typeface="Times New Roman" pitchFamily="18" charset="0"/>
                    <a:cs typeface="Times New Roman" pitchFamily="18" charset="0"/>
                  </a:rPr>
                  <a:t>Начальник гарнизона</a:t>
                </a:r>
              </a:p>
            </p:txBody>
          </p:sp>
        </p:grpSp>
        <p:grpSp>
          <p:nvGrpSpPr>
            <p:cNvPr id="32925" name="Rectangle 66"/>
            <p:cNvGrpSpPr>
              <a:grpSpLocks/>
            </p:cNvGrpSpPr>
            <p:nvPr/>
          </p:nvGrpSpPr>
          <p:grpSpPr bwMode="auto">
            <a:xfrm>
              <a:off x="2197" y="997"/>
              <a:ext cx="1430" cy="279"/>
              <a:chOff x="5059680" y="6760464"/>
              <a:chExt cx="2542032" cy="975360"/>
            </a:xfrm>
          </p:grpSpPr>
          <p:pic>
            <p:nvPicPr>
              <p:cNvPr id="32926" name="Rectangle 66"/>
              <p:cNvPicPr>
                <a:picLocks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5059680" y="6760464"/>
                <a:ext cx="2542032" cy="9753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27" name="Text Box 21"/>
              <p:cNvSpPr txBox="1">
                <a:spLocks noChangeArrowheads="1"/>
              </p:cNvSpPr>
              <p:nvPr/>
            </p:nvSpPr>
            <p:spPr bwMode="auto">
              <a:xfrm>
                <a:off x="5084763" y="6786059"/>
                <a:ext cx="2498725" cy="9291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>
                  <a:spcBef>
                    <a:spcPct val="20000"/>
                  </a:spcBef>
                </a:pPr>
                <a:r>
                  <a:rPr lang="ru-RU" sz="1400">
                    <a:latin typeface="Times New Roman" pitchFamily="18" charset="0"/>
                    <a:cs typeface="Times New Roman" pitchFamily="18" charset="0"/>
                  </a:rPr>
                  <a:t>Таловский С.В.</a:t>
                </a:r>
              </a:p>
              <a:p>
                <a:pPr algn="ctr" defTabSz="1255713">
                  <a:spcBef>
                    <a:spcPct val="20000"/>
                  </a:spcBef>
                </a:pPr>
                <a:r>
                  <a:rPr lang="ru-RU" sz="1400">
                    <a:latin typeface="Times New Roman" pitchFamily="18" charset="0"/>
                    <a:cs typeface="Times New Roman" pitchFamily="18" charset="0"/>
                  </a:rPr>
                  <a:t>8-(383)64-200-46</a:t>
                </a:r>
              </a:p>
            </p:txBody>
          </p:sp>
        </p:grpSp>
      </p:grpSp>
      <p:grpSp>
        <p:nvGrpSpPr>
          <p:cNvPr id="32776" name="Group 67"/>
          <p:cNvGrpSpPr>
            <a:grpSpLocks/>
          </p:cNvGrpSpPr>
          <p:nvPr/>
        </p:nvGrpSpPr>
        <p:grpSpPr bwMode="auto">
          <a:xfrm>
            <a:off x="9128125" y="4227513"/>
            <a:ext cx="2498725" cy="898525"/>
            <a:chOff x="2211" y="816"/>
            <a:chExt cx="1406" cy="517"/>
          </a:xfrm>
        </p:grpSpPr>
        <p:grpSp>
          <p:nvGrpSpPr>
            <p:cNvPr id="32918" name="Rectangle 68"/>
            <p:cNvGrpSpPr>
              <a:grpSpLocks/>
            </p:cNvGrpSpPr>
            <p:nvPr/>
          </p:nvGrpSpPr>
          <p:grpSpPr bwMode="auto">
            <a:xfrm>
              <a:off x="2196" y="802"/>
              <a:ext cx="1433" cy="250"/>
              <a:chOff x="9339072" y="3870960"/>
              <a:chExt cx="2548128" cy="463296"/>
            </a:xfrm>
          </p:grpSpPr>
          <p:pic>
            <p:nvPicPr>
              <p:cNvPr id="32922" name="Rectangle 68"/>
              <p:cNvPicPr>
                <a:picLocks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9339072" y="3870960"/>
                <a:ext cx="2548128" cy="463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23" name="Text Box 25"/>
              <p:cNvSpPr txBox="1">
                <a:spLocks noChangeArrowheads="1"/>
              </p:cNvSpPr>
              <p:nvPr/>
            </p:nvSpPr>
            <p:spPr bwMode="auto">
              <a:xfrm>
                <a:off x="9366250" y="3897313"/>
                <a:ext cx="2500313" cy="42100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400" b="1" i="1">
                    <a:latin typeface="Times New Roman" pitchFamily="18" charset="0"/>
                    <a:cs typeface="Times New Roman" pitchFamily="18" charset="0"/>
                  </a:rPr>
                  <a:t>МО МВД России «Татарский»</a:t>
                </a:r>
              </a:p>
            </p:txBody>
          </p:sp>
        </p:grpSp>
        <p:grpSp>
          <p:nvGrpSpPr>
            <p:cNvPr id="32919" name="Rectangle 69"/>
            <p:cNvGrpSpPr>
              <a:grpSpLocks/>
            </p:cNvGrpSpPr>
            <p:nvPr/>
          </p:nvGrpSpPr>
          <p:grpSpPr bwMode="auto">
            <a:xfrm>
              <a:off x="2196" y="1029"/>
              <a:ext cx="1433" cy="316"/>
              <a:chOff x="9339072" y="4291584"/>
              <a:chExt cx="2548128" cy="585216"/>
            </a:xfrm>
          </p:grpSpPr>
          <p:pic>
            <p:nvPicPr>
              <p:cNvPr id="32920" name="Rectangle 69"/>
              <p:cNvPicPr>
                <a:picLocks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9339072" y="4291584"/>
                <a:ext cx="2548128" cy="5852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21" name="Text Box 28"/>
              <p:cNvSpPr txBox="1">
                <a:spLocks noChangeArrowheads="1"/>
              </p:cNvSpPr>
              <p:nvPr/>
            </p:nvSpPr>
            <p:spPr bwMode="auto">
              <a:xfrm>
                <a:off x="9366250" y="4318317"/>
                <a:ext cx="2500313" cy="53784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Ивановский С.В.</a:t>
                </a:r>
              </a:p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т. 8-(38364)-20-228</a:t>
                </a:r>
              </a:p>
            </p:txBody>
          </p:sp>
        </p:grpSp>
      </p:grpSp>
      <p:grpSp>
        <p:nvGrpSpPr>
          <p:cNvPr id="32777" name="Group 70"/>
          <p:cNvGrpSpPr>
            <a:grpSpLocks/>
          </p:cNvGrpSpPr>
          <p:nvPr/>
        </p:nvGrpSpPr>
        <p:grpSpPr bwMode="auto">
          <a:xfrm>
            <a:off x="654050" y="4124325"/>
            <a:ext cx="2409825" cy="965200"/>
            <a:chOff x="2211" y="816"/>
            <a:chExt cx="1406" cy="454"/>
          </a:xfrm>
        </p:grpSpPr>
        <p:grpSp>
          <p:nvGrpSpPr>
            <p:cNvPr id="32912" name="Rectangle 71"/>
            <p:cNvGrpSpPr>
              <a:grpSpLocks/>
            </p:cNvGrpSpPr>
            <p:nvPr/>
          </p:nvGrpSpPr>
          <p:grpSpPr bwMode="auto">
            <a:xfrm>
              <a:off x="2196" y="805"/>
              <a:ext cx="1430" cy="247"/>
              <a:chOff x="865632" y="3761232"/>
              <a:chExt cx="2450592" cy="560832"/>
            </a:xfrm>
          </p:grpSpPr>
          <p:pic>
            <p:nvPicPr>
              <p:cNvPr id="32916" name="Rectangle 71"/>
              <p:cNvPicPr>
                <a:picLocks noChangeArrowheads="1"/>
              </p:cNvPicPr>
              <p:nvPr/>
            </p:nvPicPr>
            <p:blipFill>
              <a:blip r:embed="rId8"/>
              <a:srcRect/>
              <a:stretch>
                <a:fillRect/>
              </a:stretch>
            </p:blipFill>
            <p:spPr bwMode="auto">
              <a:xfrm>
                <a:off x="865632" y="3761232"/>
                <a:ext cx="2450592" cy="56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17" name="Text Box 32"/>
              <p:cNvSpPr txBox="1">
                <a:spLocks noChangeArrowheads="1"/>
              </p:cNvSpPr>
              <p:nvPr/>
            </p:nvSpPr>
            <p:spPr bwMode="auto">
              <a:xfrm>
                <a:off x="890588" y="3786188"/>
                <a:ext cx="2409825" cy="5159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500" b="1" i="1">
                    <a:latin typeface="Times New Roman" pitchFamily="18" charset="0"/>
                    <a:cs typeface="Times New Roman" pitchFamily="18" charset="0"/>
                  </a:rPr>
                  <a:t>газовый уч.</a:t>
                </a:r>
              </a:p>
            </p:txBody>
          </p:sp>
        </p:grpSp>
        <p:grpSp>
          <p:nvGrpSpPr>
            <p:cNvPr id="32913" name="Rectangle 72"/>
            <p:cNvGrpSpPr>
              <a:grpSpLocks/>
            </p:cNvGrpSpPr>
            <p:nvPr/>
          </p:nvGrpSpPr>
          <p:grpSpPr bwMode="auto">
            <a:xfrm>
              <a:off x="2196" y="1033"/>
              <a:ext cx="1430" cy="244"/>
              <a:chOff x="865632" y="4279392"/>
              <a:chExt cx="2450592" cy="554736"/>
            </a:xfrm>
          </p:grpSpPr>
          <p:pic>
            <p:nvPicPr>
              <p:cNvPr id="32914" name="Rectangle 72"/>
              <p:cNvPicPr>
                <a:picLocks noChangeArrowheads="1"/>
              </p:cNvPicPr>
              <p:nvPr/>
            </p:nvPicPr>
            <p:blipFill>
              <a:blip r:embed="rId9"/>
              <a:srcRect/>
              <a:stretch>
                <a:fillRect/>
              </a:stretch>
            </p:blipFill>
            <p:spPr bwMode="auto">
              <a:xfrm>
                <a:off x="865632" y="4279392"/>
                <a:ext cx="2450592" cy="5547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15" name="Text Box 35"/>
              <p:cNvSpPr txBox="1">
                <a:spLocks noChangeArrowheads="1"/>
              </p:cNvSpPr>
              <p:nvPr/>
            </p:nvSpPr>
            <p:spPr bwMode="auto">
              <a:xfrm>
                <a:off x="890588" y="4302126"/>
                <a:ext cx="2409825" cy="5159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Реслер А.А.</a:t>
                </a:r>
              </a:p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8(38364)21-246</a:t>
                </a:r>
              </a:p>
            </p:txBody>
          </p:sp>
        </p:grpSp>
      </p:grpSp>
      <p:grpSp>
        <p:nvGrpSpPr>
          <p:cNvPr id="32778" name="Group 73"/>
          <p:cNvGrpSpPr>
            <a:grpSpLocks/>
          </p:cNvGrpSpPr>
          <p:nvPr/>
        </p:nvGrpSpPr>
        <p:grpSpPr bwMode="auto">
          <a:xfrm>
            <a:off x="4711700" y="4725988"/>
            <a:ext cx="2665413" cy="1204912"/>
            <a:chOff x="2211" y="816"/>
            <a:chExt cx="1406" cy="531"/>
          </a:xfrm>
        </p:grpSpPr>
        <p:grpSp>
          <p:nvGrpSpPr>
            <p:cNvPr id="32906" name="Rectangle 74"/>
            <p:cNvGrpSpPr>
              <a:grpSpLocks/>
            </p:cNvGrpSpPr>
            <p:nvPr/>
          </p:nvGrpSpPr>
          <p:grpSpPr bwMode="auto">
            <a:xfrm>
              <a:off x="2198" y="807"/>
              <a:ext cx="1428" cy="244"/>
              <a:chOff x="4925568" y="4407408"/>
              <a:chExt cx="2706624" cy="591312"/>
            </a:xfrm>
          </p:grpSpPr>
          <p:pic>
            <p:nvPicPr>
              <p:cNvPr id="32910" name="Rectangle 74"/>
              <p:cNvPicPr>
                <a:picLocks noChangeArrowheads="1"/>
              </p:cNvPicPr>
              <p:nvPr/>
            </p:nvPicPr>
            <p:blipFill>
              <a:blip r:embed="rId10"/>
              <a:srcRect/>
              <a:stretch>
                <a:fillRect/>
              </a:stretch>
            </p:blipFill>
            <p:spPr bwMode="auto">
              <a:xfrm>
                <a:off x="4925568" y="4407408"/>
                <a:ext cx="2706624" cy="5913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11" name="Text Box 39"/>
              <p:cNvSpPr txBox="1">
                <a:spLocks noChangeArrowheads="1"/>
              </p:cNvSpPr>
              <p:nvPr/>
            </p:nvSpPr>
            <p:spPr bwMode="auto">
              <a:xfrm>
                <a:off x="4949825" y="4429125"/>
                <a:ext cx="2665413" cy="5503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500" b="1" i="1">
                    <a:latin typeface="Times New Roman" pitchFamily="18" charset="0"/>
                    <a:cs typeface="Times New Roman" pitchFamily="18" charset="0"/>
                  </a:rPr>
                  <a:t>ГО и ЧС</a:t>
                </a:r>
              </a:p>
            </p:txBody>
          </p:sp>
        </p:grpSp>
        <p:grpSp>
          <p:nvGrpSpPr>
            <p:cNvPr id="32907" name="Rectangle 75"/>
            <p:cNvGrpSpPr>
              <a:grpSpLocks/>
            </p:cNvGrpSpPr>
            <p:nvPr/>
          </p:nvGrpSpPr>
          <p:grpSpPr bwMode="auto">
            <a:xfrm>
              <a:off x="2198" y="1033"/>
              <a:ext cx="1428" cy="322"/>
              <a:chOff x="4925568" y="4956048"/>
              <a:chExt cx="2706624" cy="780288"/>
            </a:xfrm>
          </p:grpSpPr>
          <p:pic>
            <p:nvPicPr>
              <p:cNvPr id="32908" name="Rectangle 75"/>
              <p:cNvPicPr>
                <a:picLocks noChangeArrowheads="1"/>
              </p:cNvPicPr>
              <p:nvPr/>
            </p:nvPicPr>
            <p:blipFill>
              <a:blip r:embed="rId11"/>
              <a:srcRect/>
              <a:stretch>
                <a:fillRect/>
              </a:stretch>
            </p:blipFill>
            <p:spPr bwMode="auto">
              <a:xfrm>
                <a:off x="4925568" y="4956048"/>
                <a:ext cx="2706624" cy="780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09" name="Text Box 42"/>
              <p:cNvSpPr txBox="1">
                <a:spLocks noChangeArrowheads="1"/>
              </p:cNvSpPr>
              <p:nvPr/>
            </p:nvSpPr>
            <p:spPr bwMode="auto">
              <a:xfrm>
                <a:off x="4949825" y="4979509"/>
                <a:ext cx="2665413" cy="73707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200"/>
                  <a:t>Жериков Н.Н.</a:t>
                </a:r>
              </a:p>
              <a:p>
                <a:pPr algn="ctr" defTabSz="1255713"/>
                <a:r>
                  <a:rPr lang="ru-RU" sz="1200"/>
                  <a:t> 8-383-64-25-476</a:t>
                </a:r>
              </a:p>
              <a:p>
                <a:pPr algn="ctr" defTabSz="1255713"/>
                <a:r>
                  <a:rPr lang="ru-RU" sz="1200"/>
                  <a:t> 8-913-774-19-17</a:t>
                </a:r>
                <a:endParaRPr lang="ru-RU" sz="120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2779" name="Group 76"/>
          <p:cNvGrpSpPr>
            <a:grpSpLocks/>
          </p:cNvGrpSpPr>
          <p:nvPr/>
        </p:nvGrpSpPr>
        <p:grpSpPr bwMode="auto">
          <a:xfrm>
            <a:off x="9128125" y="5565775"/>
            <a:ext cx="2498725" cy="1098550"/>
            <a:chOff x="2211" y="816"/>
            <a:chExt cx="1406" cy="631"/>
          </a:xfrm>
        </p:grpSpPr>
        <p:grpSp>
          <p:nvGrpSpPr>
            <p:cNvPr id="32900" name="Rectangle 77"/>
            <p:cNvGrpSpPr>
              <a:grpSpLocks/>
            </p:cNvGrpSpPr>
            <p:nvPr/>
          </p:nvGrpSpPr>
          <p:grpSpPr bwMode="auto">
            <a:xfrm>
              <a:off x="2196" y="803"/>
              <a:ext cx="1433" cy="249"/>
              <a:chOff x="9339072" y="5303520"/>
              <a:chExt cx="2548128" cy="463296"/>
            </a:xfrm>
          </p:grpSpPr>
          <p:pic>
            <p:nvPicPr>
              <p:cNvPr id="32904" name="Rectangle 77"/>
              <p:cNvPicPr>
                <a:picLocks noChangeArrowheads="1"/>
              </p:cNvPicPr>
              <p:nvPr/>
            </p:nvPicPr>
            <p:blipFill>
              <a:blip r:embed="rId12"/>
              <a:srcRect/>
              <a:stretch>
                <a:fillRect/>
              </a:stretch>
            </p:blipFill>
            <p:spPr bwMode="auto">
              <a:xfrm>
                <a:off x="9339072" y="5303520"/>
                <a:ext cx="2548128" cy="463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05" name="Text Box 46"/>
              <p:cNvSpPr txBox="1">
                <a:spLocks noChangeArrowheads="1"/>
              </p:cNvSpPr>
              <p:nvPr/>
            </p:nvSpPr>
            <p:spPr bwMode="auto">
              <a:xfrm>
                <a:off x="9366250" y="5327650"/>
                <a:ext cx="2500313" cy="42204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500" b="1" i="1">
                    <a:latin typeface="Times New Roman" pitchFamily="18" charset="0"/>
                    <a:cs typeface="Times New Roman" pitchFamily="18" charset="0"/>
                  </a:rPr>
                  <a:t>ЦРБ</a:t>
                </a:r>
              </a:p>
            </p:txBody>
          </p:sp>
        </p:grpSp>
        <p:grpSp>
          <p:nvGrpSpPr>
            <p:cNvPr id="32901" name="Rectangle 78"/>
            <p:cNvGrpSpPr>
              <a:grpSpLocks/>
            </p:cNvGrpSpPr>
            <p:nvPr/>
          </p:nvGrpSpPr>
          <p:grpSpPr bwMode="auto">
            <a:xfrm>
              <a:off x="2196" y="1029"/>
              <a:ext cx="1433" cy="426"/>
              <a:chOff x="9339072" y="5724144"/>
              <a:chExt cx="2548128" cy="792480"/>
            </a:xfrm>
          </p:grpSpPr>
          <p:pic>
            <p:nvPicPr>
              <p:cNvPr id="32902" name="Rectangle 78"/>
              <p:cNvPicPr>
                <a:picLocks noChangeArrowheads="1"/>
              </p:cNvPicPr>
              <p:nvPr/>
            </p:nvPicPr>
            <p:blipFill>
              <a:blip r:embed="rId13"/>
              <a:srcRect/>
              <a:stretch>
                <a:fillRect/>
              </a:stretch>
            </p:blipFill>
            <p:spPr bwMode="auto">
              <a:xfrm>
                <a:off x="9339072" y="5724144"/>
                <a:ext cx="2548128" cy="79248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903" name="Text Box 49"/>
              <p:cNvSpPr txBox="1">
                <a:spLocks noChangeArrowheads="1"/>
              </p:cNvSpPr>
              <p:nvPr/>
            </p:nvSpPr>
            <p:spPr bwMode="auto">
              <a:xfrm>
                <a:off x="9366250" y="5749691"/>
                <a:ext cx="2500313" cy="7511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Пендюк Е.Н.</a:t>
                </a:r>
              </a:p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т. 8-(38364)-20-777</a:t>
                </a:r>
              </a:p>
            </p:txBody>
          </p:sp>
        </p:grpSp>
      </p:grpSp>
      <p:grpSp>
        <p:nvGrpSpPr>
          <p:cNvPr id="32780" name="Group 79"/>
          <p:cNvGrpSpPr>
            <a:grpSpLocks/>
          </p:cNvGrpSpPr>
          <p:nvPr/>
        </p:nvGrpSpPr>
        <p:grpSpPr bwMode="auto">
          <a:xfrm>
            <a:off x="8877300" y="6905625"/>
            <a:ext cx="2749550" cy="892175"/>
            <a:chOff x="2211" y="816"/>
            <a:chExt cx="1406" cy="513"/>
          </a:xfrm>
        </p:grpSpPr>
        <p:grpSp>
          <p:nvGrpSpPr>
            <p:cNvPr id="32894" name="Rectangle 80"/>
            <p:cNvGrpSpPr>
              <a:grpSpLocks/>
            </p:cNvGrpSpPr>
            <p:nvPr/>
          </p:nvGrpSpPr>
          <p:grpSpPr bwMode="auto">
            <a:xfrm>
              <a:off x="2198" y="803"/>
              <a:ext cx="1430" cy="249"/>
              <a:chOff x="9089136" y="6736080"/>
              <a:chExt cx="2798064" cy="463296"/>
            </a:xfrm>
          </p:grpSpPr>
          <p:pic>
            <p:nvPicPr>
              <p:cNvPr id="32898" name="Rectangle 80"/>
              <p:cNvPicPr>
                <a:picLocks noChangeArrowheads="1"/>
              </p:cNvPicPr>
              <p:nvPr/>
            </p:nvPicPr>
            <p:blipFill>
              <a:blip r:embed="rId14"/>
              <a:srcRect/>
              <a:stretch>
                <a:fillRect/>
              </a:stretch>
            </p:blipFill>
            <p:spPr bwMode="auto">
              <a:xfrm>
                <a:off x="9089136" y="6736080"/>
                <a:ext cx="2798064" cy="463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99" name="Text Box 53"/>
              <p:cNvSpPr txBox="1">
                <a:spLocks noChangeArrowheads="1"/>
              </p:cNvSpPr>
              <p:nvPr/>
            </p:nvSpPr>
            <p:spPr bwMode="auto">
              <a:xfrm>
                <a:off x="9115425" y="6759575"/>
                <a:ext cx="2751138" cy="42217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500" b="1" i="1">
                    <a:latin typeface="Times New Roman" pitchFamily="18" charset="0"/>
                    <a:cs typeface="Times New Roman" pitchFamily="18" charset="0"/>
                  </a:rPr>
                  <a:t>Управление ветеринарии </a:t>
                </a:r>
              </a:p>
            </p:txBody>
          </p:sp>
        </p:grpSp>
        <p:grpSp>
          <p:nvGrpSpPr>
            <p:cNvPr id="32895" name="Rectangle 81"/>
            <p:cNvGrpSpPr>
              <a:grpSpLocks/>
            </p:cNvGrpSpPr>
            <p:nvPr/>
          </p:nvGrpSpPr>
          <p:grpSpPr bwMode="auto">
            <a:xfrm>
              <a:off x="2198" y="1030"/>
              <a:ext cx="1430" cy="308"/>
              <a:chOff x="9089136" y="7156704"/>
              <a:chExt cx="2798064" cy="573024"/>
            </a:xfrm>
          </p:grpSpPr>
          <p:pic>
            <p:nvPicPr>
              <p:cNvPr id="32896" name="Rectangle 81"/>
              <p:cNvPicPr>
                <a:picLocks noChangeArrowheads="1"/>
              </p:cNvPicPr>
              <p:nvPr/>
            </p:nvPicPr>
            <p:blipFill>
              <a:blip r:embed="rId15"/>
              <a:srcRect/>
              <a:stretch>
                <a:fillRect/>
              </a:stretch>
            </p:blipFill>
            <p:spPr bwMode="auto">
              <a:xfrm>
                <a:off x="9089136" y="7156704"/>
                <a:ext cx="2798064" cy="57302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97" name="Text Box 56"/>
              <p:cNvSpPr txBox="1">
                <a:spLocks noChangeArrowheads="1"/>
              </p:cNvSpPr>
              <p:nvPr/>
            </p:nvSpPr>
            <p:spPr bwMode="auto">
              <a:xfrm>
                <a:off x="9115425" y="7181754"/>
                <a:ext cx="2751138" cy="5319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Гежа Ю.И. </a:t>
                </a:r>
              </a:p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8-383-56-20-316</a:t>
                </a:r>
              </a:p>
            </p:txBody>
          </p:sp>
        </p:grpSp>
      </p:grpSp>
      <p:grpSp>
        <p:nvGrpSpPr>
          <p:cNvPr id="32781" name="Group 82"/>
          <p:cNvGrpSpPr>
            <a:grpSpLocks/>
          </p:cNvGrpSpPr>
          <p:nvPr/>
        </p:nvGrpSpPr>
        <p:grpSpPr bwMode="auto">
          <a:xfrm>
            <a:off x="654050" y="7223125"/>
            <a:ext cx="2579688" cy="835025"/>
            <a:chOff x="2211" y="816"/>
            <a:chExt cx="1406" cy="481"/>
          </a:xfrm>
        </p:grpSpPr>
        <p:grpSp>
          <p:nvGrpSpPr>
            <p:cNvPr id="32888" name="Rectangle 83"/>
            <p:cNvGrpSpPr>
              <a:grpSpLocks/>
            </p:cNvGrpSpPr>
            <p:nvPr/>
          </p:nvGrpSpPr>
          <p:grpSpPr bwMode="auto">
            <a:xfrm>
              <a:off x="2197" y="804"/>
              <a:ext cx="1431" cy="250"/>
              <a:chOff x="865632" y="7077456"/>
              <a:chExt cx="2627376" cy="463296"/>
            </a:xfrm>
          </p:grpSpPr>
          <p:pic>
            <p:nvPicPr>
              <p:cNvPr id="32892" name="Rectangle 83"/>
              <p:cNvPicPr>
                <a:picLocks noChangeArrowheads="1"/>
              </p:cNvPicPr>
              <p:nvPr/>
            </p:nvPicPr>
            <p:blipFill>
              <a:blip r:embed="rId16"/>
              <a:srcRect/>
              <a:stretch>
                <a:fillRect/>
              </a:stretch>
            </p:blipFill>
            <p:spPr bwMode="auto">
              <a:xfrm>
                <a:off x="865632" y="7077456"/>
                <a:ext cx="2627376" cy="463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93" name="Text Box 60"/>
              <p:cNvSpPr txBox="1">
                <a:spLocks noChangeArrowheads="1"/>
              </p:cNvSpPr>
              <p:nvPr/>
            </p:nvSpPr>
            <p:spPr bwMode="auto">
              <a:xfrm>
                <a:off x="890588" y="7099300"/>
                <a:ext cx="2581275" cy="42104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500" b="1" i="1">
                    <a:latin typeface="Times New Roman" pitchFamily="18" charset="0"/>
                    <a:cs typeface="Times New Roman" pitchFamily="18" charset="0"/>
                  </a:rPr>
                  <a:t>электросети</a:t>
                </a:r>
              </a:p>
            </p:txBody>
          </p:sp>
        </p:grpSp>
        <p:grpSp>
          <p:nvGrpSpPr>
            <p:cNvPr id="32889" name="Rectangle 84"/>
            <p:cNvGrpSpPr>
              <a:grpSpLocks/>
            </p:cNvGrpSpPr>
            <p:nvPr/>
          </p:nvGrpSpPr>
          <p:grpSpPr bwMode="auto">
            <a:xfrm>
              <a:off x="2197" y="1031"/>
              <a:ext cx="1431" cy="276"/>
              <a:chOff x="865632" y="7498080"/>
              <a:chExt cx="2627376" cy="512064"/>
            </a:xfrm>
          </p:grpSpPr>
          <p:pic>
            <p:nvPicPr>
              <p:cNvPr id="32890" name="Rectangle 84"/>
              <p:cNvPicPr>
                <a:picLocks noChangeArrowheads="1"/>
              </p:cNvPicPr>
              <p:nvPr/>
            </p:nvPicPr>
            <p:blipFill>
              <a:blip r:embed="rId17"/>
              <a:srcRect/>
              <a:stretch>
                <a:fillRect/>
              </a:stretch>
            </p:blipFill>
            <p:spPr bwMode="auto">
              <a:xfrm>
                <a:off x="865632" y="7498080"/>
                <a:ext cx="2627376" cy="5120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91" name="Text Box 63"/>
              <p:cNvSpPr txBox="1">
                <a:spLocks noChangeArrowheads="1"/>
              </p:cNvSpPr>
              <p:nvPr/>
            </p:nvSpPr>
            <p:spPr bwMode="auto">
              <a:xfrm>
                <a:off x="890588" y="7520347"/>
                <a:ext cx="2581275" cy="4711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Евстафьев А.Н.</a:t>
                </a:r>
              </a:p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8-(38364)-20-855</a:t>
                </a:r>
              </a:p>
            </p:txBody>
          </p:sp>
        </p:grpSp>
      </p:grpSp>
      <p:grpSp>
        <p:nvGrpSpPr>
          <p:cNvPr id="32782" name="Group 92"/>
          <p:cNvGrpSpPr>
            <a:grpSpLocks/>
          </p:cNvGrpSpPr>
          <p:nvPr/>
        </p:nvGrpSpPr>
        <p:grpSpPr bwMode="auto">
          <a:xfrm>
            <a:off x="8877300" y="8167688"/>
            <a:ext cx="2749550" cy="835025"/>
            <a:chOff x="2211" y="816"/>
            <a:chExt cx="1406" cy="481"/>
          </a:xfrm>
        </p:grpSpPr>
        <p:grpSp>
          <p:nvGrpSpPr>
            <p:cNvPr id="32882" name="Rectangle 93"/>
            <p:cNvGrpSpPr>
              <a:grpSpLocks/>
            </p:cNvGrpSpPr>
            <p:nvPr/>
          </p:nvGrpSpPr>
          <p:grpSpPr bwMode="auto">
            <a:xfrm>
              <a:off x="2198" y="802"/>
              <a:ext cx="1430" cy="250"/>
              <a:chOff x="9089136" y="8083296"/>
              <a:chExt cx="2798064" cy="463296"/>
            </a:xfrm>
          </p:grpSpPr>
          <p:pic>
            <p:nvPicPr>
              <p:cNvPr id="32886" name="Rectangle 93"/>
              <p:cNvPicPr>
                <a:picLocks noChangeArrowheads="1"/>
              </p:cNvPicPr>
              <p:nvPr/>
            </p:nvPicPr>
            <p:blipFill>
              <a:blip r:embed="rId18"/>
              <a:srcRect/>
              <a:stretch>
                <a:fillRect/>
              </a:stretch>
            </p:blipFill>
            <p:spPr bwMode="auto">
              <a:xfrm>
                <a:off x="9089136" y="8083296"/>
                <a:ext cx="2798064" cy="463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87" name="Text Box 67"/>
              <p:cNvSpPr txBox="1">
                <a:spLocks noChangeArrowheads="1"/>
              </p:cNvSpPr>
              <p:nvPr/>
            </p:nvSpPr>
            <p:spPr bwMode="auto">
              <a:xfrm>
                <a:off x="9115425" y="8108950"/>
                <a:ext cx="2751138" cy="42104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300" b="1" i="1">
                    <a:latin typeface="Times New Roman" pitchFamily="18" charset="0"/>
                    <a:cs typeface="Times New Roman" pitchFamily="18" charset="0"/>
                  </a:rPr>
                  <a:t>Центр гигиены и </a:t>
                </a:r>
              </a:p>
              <a:p>
                <a:pPr algn="ctr" defTabSz="1255713"/>
                <a:r>
                  <a:rPr lang="ru-RU" sz="1300" b="1" i="1">
                    <a:latin typeface="Times New Roman" pitchFamily="18" charset="0"/>
                    <a:cs typeface="Times New Roman" pitchFamily="18" charset="0"/>
                  </a:rPr>
                  <a:t>эпидемиологии</a:t>
                </a:r>
              </a:p>
            </p:txBody>
          </p:sp>
        </p:grpSp>
        <p:grpSp>
          <p:nvGrpSpPr>
            <p:cNvPr id="32883" name="Rectangle 94"/>
            <p:cNvGrpSpPr>
              <a:grpSpLocks/>
            </p:cNvGrpSpPr>
            <p:nvPr/>
          </p:nvGrpSpPr>
          <p:grpSpPr bwMode="auto">
            <a:xfrm>
              <a:off x="2198" y="1029"/>
              <a:ext cx="1430" cy="279"/>
              <a:chOff x="9089136" y="8503920"/>
              <a:chExt cx="2798064" cy="518160"/>
            </a:xfrm>
          </p:grpSpPr>
          <p:pic>
            <p:nvPicPr>
              <p:cNvPr id="32884" name="Rectangle 94"/>
              <p:cNvPicPr>
                <a:picLocks noChangeArrowheads="1"/>
              </p:cNvPicPr>
              <p:nvPr/>
            </p:nvPicPr>
            <p:blipFill>
              <a:blip r:embed="rId19"/>
              <a:srcRect/>
              <a:stretch>
                <a:fillRect/>
              </a:stretch>
            </p:blipFill>
            <p:spPr bwMode="auto">
              <a:xfrm>
                <a:off x="9089136" y="8503920"/>
                <a:ext cx="2798064" cy="518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85" name="Text Box 70"/>
              <p:cNvSpPr txBox="1">
                <a:spLocks noChangeArrowheads="1"/>
              </p:cNvSpPr>
              <p:nvPr/>
            </p:nvSpPr>
            <p:spPr bwMode="auto">
              <a:xfrm>
                <a:off x="9115425" y="8529997"/>
                <a:ext cx="2751138" cy="4711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Гладких О.Г.</a:t>
                </a:r>
              </a:p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8-383-56-22-278</a:t>
                </a:r>
              </a:p>
            </p:txBody>
          </p:sp>
        </p:grpSp>
      </p:grpSp>
      <p:sp>
        <p:nvSpPr>
          <p:cNvPr id="32783" name="Line 95"/>
          <p:cNvSpPr>
            <a:spLocks noChangeShapeType="1"/>
          </p:cNvSpPr>
          <p:nvPr/>
        </p:nvSpPr>
        <p:spPr bwMode="auto">
          <a:xfrm flipH="1" flipV="1">
            <a:off x="3233738" y="6677025"/>
            <a:ext cx="1500187" cy="53975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84" name="Line 96"/>
          <p:cNvSpPr>
            <a:spLocks noChangeShapeType="1"/>
          </p:cNvSpPr>
          <p:nvPr/>
        </p:nvSpPr>
        <p:spPr bwMode="auto">
          <a:xfrm flipH="1">
            <a:off x="3233738" y="7011988"/>
            <a:ext cx="1500187" cy="466725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85" name="Line 97"/>
          <p:cNvSpPr>
            <a:spLocks noChangeShapeType="1"/>
          </p:cNvSpPr>
          <p:nvPr/>
        </p:nvSpPr>
        <p:spPr bwMode="auto">
          <a:xfrm flipH="1" flipV="1">
            <a:off x="3092450" y="5727700"/>
            <a:ext cx="1712913" cy="973138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86" name="Line 98"/>
          <p:cNvSpPr>
            <a:spLocks noChangeShapeType="1"/>
          </p:cNvSpPr>
          <p:nvPr/>
        </p:nvSpPr>
        <p:spPr bwMode="auto">
          <a:xfrm flipH="1" flipV="1">
            <a:off x="3092450" y="4629150"/>
            <a:ext cx="1712913" cy="1938338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87" name="Line 99"/>
          <p:cNvSpPr>
            <a:spLocks noChangeShapeType="1"/>
          </p:cNvSpPr>
          <p:nvPr/>
        </p:nvSpPr>
        <p:spPr bwMode="auto">
          <a:xfrm flipH="1">
            <a:off x="7377113" y="5965825"/>
            <a:ext cx="1714500" cy="765175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88" name="Line 100"/>
          <p:cNvSpPr>
            <a:spLocks noChangeShapeType="1"/>
          </p:cNvSpPr>
          <p:nvPr/>
        </p:nvSpPr>
        <p:spPr bwMode="auto">
          <a:xfrm flipH="1" flipV="1">
            <a:off x="7377113" y="6931025"/>
            <a:ext cx="1357312" cy="347663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89" name="Line 101"/>
          <p:cNvSpPr>
            <a:spLocks noChangeShapeType="1"/>
          </p:cNvSpPr>
          <p:nvPr/>
        </p:nvSpPr>
        <p:spPr bwMode="auto">
          <a:xfrm flipH="1" flipV="1">
            <a:off x="7377113" y="7197725"/>
            <a:ext cx="1428750" cy="1217613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90" name="Line 102"/>
          <p:cNvSpPr>
            <a:spLocks noChangeShapeType="1"/>
          </p:cNvSpPr>
          <p:nvPr/>
        </p:nvSpPr>
        <p:spPr bwMode="auto">
          <a:xfrm flipH="1">
            <a:off x="7345363" y="4695825"/>
            <a:ext cx="1746250" cy="1776413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91" name="Line 110"/>
          <p:cNvSpPr>
            <a:spLocks noChangeShapeType="1"/>
          </p:cNvSpPr>
          <p:nvPr/>
        </p:nvSpPr>
        <p:spPr bwMode="auto">
          <a:xfrm>
            <a:off x="7434263" y="3794125"/>
            <a:ext cx="47275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92" name="Line 112"/>
          <p:cNvSpPr>
            <a:spLocks noChangeShapeType="1"/>
          </p:cNvSpPr>
          <p:nvPr/>
        </p:nvSpPr>
        <p:spPr bwMode="auto">
          <a:xfrm flipH="1">
            <a:off x="11623675" y="8485188"/>
            <a:ext cx="5381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93" name="Line 113"/>
          <p:cNvSpPr>
            <a:spLocks noChangeShapeType="1"/>
          </p:cNvSpPr>
          <p:nvPr/>
        </p:nvSpPr>
        <p:spPr bwMode="auto">
          <a:xfrm flipH="1">
            <a:off x="11623675" y="7300913"/>
            <a:ext cx="5381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94" name="Line 114"/>
          <p:cNvSpPr>
            <a:spLocks noChangeShapeType="1"/>
          </p:cNvSpPr>
          <p:nvPr/>
        </p:nvSpPr>
        <p:spPr bwMode="auto">
          <a:xfrm flipH="1">
            <a:off x="11623675" y="5961063"/>
            <a:ext cx="5381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95" name="Line 117"/>
          <p:cNvSpPr>
            <a:spLocks noChangeShapeType="1"/>
          </p:cNvSpPr>
          <p:nvPr/>
        </p:nvSpPr>
        <p:spPr bwMode="auto">
          <a:xfrm>
            <a:off x="207963" y="3794125"/>
            <a:ext cx="44592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96" name="Line 119"/>
          <p:cNvSpPr>
            <a:spLocks noChangeShapeType="1"/>
          </p:cNvSpPr>
          <p:nvPr/>
        </p:nvSpPr>
        <p:spPr bwMode="auto">
          <a:xfrm>
            <a:off x="207963" y="7572375"/>
            <a:ext cx="4460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97" name="Line 120"/>
          <p:cNvSpPr>
            <a:spLocks noChangeShapeType="1"/>
          </p:cNvSpPr>
          <p:nvPr/>
        </p:nvSpPr>
        <p:spPr bwMode="auto">
          <a:xfrm>
            <a:off x="207963" y="6735763"/>
            <a:ext cx="4460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98" name="Line 121"/>
          <p:cNvSpPr>
            <a:spLocks noChangeShapeType="1"/>
          </p:cNvSpPr>
          <p:nvPr/>
        </p:nvSpPr>
        <p:spPr bwMode="auto">
          <a:xfrm>
            <a:off x="207963" y="5734050"/>
            <a:ext cx="4460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799" name="Line 122"/>
          <p:cNvSpPr>
            <a:spLocks noChangeShapeType="1"/>
          </p:cNvSpPr>
          <p:nvPr/>
        </p:nvSpPr>
        <p:spPr bwMode="auto">
          <a:xfrm>
            <a:off x="207963" y="4622800"/>
            <a:ext cx="4460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grpSp>
        <p:nvGrpSpPr>
          <p:cNvPr id="32800" name="Group 123"/>
          <p:cNvGrpSpPr>
            <a:grpSpLocks/>
          </p:cNvGrpSpPr>
          <p:nvPr/>
        </p:nvGrpSpPr>
        <p:grpSpPr bwMode="auto">
          <a:xfrm>
            <a:off x="4846638" y="2352675"/>
            <a:ext cx="2409825" cy="787400"/>
            <a:chOff x="2211" y="816"/>
            <a:chExt cx="1406" cy="454"/>
          </a:xfrm>
        </p:grpSpPr>
        <p:grpSp>
          <p:nvGrpSpPr>
            <p:cNvPr id="32876" name="Rectangle 124"/>
            <p:cNvGrpSpPr>
              <a:grpSpLocks/>
            </p:cNvGrpSpPr>
            <p:nvPr/>
          </p:nvGrpSpPr>
          <p:grpSpPr bwMode="auto">
            <a:xfrm>
              <a:off x="2196" y="801"/>
              <a:ext cx="1430" cy="250"/>
              <a:chOff x="5059680" y="1865376"/>
              <a:chExt cx="2450592" cy="463296"/>
            </a:xfrm>
          </p:grpSpPr>
          <p:pic>
            <p:nvPicPr>
              <p:cNvPr id="32880" name="Rectangle 124"/>
              <p:cNvPicPr>
                <a:picLocks noChangeArrowheads="1"/>
              </p:cNvPicPr>
              <p:nvPr/>
            </p:nvPicPr>
            <p:blipFill>
              <a:blip r:embed="rId20"/>
              <a:srcRect/>
              <a:stretch>
                <a:fillRect/>
              </a:stretch>
            </p:blipFill>
            <p:spPr bwMode="auto">
              <a:xfrm>
                <a:off x="5059680" y="1865376"/>
                <a:ext cx="2450592" cy="463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81" name="Text Box 91"/>
              <p:cNvSpPr txBox="1">
                <a:spLocks noChangeArrowheads="1"/>
              </p:cNvSpPr>
              <p:nvPr/>
            </p:nvSpPr>
            <p:spPr bwMode="auto">
              <a:xfrm>
                <a:off x="5084763" y="1892300"/>
                <a:ext cx="2409825" cy="4206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500" b="1" i="1">
                    <a:latin typeface="Times New Roman" pitchFamily="18" charset="0"/>
                    <a:cs typeface="Times New Roman" pitchFamily="18" charset="0"/>
                  </a:rPr>
                  <a:t>ГУ  МЧС по НСО</a:t>
                </a:r>
              </a:p>
            </p:txBody>
          </p:sp>
        </p:grpSp>
        <p:grpSp>
          <p:nvGrpSpPr>
            <p:cNvPr id="32877" name="Rectangle 125"/>
            <p:cNvGrpSpPr>
              <a:grpSpLocks/>
            </p:cNvGrpSpPr>
            <p:nvPr/>
          </p:nvGrpSpPr>
          <p:grpSpPr bwMode="auto">
            <a:xfrm>
              <a:off x="2196" y="1028"/>
              <a:ext cx="1430" cy="250"/>
              <a:chOff x="5059680" y="2286000"/>
              <a:chExt cx="2450592" cy="463296"/>
            </a:xfrm>
          </p:grpSpPr>
          <p:pic>
            <p:nvPicPr>
              <p:cNvPr id="32878" name="Rectangle 125"/>
              <p:cNvPicPr>
                <a:picLocks noChangeArrowheads="1"/>
              </p:cNvPicPr>
              <p:nvPr/>
            </p:nvPicPr>
            <p:blipFill>
              <a:blip r:embed="rId21"/>
              <a:srcRect/>
              <a:stretch>
                <a:fillRect/>
              </a:stretch>
            </p:blipFill>
            <p:spPr bwMode="auto">
              <a:xfrm>
                <a:off x="5059680" y="2286000"/>
                <a:ext cx="2450592" cy="463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79" name="Text Box 94"/>
              <p:cNvSpPr txBox="1">
                <a:spLocks noChangeArrowheads="1"/>
              </p:cNvSpPr>
              <p:nvPr/>
            </p:nvSpPr>
            <p:spPr bwMode="auto">
              <a:xfrm>
                <a:off x="5084763" y="2312988"/>
                <a:ext cx="2409825" cy="4206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endParaRPr lang="ru-RU" sz="1500" b="1">
                  <a:latin typeface="Times New Roman" pitchFamily="18" charset="0"/>
                  <a:cs typeface="Times New Roman" pitchFamily="18" charset="0"/>
                </a:endParaRPr>
              </a:p>
              <a:p>
                <a:pPr algn="ctr" defTabSz="1255713"/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ОДС</a:t>
                </a:r>
              </a:p>
              <a:p>
                <a:pPr algn="ctr" defTabSz="1255713"/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8-383- 223-28-62</a:t>
                </a:r>
              </a:p>
              <a:p>
                <a:pPr algn="ctr" defTabSz="1255713"/>
                <a:endParaRPr lang="ru-RU" sz="1500" b="1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32801" name="Line 127"/>
          <p:cNvSpPr>
            <a:spLocks noChangeShapeType="1"/>
          </p:cNvSpPr>
          <p:nvPr/>
        </p:nvSpPr>
        <p:spPr bwMode="auto">
          <a:xfrm>
            <a:off x="7256463" y="2747963"/>
            <a:ext cx="7127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802" name="Line 131"/>
          <p:cNvSpPr>
            <a:spLocks noChangeShapeType="1"/>
          </p:cNvSpPr>
          <p:nvPr/>
        </p:nvSpPr>
        <p:spPr bwMode="auto">
          <a:xfrm>
            <a:off x="3956050" y="2747963"/>
            <a:ext cx="8905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2803" name="Line 132"/>
          <p:cNvSpPr>
            <a:spLocks noChangeShapeType="1"/>
          </p:cNvSpPr>
          <p:nvPr/>
        </p:nvSpPr>
        <p:spPr bwMode="auto">
          <a:xfrm flipV="1">
            <a:off x="3956050" y="6627813"/>
            <a:ext cx="8905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cxnSp>
        <p:nvCxnSpPr>
          <p:cNvPr id="32804" name="Прямая соединительная линия 81"/>
          <p:cNvCxnSpPr>
            <a:cxnSpLocks noChangeShapeType="1"/>
            <a:stCxn id="32808" idx="0"/>
            <a:endCxn id="32795" idx="0"/>
          </p:cNvCxnSpPr>
          <p:nvPr/>
        </p:nvCxnSpPr>
        <p:spPr bwMode="auto">
          <a:xfrm rot="5400000" flipH="1">
            <a:off x="-2148681" y="6150769"/>
            <a:ext cx="4740275" cy="26987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2805" name="Прямая соединительная линия 83"/>
          <p:cNvCxnSpPr>
            <a:cxnSpLocks noChangeShapeType="1"/>
          </p:cNvCxnSpPr>
          <p:nvPr/>
        </p:nvCxnSpPr>
        <p:spPr bwMode="auto">
          <a:xfrm rot="5400000" flipH="1">
            <a:off x="9816307" y="6138069"/>
            <a:ext cx="4694237" cy="3175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32806" name="Прямая соединительная линия 131"/>
          <p:cNvCxnSpPr>
            <a:cxnSpLocks noChangeShapeType="1"/>
          </p:cNvCxnSpPr>
          <p:nvPr/>
        </p:nvCxnSpPr>
        <p:spPr bwMode="auto">
          <a:xfrm rot="-5400000" flipH="1" flipV="1">
            <a:off x="7485063" y="2260600"/>
            <a:ext cx="984250" cy="15875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</p:spPr>
      </p:cxnSp>
      <p:grpSp>
        <p:nvGrpSpPr>
          <p:cNvPr id="32807" name="Group 82"/>
          <p:cNvGrpSpPr>
            <a:grpSpLocks/>
          </p:cNvGrpSpPr>
          <p:nvPr/>
        </p:nvGrpSpPr>
        <p:grpSpPr bwMode="auto">
          <a:xfrm>
            <a:off x="663575" y="6275388"/>
            <a:ext cx="2500313" cy="835025"/>
            <a:chOff x="2211" y="816"/>
            <a:chExt cx="1406" cy="481"/>
          </a:xfrm>
        </p:grpSpPr>
        <p:grpSp>
          <p:nvGrpSpPr>
            <p:cNvPr id="32870" name="Rectangle 83"/>
            <p:cNvGrpSpPr>
              <a:grpSpLocks/>
            </p:cNvGrpSpPr>
            <p:nvPr/>
          </p:nvGrpSpPr>
          <p:grpSpPr bwMode="auto">
            <a:xfrm>
              <a:off x="2198" y="801"/>
              <a:ext cx="1429" cy="253"/>
              <a:chOff x="877824" y="6059424"/>
              <a:chExt cx="2542032" cy="469392"/>
            </a:xfrm>
          </p:grpSpPr>
          <p:pic>
            <p:nvPicPr>
              <p:cNvPr id="32874" name="Rectangle 83"/>
              <p:cNvPicPr>
                <a:picLocks noChangeArrowheads="1"/>
              </p:cNvPicPr>
              <p:nvPr/>
            </p:nvPicPr>
            <p:blipFill>
              <a:blip r:embed="rId22"/>
              <a:srcRect/>
              <a:stretch>
                <a:fillRect/>
              </a:stretch>
            </p:blipFill>
            <p:spPr bwMode="auto">
              <a:xfrm>
                <a:off x="877824" y="6059424"/>
                <a:ext cx="2542032" cy="4693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75" name="Text Box 104"/>
              <p:cNvSpPr txBox="1">
                <a:spLocks noChangeArrowheads="1"/>
              </p:cNvSpPr>
              <p:nvPr/>
            </p:nvSpPr>
            <p:spPr bwMode="auto">
              <a:xfrm>
                <a:off x="900113" y="6086475"/>
                <a:ext cx="2500312" cy="42104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500" b="1" i="1">
                    <a:latin typeface="Times New Roman" pitchFamily="18" charset="0"/>
                    <a:cs typeface="Times New Roman" pitchFamily="18" charset="0"/>
                  </a:rPr>
                  <a:t>ЖКХ</a:t>
                </a:r>
              </a:p>
            </p:txBody>
          </p:sp>
        </p:grpSp>
        <p:grpSp>
          <p:nvGrpSpPr>
            <p:cNvPr id="32871" name="Rectangle 84"/>
            <p:cNvGrpSpPr>
              <a:grpSpLocks/>
            </p:cNvGrpSpPr>
            <p:nvPr/>
          </p:nvGrpSpPr>
          <p:grpSpPr bwMode="auto">
            <a:xfrm>
              <a:off x="2198" y="1028"/>
              <a:ext cx="1429" cy="279"/>
              <a:chOff x="877824" y="6480048"/>
              <a:chExt cx="2542032" cy="518160"/>
            </a:xfrm>
          </p:grpSpPr>
          <p:pic>
            <p:nvPicPr>
              <p:cNvPr id="32872" name="Rectangle 84"/>
              <p:cNvPicPr>
                <a:picLocks noChangeArrowheads="1"/>
              </p:cNvPicPr>
              <p:nvPr/>
            </p:nvPicPr>
            <p:blipFill>
              <a:blip r:embed="rId23"/>
              <a:srcRect/>
              <a:stretch>
                <a:fillRect/>
              </a:stretch>
            </p:blipFill>
            <p:spPr bwMode="auto">
              <a:xfrm>
                <a:off x="877824" y="6480048"/>
                <a:ext cx="2542032" cy="518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73" name="Text Box 107"/>
              <p:cNvSpPr txBox="1">
                <a:spLocks noChangeArrowheads="1"/>
              </p:cNvSpPr>
              <p:nvPr/>
            </p:nvSpPr>
            <p:spPr bwMode="auto">
              <a:xfrm>
                <a:off x="900113" y="6507522"/>
                <a:ext cx="2500312" cy="4711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Воронин А.Г.</a:t>
                </a:r>
              </a:p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8-(38364)-20-863</a:t>
                </a:r>
              </a:p>
            </p:txBody>
          </p:sp>
        </p:grpSp>
      </p:grpSp>
      <p:sp>
        <p:nvSpPr>
          <p:cNvPr id="32808" name="Line 119"/>
          <p:cNvSpPr>
            <a:spLocks noChangeShapeType="1"/>
          </p:cNvSpPr>
          <p:nvPr/>
        </p:nvSpPr>
        <p:spPr bwMode="auto">
          <a:xfrm>
            <a:off x="234950" y="8534400"/>
            <a:ext cx="4460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grpSp>
        <p:nvGrpSpPr>
          <p:cNvPr id="32809" name="Group 82"/>
          <p:cNvGrpSpPr>
            <a:grpSpLocks/>
          </p:cNvGrpSpPr>
          <p:nvPr/>
        </p:nvGrpSpPr>
        <p:grpSpPr bwMode="auto">
          <a:xfrm>
            <a:off x="663575" y="5273675"/>
            <a:ext cx="2409825" cy="835025"/>
            <a:chOff x="2211" y="816"/>
            <a:chExt cx="1406" cy="481"/>
          </a:xfrm>
        </p:grpSpPr>
        <p:grpSp>
          <p:nvGrpSpPr>
            <p:cNvPr id="32864" name="Rectangle 83"/>
            <p:cNvGrpSpPr>
              <a:grpSpLocks/>
            </p:cNvGrpSpPr>
            <p:nvPr/>
          </p:nvGrpSpPr>
          <p:grpSpPr bwMode="auto">
            <a:xfrm>
              <a:off x="2198" y="804"/>
              <a:ext cx="1430" cy="250"/>
              <a:chOff x="877824" y="4992624"/>
              <a:chExt cx="2450592" cy="463296"/>
            </a:xfrm>
          </p:grpSpPr>
          <p:pic>
            <p:nvPicPr>
              <p:cNvPr id="32868" name="Rectangle 83"/>
              <p:cNvPicPr>
                <a:picLocks noChangeArrowheads="1"/>
              </p:cNvPicPr>
              <p:nvPr/>
            </p:nvPicPr>
            <p:blipFill>
              <a:blip r:embed="rId24"/>
              <a:srcRect/>
              <a:stretch>
                <a:fillRect/>
              </a:stretch>
            </p:blipFill>
            <p:spPr bwMode="auto">
              <a:xfrm>
                <a:off x="877824" y="4992624"/>
                <a:ext cx="2450592" cy="463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69" name="Text Box 112"/>
              <p:cNvSpPr txBox="1">
                <a:spLocks noChangeArrowheads="1"/>
              </p:cNvSpPr>
              <p:nvPr/>
            </p:nvSpPr>
            <p:spPr bwMode="auto">
              <a:xfrm>
                <a:off x="900113" y="5014913"/>
                <a:ext cx="2409825" cy="42104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500" b="1" i="1">
                    <a:latin typeface="Times New Roman" pitchFamily="18" charset="0"/>
                    <a:cs typeface="Times New Roman" pitchFamily="18" charset="0"/>
                  </a:rPr>
                  <a:t>РУЭС </a:t>
                </a:r>
              </a:p>
            </p:txBody>
          </p:sp>
        </p:grpSp>
        <p:grpSp>
          <p:nvGrpSpPr>
            <p:cNvPr id="32865" name="Rectangle 84"/>
            <p:cNvGrpSpPr>
              <a:grpSpLocks/>
            </p:cNvGrpSpPr>
            <p:nvPr/>
          </p:nvGrpSpPr>
          <p:grpSpPr bwMode="auto">
            <a:xfrm>
              <a:off x="2198" y="1031"/>
              <a:ext cx="1430" cy="276"/>
              <a:chOff x="877824" y="5413248"/>
              <a:chExt cx="2450592" cy="512064"/>
            </a:xfrm>
          </p:grpSpPr>
          <p:pic>
            <p:nvPicPr>
              <p:cNvPr id="32866" name="Rectangle 84"/>
              <p:cNvPicPr>
                <a:picLocks noChangeArrowheads="1"/>
              </p:cNvPicPr>
              <p:nvPr/>
            </p:nvPicPr>
            <p:blipFill>
              <a:blip r:embed="rId25"/>
              <a:srcRect/>
              <a:stretch>
                <a:fillRect/>
              </a:stretch>
            </p:blipFill>
            <p:spPr bwMode="auto">
              <a:xfrm>
                <a:off x="877824" y="5413248"/>
                <a:ext cx="2450592" cy="5120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67" name="Text Box 115"/>
              <p:cNvSpPr txBox="1">
                <a:spLocks noChangeArrowheads="1"/>
              </p:cNvSpPr>
              <p:nvPr/>
            </p:nvSpPr>
            <p:spPr bwMode="auto">
              <a:xfrm>
                <a:off x="900113" y="5435960"/>
                <a:ext cx="2409825" cy="4711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Чуприков А.Н.</a:t>
                </a:r>
              </a:p>
              <a:p>
                <a:pPr algn="ctr" defTabSz="1255713">
                  <a:spcBef>
                    <a:spcPct val="20000"/>
                  </a:spcBef>
                </a:pPr>
                <a:r>
                  <a:rPr lang="ru-RU" sz="1300">
                    <a:latin typeface="Times New Roman" pitchFamily="18" charset="0"/>
                    <a:cs typeface="Times New Roman" pitchFamily="18" charset="0"/>
                  </a:rPr>
                  <a:t>8-(38364)-247-57</a:t>
                </a:r>
              </a:p>
            </p:txBody>
          </p:sp>
        </p:grpSp>
      </p:grpSp>
      <p:sp>
        <p:nvSpPr>
          <p:cNvPr id="32810" name="Line 96"/>
          <p:cNvSpPr>
            <a:spLocks noChangeShapeType="1"/>
          </p:cNvSpPr>
          <p:nvPr/>
        </p:nvSpPr>
        <p:spPr bwMode="auto">
          <a:xfrm flipH="1">
            <a:off x="3233738" y="7345363"/>
            <a:ext cx="1500187" cy="113665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</p:spPr>
        <p:txBody>
          <a:bodyPr lIns="110464" tIns="55231" rIns="110464" bIns="55231"/>
          <a:lstStyle/>
          <a:p>
            <a:endParaRPr lang="ru-RU"/>
          </a:p>
        </p:txBody>
      </p:sp>
      <p:grpSp>
        <p:nvGrpSpPr>
          <p:cNvPr id="32811" name="Group 92"/>
          <p:cNvGrpSpPr>
            <a:grpSpLocks/>
          </p:cNvGrpSpPr>
          <p:nvPr/>
        </p:nvGrpSpPr>
        <p:grpSpPr bwMode="auto">
          <a:xfrm>
            <a:off x="639763" y="8185150"/>
            <a:ext cx="2447925" cy="1271588"/>
            <a:chOff x="2211" y="816"/>
            <a:chExt cx="1406" cy="481"/>
          </a:xfrm>
        </p:grpSpPr>
        <p:grpSp>
          <p:nvGrpSpPr>
            <p:cNvPr id="32858" name="Rectangle 93"/>
            <p:cNvGrpSpPr>
              <a:grpSpLocks/>
            </p:cNvGrpSpPr>
            <p:nvPr/>
          </p:nvGrpSpPr>
          <p:grpSpPr bwMode="auto">
            <a:xfrm>
              <a:off x="2198" y="802"/>
              <a:ext cx="1429" cy="250"/>
              <a:chOff x="877824" y="8132064"/>
              <a:chExt cx="2542032" cy="463296"/>
            </a:xfrm>
          </p:grpSpPr>
          <p:pic>
            <p:nvPicPr>
              <p:cNvPr id="32862" name="Rectangle 93"/>
              <p:cNvPicPr>
                <a:picLocks noChangeArrowheads="1"/>
              </p:cNvPicPr>
              <p:nvPr/>
            </p:nvPicPr>
            <p:blipFill>
              <a:blip r:embed="rId26"/>
              <a:srcRect/>
              <a:stretch>
                <a:fillRect/>
              </a:stretch>
            </p:blipFill>
            <p:spPr bwMode="auto">
              <a:xfrm>
                <a:off x="877824" y="8132064"/>
                <a:ext cx="2542032" cy="4632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63" name="Text Box 120"/>
              <p:cNvSpPr txBox="1">
                <a:spLocks noChangeArrowheads="1"/>
              </p:cNvSpPr>
              <p:nvPr/>
            </p:nvSpPr>
            <p:spPr bwMode="auto">
              <a:xfrm>
                <a:off x="900113" y="8158163"/>
                <a:ext cx="2500312" cy="42104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500" b="1" i="1">
                    <a:latin typeface="Times New Roman" pitchFamily="18" charset="0"/>
                    <a:cs typeface="Times New Roman" pitchFamily="18" charset="0"/>
                  </a:rPr>
                  <a:t>ГУП Лесхоз «Татарский»</a:t>
                </a:r>
              </a:p>
            </p:txBody>
          </p:sp>
        </p:grpSp>
        <p:grpSp>
          <p:nvGrpSpPr>
            <p:cNvPr id="32859" name="Rectangle 94"/>
            <p:cNvGrpSpPr>
              <a:grpSpLocks/>
            </p:cNvGrpSpPr>
            <p:nvPr/>
          </p:nvGrpSpPr>
          <p:grpSpPr bwMode="auto">
            <a:xfrm>
              <a:off x="2198" y="1029"/>
              <a:ext cx="1429" cy="279"/>
              <a:chOff x="877824" y="8552688"/>
              <a:chExt cx="2542032" cy="518160"/>
            </a:xfrm>
          </p:grpSpPr>
          <p:pic>
            <p:nvPicPr>
              <p:cNvPr id="32860" name="Rectangle 94"/>
              <p:cNvPicPr>
                <a:picLocks noChangeArrowheads="1"/>
              </p:cNvPicPr>
              <p:nvPr/>
            </p:nvPicPr>
            <p:blipFill>
              <a:blip r:embed="rId27"/>
              <a:srcRect/>
              <a:stretch>
                <a:fillRect/>
              </a:stretch>
            </p:blipFill>
            <p:spPr bwMode="auto">
              <a:xfrm>
                <a:off x="877824" y="8552688"/>
                <a:ext cx="2542032" cy="5181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861" name="Text Box 123"/>
              <p:cNvSpPr txBox="1">
                <a:spLocks noChangeArrowheads="1"/>
              </p:cNvSpPr>
              <p:nvPr/>
            </p:nvSpPr>
            <p:spPr bwMode="auto">
              <a:xfrm>
                <a:off x="900113" y="8579210"/>
                <a:ext cx="2500312" cy="4711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24" tIns="45613" rIns="91224" bIns="45613" anchor="ctr"/>
              <a:lstStyle/>
              <a:p>
                <a:pPr algn="ctr" defTabSz="1255713"/>
                <a:r>
                  <a:rPr lang="ru-RU" sz="1200"/>
                  <a:t>Турышев И. В.</a:t>
                </a:r>
              </a:p>
              <a:p>
                <a:pPr algn="ctr" defTabSz="1255713"/>
                <a:r>
                  <a:rPr lang="ru-RU" sz="1200"/>
                  <a:t>8-(38364)-21-995</a:t>
                </a:r>
                <a:r>
                  <a:rPr lang="ru-RU"/>
                  <a:t> </a:t>
                </a:r>
                <a:endParaRPr lang="ru-RU" sz="130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cxnSp>
        <p:nvCxnSpPr>
          <p:cNvPr id="32812" name="Прямая со стрелкой 133"/>
          <p:cNvCxnSpPr>
            <a:cxnSpLocks noChangeShapeType="1"/>
          </p:cNvCxnSpPr>
          <p:nvPr/>
        </p:nvCxnSpPr>
        <p:spPr bwMode="auto">
          <a:xfrm rot="10800000">
            <a:off x="11585575" y="4800600"/>
            <a:ext cx="571500" cy="158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/>
            <a:tailEnd type="triangle" w="med" len="med"/>
          </a:ln>
        </p:spPr>
      </p:cxnSp>
      <p:grpSp>
        <p:nvGrpSpPr>
          <p:cNvPr id="32813" name="Group 125"/>
          <p:cNvGrpSpPr>
            <a:grpSpLocks/>
          </p:cNvGrpSpPr>
          <p:nvPr/>
        </p:nvGrpSpPr>
        <p:grpSpPr bwMode="auto">
          <a:xfrm>
            <a:off x="6400800" y="1776413"/>
            <a:ext cx="927100" cy="536575"/>
            <a:chOff x="4032" y="1119"/>
            <a:chExt cx="585" cy="339"/>
          </a:xfrm>
        </p:grpSpPr>
        <p:sp>
          <p:nvSpPr>
            <p:cNvPr id="86" name="Line 59"/>
            <p:cNvSpPr>
              <a:spLocks noChangeShapeType="1"/>
            </p:cNvSpPr>
            <p:nvPr/>
          </p:nvSpPr>
          <p:spPr bwMode="auto">
            <a:xfrm>
              <a:off x="4077" y="1164"/>
              <a:ext cx="0" cy="294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wrap="none" lIns="91428" tIns="45714" rIns="91428" bIns="45714" anchor="ctr"/>
            <a:lstStyle/>
            <a:p>
              <a:pPr algn="ctr" eaLnBrk="0" hangingPunct="0">
                <a:defRPr/>
              </a:pPr>
              <a:endParaRPr lang="ru-RU" sz="3600" b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Arial" charset="0"/>
              </a:endParaRPr>
            </a:p>
          </p:txBody>
        </p:sp>
        <p:grpSp>
          <p:nvGrpSpPr>
            <p:cNvPr id="32819" name="Group 127"/>
            <p:cNvGrpSpPr>
              <a:grpSpLocks/>
            </p:cNvGrpSpPr>
            <p:nvPr/>
          </p:nvGrpSpPr>
          <p:grpSpPr bwMode="auto">
            <a:xfrm>
              <a:off x="4032" y="1119"/>
              <a:ext cx="585" cy="218"/>
              <a:chOff x="3987" y="909"/>
              <a:chExt cx="585" cy="218"/>
            </a:xfrm>
          </p:grpSpPr>
          <p:sp>
            <p:nvSpPr>
              <p:cNvPr id="32820" name="Freeform 61"/>
              <p:cNvSpPr>
                <a:spLocks/>
              </p:cNvSpPr>
              <p:nvPr/>
            </p:nvSpPr>
            <p:spPr bwMode="auto">
              <a:xfrm>
                <a:off x="4082" y="1001"/>
                <a:ext cx="246" cy="39"/>
              </a:xfrm>
              <a:custGeom>
                <a:avLst/>
                <a:gdLst>
                  <a:gd name="T0" fmla="*/ 0 w 136"/>
                  <a:gd name="T1" fmla="*/ 2147483647 h 36"/>
                  <a:gd name="T2" fmla="*/ 2147483647 w 136"/>
                  <a:gd name="T3" fmla="*/ 0 h 36"/>
                  <a:gd name="T4" fmla="*/ 2147483647 w 136"/>
                  <a:gd name="T5" fmla="*/ 0 h 36"/>
                  <a:gd name="T6" fmla="*/ 2147483647 w 136"/>
                  <a:gd name="T7" fmla="*/ 0 h 36"/>
                  <a:gd name="T8" fmla="*/ 2147483647 w 136"/>
                  <a:gd name="T9" fmla="*/ 0 h 36"/>
                  <a:gd name="T10" fmla="*/ 2147483647 w 136"/>
                  <a:gd name="T11" fmla="*/ 2147483647 h 36"/>
                  <a:gd name="T12" fmla="*/ 2147483647 w 136"/>
                  <a:gd name="T13" fmla="*/ 2147483647 h 36"/>
                  <a:gd name="T14" fmla="*/ 2147483647 w 136"/>
                  <a:gd name="T15" fmla="*/ 2147483647 h 36"/>
                  <a:gd name="T16" fmla="*/ 2147483647 w 136"/>
                  <a:gd name="T17" fmla="*/ 2147483647 h 36"/>
                  <a:gd name="T18" fmla="*/ 2147483647 w 136"/>
                  <a:gd name="T19" fmla="*/ 2147483647 h 36"/>
                  <a:gd name="T20" fmla="*/ 2147483647 w 136"/>
                  <a:gd name="T21" fmla="*/ 2147483647 h 36"/>
                  <a:gd name="T22" fmla="*/ 2147483647 w 136"/>
                  <a:gd name="T23" fmla="*/ 2147483647 h 36"/>
                  <a:gd name="T24" fmla="*/ 2147483647 w 136"/>
                  <a:gd name="T25" fmla="*/ 2147483647 h 36"/>
                  <a:gd name="T26" fmla="*/ 2147483647 w 136"/>
                  <a:gd name="T27" fmla="*/ 2147483647 h 36"/>
                  <a:gd name="T28" fmla="*/ 2147483647 w 136"/>
                  <a:gd name="T29" fmla="*/ 2147483647 h 36"/>
                  <a:gd name="T30" fmla="*/ 2147483647 w 136"/>
                  <a:gd name="T31" fmla="*/ 2147483647 h 36"/>
                  <a:gd name="T32" fmla="*/ 2147483647 w 136"/>
                  <a:gd name="T33" fmla="*/ 2147483647 h 36"/>
                  <a:gd name="T34" fmla="*/ 2147483647 w 136"/>
                  <a:gd name="T35" fmla="*/ 2147483647 h 36"/>
                  <a:gd name="T36" fmla="*/ 2147483647 w 136"/>
                  <a:gd name="T37" fmla="*/ 2147483647 h 36"/>
                  <a:gd name="T38" fmla="*/ 2147483647 w 136"/>
                  <a:gd name="T39" fmla="*/ 2147483647 h 36"/>
                  <a:gd name="T40" fmla="*/ 2147483647 w 136"/>
                  <a:gd name="T41" fmla="*/ 2147483647 h 36"/>
                  <a:gd name="T42" fmla="*/ 2147483647 w 136"/>
                  <a:gd name="T43" fmla="*/ 2147483647 h 36"/>
                  <a:gd name="T44" fmla="*/ 2147483647 w 136"/>
                  <a:gd name="T45" fmla="*/ 2147483647 h 36"/>
                  <a:gd name="T46" fmla="*/ 0 w 136"/>
                  <a:gd name="T47" fmla="*/ 2147483647 h 36"/>
                  <a:gd name="T48" fmla="*/ 0 w 136"/>
                  <a:gd name="T49" fmla="*/ 2147483647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6"/>
                  <a:gd name="T76" fmla="*/ 0 h 36"/>
                  <a:gd name="T77" fmla="*/ 136 w 136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6" h="36">
                    <a:moveTo>
                      <a:pt x="0" y="5"/>
                    </a:moveTo>
                    <a:lnTo>
                      <a:pt x="13" y="0"/>
                    </a:lnTo>
                    <a:lnTo>
                      <a:pt x="31" y="0"/>
                    </a:lnTo>
                    <a:lnTo>
                      <a:pt x="47" y="0"/>
                    </a:lnTo>
                    <a:lnTo>
                      <a:pt x="62" y="0"/>
                    </a:lnTo>
                    <a:lnTo>
                      <a:pt x="81" y="5"/>
                    </a:lnTo>
                    <a:lnTo>
                      <a:pt x="99" y="10"/>
                    </a:lnTo>
                    <a:lnTo>
                      <a:pt x="107" y="12"/>
                    </a:lnTo>
                    <a:lnTo>
                      <a:pt x="112" y="15"/>
                    </a:lnTo>
                    <a:lnTo>
                      <a:pt x="122" y="20"/>
                    </a:lnTo>
                    <a:lnTo>
                      <a:pt x="135" y="35"/>
                    </a:lnTo>
                    <a:lnTo>
                      <a:pt x="128" y="27"/>
                    </a:lnTo>
                    <a:lnTo>
                      <a:pt x="112" y="22"/>
                    </a:lnTo>
                    <a:lnTo>
                      <a:pt x="99" y="17"/>
                    </a:lnTo>
                    <a:lnTo>
                      <a:pt x="89" y="15"/>
                    </a:lnTo>
                    <a:lnTo>
                      <a:pt x="81" y="15"/>
                    </a:lnTo>
                    <a:lnTo>
                      <a:pt x="68" y="12"/>
                    </a:lnTo>
                    <a:lnTo>
                      <a:pt x="57" y="10"/>
                    </a:lnTo>
                    <a:lnTo>
                      <a:pt x="49" y="10"/>
                    </a:lnTo>
                    <a:lnTo>
                      <a:pt x="39" y="10"/>
                    </a:lnTo>
                    <a:lnTo>
                      <a:pt x="31" y="10"/>
                    </a:lnTo>
                    <a:lnTo>
                      <a:pt x="18" y="12"/>
                    </a:lnTo>
                    <a:lnTo>
                      <a:pt x="3" y="12"/>
                    </a:lnTo>
                    <a:lnTo>
                      <a:pt x="0" y="15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FFFFFF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21" name="Freeform 62"/>
              <p:cNvSpPr>
                <a:spLocks/>
              </p:cNvSpPr>
              <p:nvPr/>
            </p:nvSpPr>
            <p:spPr bwMode="auto">
              <a:xfrm>
                <a:off x="4076" y="1053"/>
                <a:ext cx="293" cy="46"/>
              </a:xfrm>
              <a:custGeom>
                <a:avLst/>
                <a:gdLst>
                  <a:gd name="T0" fmla="*/ 0 w 162"/>
                  <a:gd name="T1" fmla="*/ 2147483647 h 42"/>
                  <a:gd name="T2" fmla="*/ 2147483647 w 162"/>
                  <a:gd name="T3" fmla="*/ 0 h 42"/>
                  <a:gd name="T4" fmla="*/ 2147483647 w 162"/>
                  <a:gd name="T5" fmla="*/ 0 h 42"/>
                  <a:gd name="T6" fmla="*/ 2147483647 w 162"/>
                  <a:gd name="T7" fmla="*/ 0 h 42"/>
                  <a:gd name="T8" fmla="*/ 2147483647 w 162"/>
                  <a:gd name="T9" fmla="*/ 0 h 42"/>
                  <a:gd name="T10" fmla="*/ 2147483647 w 162"/>
                  <a:gd name="T11" fmla="*/ 2147483647 h 42"/>
                  <a:gd name="T12" fmla="*/ 2147483647 w 162"/>
                  <a:gd name="T13" fmla="*/ 2147483647 h 42"/>
                  <a:gd name="T14" fmla="*/ 2147483647 w 162"/>
                  <a:gd name="T15" fmla="*/ 2147483647 h 42"/>
                  <a:gd name="T16" fmla="*/ 2147483647 w 162"/>
                  <a:gd name="T17" fmla="*/ 2147483647 h 42"/>
                  <a:gd name="T18" fmla="*/ 2147483647 w 162"/>
                  <a:gd name="T19" fmla="*/ 2147483647 h 42"/>
                  <a:gd name="T20" fmla="*/ 2147483647 w 162"/>
                  <a:gd name="T21" fmla="*/ 2147483647 h 42"/>
                  <a:gd name="T22" fmla="*/ 2147483647 w 162"/>
                  <a:gd name="T23" fmla="*/ 2147483647 h 42"/>
                  <a:gd name="T24" fmla="*/ 2147483647 w 162"/>
                  <a:gd name="T25" fmla="*/ 2147483647 h 42"/>
                  <a:gd name="T26" fmla="*/ 2147483647 w 162"/>
                  <a:gd name="T27" fmla="*/ 2147483647 h 42"/>
                  <a:gd name="T28" fmla="*/ 2147483647 w 162"/>
                  <a:gd name="T29" fmla="*/ 2147483647 h 42"/>
                  <a:gd name="T30" fmla="*/ 2147483647 w 162"/>
                  <a:gd name="T31" fmla="*/ 2147483647 h 42"/>
                  <a:gd name="T32" fmla="*/ 2147483647 w 162"/>
                  <a:gd name="T33" fmla="*/ 2147483647 h 42"/>
                  <a:gd name="T34" fmla="*/ 2147483647 w 162"/>
                  <a:gd name="T35" fmla="*/ 2147483647 h 42"/>
                  <a:gd name="T36" fmla="*/ 2147483647 w 162"/>
                  <a:gd name="T37" fmla="*/ 2147483647 h 42"/>
                  <a:gd name="T38" fmla="*/ 2147483647 w 162"/>
                  <a:gd name="T39" fmla="*/ 2147483647 h 42"/>
                  <a:gd name="T40" fmla="*/ 2147483647 w 162"/>
                  <a:gd name="T41" fmla="*/ 2147483647 h 42"/>
                  <a:gd name="T42" fmla="*/ 0 w 162"/>
                  <a:gd name="T43" fmla="*/ 2147483647 h 42"/>
                  <a:gd name="T44" fmla="*/ 0 w 162"/>
                  <a:gd name="T45" fmla="*/ 2147483647 h 4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2"/>
                  <a:gd name="T70" fmla="*/ 0 h 42"/>
                  <a:gd name="T71" fmla="*/ 162 w 162"/>
                  <a:gd name="T72" fmla="*/ 42 h 4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2" h="42">
                    <a:moveTo>
                      <a:pt x="0" y="3"/>
                    </a:moveTo>
                    <a:lnTo>
                      <a:pt x="18" y="0"/>
                    </a:lnTo>
                    <a:lnTo>
                      <a:pt x="31" y="0"/>
                    </a:lnTo>
                    <a:lnTo>
                      <a:pt x="47" y="0"/>
                    </a:lnTo>
                    <a:lnTo>
                      <a:pt x="62" y="0"/>
                    </a:lnTo>
                    <a:lnTo>
                      <a:pt x="86" y="3"/>
                    </a:lnTo>
                    <a:lnTo>
                      <a:pt x="107" y="8"/>
                    </a:lnTo>
                    <a:lnTo>
                      <a:pt x="125" y="13"/>
                    </a:lnTo>
                    <a:lnTo>
                      <a:pt x="143" y="20"/>
                    </a:lnTo>
                    <a:lnTo>
                      <a:pt x="154" y="23"/>
                    </a:lnTo>
                    <a:lnTo>
                      <a:pt x="161" y="41"/>
                    </a:lnTo>
                    <a:lnTo>
                      <a:pt x="148" y="33"/>
                    </a:lnTo>
                    <a:lnTo>
                      <a:pt x="138" y="28"/>
                    </a:lnTo>
                    <a:lnTo>
                      <a:pt x="130" y="28"/>
                    </a:lnTo>
                    <a:lnTo>
                      <a:pt x="117" y="21"/>
                    </a:lnTo>
                    <a:lnTo>
                      <a:pt x="104" y="21"/>
                    </a:lnTo>
                    <a:lnTo>
                      <a:pt x="86" y="17"/>
                    </a:lnTo>
                    <a:lnTo>
                      <a:pt x="62" y="13"/>
                    </a:lnTo>
                    <a:lnTo>
                      <a:pt x="47" y="10"/>
                    </a:lnTo>
                    <a:lnTo>
                      <a:pt x="31" y="13"/>
                    </a:lnTo>
                    <a:lnTo>
                      <a:pt x="13" y="13"/>
                    </a:lnTo>
                    <a:lnTo>
                      <a:pt x="0" y="17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FFFFFF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22" name="Freeform 63"/>
              <p:cNvSpPr>
                <a:spLocks/>
              </p:cNvSpPr>
              <p:nvPr/>
            </p:nvSpPr>
            <p:spPr bwMode="auto">
              <a:xfrm>
                <a:off x="4425" y="1023"/>
                <a:ext cx="76" cy="51"/>
              </a:xfrm>
              <a:custGeom>
                <a:avLst/>
                <a:gdLst>
                  <a:gd name="T0" fmla="*/ 2147483647 w 42"/>
                  <a:gd name="T1" fmla="*/ 2147483647 h 46"/>
                  <a:gd name="T2" fmla="*/ 2147483647 w 42"/>
                  <a:gd name="T3" fmla="*/ 2147483647 h 46"/>
                  <a:gd name="T4" fmla="*/ 2147483647 w 42"/>
                  <a:gd name="T5" fmla="*/ 2147483647 h 46"/>
                  <a:gd name="T6" fmla="*/ 2147483647 w 42"/>
                  <a:gd name="T7" fmla="*/ 2147483647 h 46"/>
                  <a:gd name="T8" fmla="*/ 2147483647 w 42"/>
                  <a:gd name="T9" fmla="*/ 2147483647 h 46"/>
                  <a:gd name="T10" fmla="*/ 2147483647 w 42"/>
                  <a:gd name="T11" fmla="*/ 2147483647 h 46"/>
                  <a:gd name="T12" fmla="*/ 2147483647 w 42"/>
                  <a:gd name="T13" fmla="*/ 2147483647 h 46"/>
                  <a:gd name="T14" fmla="*/ 0 w 42"/>
                  <a:gd name="T15" fmla="*/ 0 h 46"/>
                  <a:gd name="T16" fmla="*/ 0 w 42"/>
                  <a:gd name="T17" fmla="*/ 2147483647 h 46"/>
                  <a:gd name="T18" fmla="*/ 2147483647 w 42"/>
                  <a:gd name="T19" fmla="*/ 2147483647 h 46"/>
                  <a:gd name="T20" fmla="*/ 2147483647 w 42"/>
                  <a:gd name="T21" fmla="*/ 2147483647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46"/>
                  <a:gd name="T35" fmla="*/ 42 w 42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46">
                    <a:moveTo>
                      <a:pt x="36" y="45"/>
                    </a:moveTo>
                    <a:lnTo>
                      <a:pt x="41" y="40"/>
                    </a:lnTo>
                    <a:lnTo>
                      <a:pt x="41" y="30"/>
                    </a:lnTo>
                    <a:lnTo>
                      <a:pt x="41" y="23"/>
                    </a:lnTo>
                    <a:lnTo>
                      <a:pt x="36" y="13"/>
                    </a:lnTo>
                    <a:lnTo>
                      <a:pt x="36" y="7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13" y="29"/>
                    </a:lnTo>
                    <a:lnTo>
                      <a:pt x="36" y="45"/>
                    </a:lnTo>
                  </a:path>
                </a:pathLst>
              </a:custGeom>
              <a:solidFill>
                <a:schemeClr val="accent1"/>
              </a:solidFill>
              <a:ln w="12700" cap="rnd">
                <a:solidFill>
                  <a:schemeClr val="folHlink"/>
                </a:solidFill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23" name="Freeform 64"/>
              <p:cNvSpPr>
                <a:spLocks/>
              </p:cNvSpPr>
              <p:nvPr/>
            </p:nvSpPr>
            <p:spPr bwMode="auto">
              <a:xfrm>
                <a:off x="4396" y="965"/>
                <a:ext cx="76" cy="68"/>
              </a:xfrm>
              <a:custGeom>
                <a:avLst/>
                <a:gdLst>
                  <a:gd name="T0" fmla="*/ 2147483647 w 42"/>
                  <a:gd name="T1" fmla="*/ 2147483647 h 61"/>
                  <a:gd name="T2" fmla="*/ 2147483647 w 42"/>
                  <a:gd name="T3" fmla="*/ 2147483647 h 61"/>
                  <a:gd name="T4" fmla="*/ 2147483647 w 42"/>
                  <a:gd name="T5" fmla="*/ 2147483647 h 61"/>
                  <a:gd name="T6" fmla="*/ 2147483647 w 42"/>
                  <a:gd name="T7" fmla="*/ 2147483647 h 61"/>
                  <a:gd name="T8" fmla="*/ 2147483647 w 42"/>
                  <a:gd name="T9" fmla="*/ 0 h 61"/>
                  <a:gd name="T10" fmla="*/ 0 w 42"/>
                  <a:gd name="T11" fmla="*/ 0 h 61"/>
                  <a:gd name="T12" fmla="*/ 0 w 42"/>
                  <a:gd name="T13" fmla="*/ 2147483647 h 61"/>
                  <a:gd name="T14" fmla="*/ 0 w 42"/>
                  <a:gd name="T15" fmla="*/ 2147483647 h 61"/>
                  <a:gd name="T16" fmla="*/ 2147483647 w 42"/>
                  <a:gd name="T17" fmla="*/ 2147483647 h 61"/>
                  <a:gd name="T18" fmla="*/ 2147483647 w 42"/>
                  <a:gd name="T19" fmla="*/ 2147483647 h 61"/>
                  <a:gd name="T20" fmla="*/ 2147483647 w 42"/>
                  <a:gd name="T21" fmla="*/ 2147483647 h 61"/>
                  <a:gd name="T22" fmla="*/ 2147483647 w 42"/>
                  <a:gd name="T23" fmla="*/ 2147483647 h 61"/>
                  <a:gd name="T24" fmla="*/ 2147483647 w 42"/>
                  <a:gd name="T25" fmla="*/ 2147483647 h 61"/>
                  <a:gd name="T26" fmla="*/ 2147483647 w 42"/>
                  <a:gd name="T27" fmla="*/ 2147483647 h 61"/>
                  <a:gd name="T28" fmla="*/ 2147483647 w 42"/>
                  <a:gd name="T29" fmla="*/ 2147483647 h 61"/>
                  <a:gd name="T30" fmla="*/ 2147483647 w 42"/>
                  <a:gd name="T31" fmla="*/ 2147483647 h 61"/>
                  <a:gd name="T32" fmla="*/ 2147483647 w 42"/>
                  <a:gd name="T33" fmla="*/ 2147483647 h 61"/>
                  <a:gd name="T34" fmla="*/ 2147483647 w 42"/>
                  <a:gd name="T35" fmla="*/ 2147483647 h 61"/>
                  <a:gd name="T36" fmla="*/ 2147483647 w 42"/>
                  <a:gd name="T37" fmla="*/ 214748364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2"/>
                  <a:gd name="T58" fmla="*/ 0 h 61"/>
                  <a:gd name="T59" fmla="*/ 42 w 42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2" h="61">
                    <a:moveTo>
                      <a:pt x="28" y="8"/>
                    </a:moveTo>
                    <a:lnTo>
                      <a:pt x="28" y="5"/>
                    </a:lnTo>
                    <a:lnTo>
                      <a:pt x="21" y="5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5" y="30"/>
                    </a:lnTo>
                    <a:lnTo>
                      <a:pt x="8" y="39"/>
                    </a:lnTo>
                    <a:lnTo>
                      <a:pt x="13" y="44"/>
                    </a:lnTo>
                    <a:lnTo>
                      <a:pt x="13" y="49"/>
                    </a:lnTo>
                    <a:lnTo>
                      <a:pt x="26" y="52"/>
                    </a:lnTo>
                    <a:lnTo>
                      <a:pt x="41" y="60"/>
                    </a:lnTo>
                    <a:lnTo>
                      <a:pt x="34" y="35"/>
                    </a:lnTo>
                    <a:lnTo>
                      <a:pt x="34" y="30"/>
                    </a:lnTo>
                    <a:lnTo>
                      <a:pt x="28" y="17"/>
                    </a:lnTo>
                    <a:lnTo>
                      <a:pt x="28" y="8"/>
                    </a:lnTo>
                  </a:path>
                </a:pathLst>
              </a:custGeom>
              <a:solidFill>
                <a:srgbClr val="F9F9F9"/>
              </a:solidFill>
              <a:ln w="12700" cap="rnd">
                <a:solidFill>
                  <a:schemeClr val="folHlink"/>
                </a:solidFill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24" name="Freeform 65"/>
              <p:cNvSpPr>
                <a:spLocks/>
              </p:cNvSpPr>
              <p:nvPr/>
            </p:nvSpPr>
            <p:spPr bwMode="auto">
              <a:xfrm>
                <a:off x="4247" y="932"/>
                <a:ext cx="160" cy="92"/>
              </a:xfrm>
              <a:custGeom>
                <a:avLst/>
                <a:gdLst>
                  <a:gd name="T0" fmla="*/ 2147483647 w 89"/>
                  <a:gd name="T1" fmla="*/ 2147483647 h 83"/>
                  <a:gd name="T2" fmla="*/ 0 w 89"/>
                  <a:gd name="T3" fmla="*/ 2147483647 h 83"/>
                  <a:gd name="T4" fmla="*/ 0 w 89"/>
                  <a:gd name="T5" fmla="*/ 2147483647 h 83"/>
                  <a:gd name="T6" fmla="*/ 0 w 89"/>
                  <a:gd name="T7" fmla="*/ 2147483647 h 83"/>
                  <a:gd name="T8" fmla="*/ 0 w 89"/>
                  <a:gd name="T9" fmla="*/ 2147483647 h 83"/>
                  <a:gd name="T10" fmla="*/ 2147483647 w 89"/>
                  <a:gd name="T11" fmla="*/ 0 h 83"/>
                  <a:gd name="T12" fmla="*/ 2147483647 w 89"/>
                  <a:gd name="T13" fmla="*/ 0 h 83"/>
                  <a:gd name="T14" fmla="*/ 2147483647 w 89"/>
                  <a:gd name="T15" fmla="*/ 0 h 83"/>
                  <a:gd name="T16" fmla="*/ 2147483647 w 89"/>
                  <a:gd name="T17" fmla="*/ 2147483647 h 83"/>
                  <a:gd name="T18" fmla="*/ 2147483647 w 89"/>
                  <a:gd name="T19" fmla="*/ 2147483647 h 83"/>
                  <a:gd name="T20" fmla="*/ 2147483647 w 89"/>
                  <a:gd name="T21" fmla="*/ 2147483647 h 83"/>
                  <a:gd name="T22" fmla="*/ 2147483647 w 89"/>
                  <a:gd name="T23" fmla="*/ 2147483647 h 83"/>
                  <a:gd name="T24" fmla="*/ 2147483647 w 89"/>
                  <a:gd name="T25" fmla="*/ 2147483647 h 83"/>
                  <a:gd name="T26" fmla="*/ 2147483647 w 89"/>
                  <a:gd name="T27" fmla="*/ 2147483647 h 83"/>
                  <a:gd name="T28" fmla="*/ 2147483647 w 89"/>
                  <a:gd name="T29" fmla="*/ 2147483647 h 83"/>
                  <a:gd name="T30" fmla="*/ 2147483647 w 89"/>
                  <a:gd name="T31" fmla="*/ 2147483647 h 83"/>
                  <a:gd name="T32" fmla="*/ 2147483647 w 89"/>
                  <a:gd name="T33" fmla="*/ 2147483647 h 83"/>
                  <a:gd name="T34" fmla="*/ 2147483647 w 89"/>
                  <a:gd name="T35" fmla="*/ 2147483647 h 83"/>
                  <a:gd name="T36" fmla="*/ 2147483647 w 89"/>
                  <a:gd name="T37" fmla="*/ 2147483647 h 83"/>
                  <a:gd name="T38" fmla="*/ 2147483647 w 89"/>
                  <a:gd name="T39" fmla="*/ 2147483647 h 83"/>
                  <a:gd name="T40" fmla="*/ 2147483647 w 89"/>
                  <a:gd name="T41" fmla="*/ 2147483647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9"/>
                  <a:gd name="T64" fmla="*/ 0 h 83"/>
                  <a:gd name="T65" fmla="*/ 89 w 89"/>
                  <a:gd name="T66" fmla="*/ 83 h 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9" h="83">
                    <a:moveTo>
                      <a:pt x="8" y="69"/>
                    </a:moveTo>
                    <a:lnTo>
                      <a:pt x="0" y="54"/>
                    </a:lnTo>
                    <a:lnTo>
                      <a:pt x="0" y="49"/>
                    </a:lnTo>
                    <a:lnTo>
                      <a:pt x="0" y="37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3" y="0"/>
                    </a:lnTo>
                    <a:lnTo>
                      <a:pt x="39" y="0"/>
                    </a:lnTo>
                    <a:lnTo>
                      <a:pt x="57" y="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0" y="27"/>
                    </a:lnTo>
                    <a:lnTo>
                      <a:pt x="75" y="49"/>
                    </a:lnTo>
                    <a:lnTo>
                      <a:pt x="81" y="64"/>
                    </a:lnTo>
                    <a:lnTo>
                      <a:pt x="88" y="82"/>
                    </a:lnTo>
                    <a:lnTo>
                      <a:pt x="75" y="79"/>
                    </a:lnTo>
                    <a:lnTo>
                      <a:pt x="65" y="74"/>
                    </a:lnTo>
                    <a:lnTo>
                      <a:pt x="52" y="69"/>
                    </a:lnTo>
                    <a:lnTo>
                      <a:pt x="42" y="69"/>
                    </a:lnTo>
                    <a:lnTo>
                      <a:pt x="29" y="69"/>
                    </a:lnTo>
                    <a:lnTo>
                      <a:pt x="8" y="69"/>
                    </a:lnTo>
                  </a:path>
                </a:pathLst>
              </a:custGeom>
              <a:solidFill>
                <a:schemeClr val="bg1"/>
              </a:solidFill>
              <a:ln w="12700" cap="rnd">
                <a:solidFill>
                  <a:schemeClr val="folHlink"/>
                </a:solidFill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25" name="Freeform 66"/>
              <p:cNvSpPr>
                <a:spLocks/>
              </p:cNvSpPr>
              <p:nvPr/>
            </p:nvSpPr>
            <p:spPr bwMode="auto">
              <a:xfrm>
                <a:off x="4209" y="926"/>
                <a:ext cx="76" cy="65"/>
              </a:xfrm>
              <a:custGeom>
                <a:avLst/>
                <a:gdLst>
                  <a:gd name="T0" fmla="*/ 0 w 42"/>
                  <a:gd name="T1" fmla="*/ 0 h 59"/>
                  <a:gd name="T2" fmla="*/ 2147483647 w 42"/>
                  <a:gd name="T3" fmla="*/ 0 h 59"/>
                  <a:gd name="T4" fmla="*/ 2147483647 w 42"/>
                  <a:gd name="T5" fmla="*/ 0 h 59"/>
                  <a:gd name="T6" fmla="*/ 2147483647 w 42"/>
                  <a:gd name="T7" fmla="*/ 2147483647 h 59"/>
                  <a:gd name="T8" fmla="*/ 2147483647 w 42"/>
                  <a:gd name="T9" fmla="*/ 2147483647 h 59"/>
                  <a:gd name="T10" fmla="*/ 2147483647 w 42"/>
                  <a:gd name="T11" fmla="*/ 2147483647 h 59"/>
                  <a:gd name="T12" fmla="*/ 2147483647 w 42"/>
                  <a:gd name="T13" fmla="*/ 2147483647 h 59"/>
                  <a:gd name="T14" fmla="*/ 2147483647 w 42"/>
                  <a:gd name="T15" fmla="*/ 2147483647 h 59"/>
                  <a:gd name="T16" fmla="*/ 2147483647 w 42"/>
                  <a:gd name="T17" fmla="*/ 2147483647 h 59"/>
                  <a:gd name="T18" fmla="*/ 2147483647 w 42"/>
                  <a:gd name="T19" fmla="*/ 2147483647 h 59"/>
                  <a:gd name="T20" fmla="*/ 2147483647 w 42"/>
                  <a:gd name="T21" fmla="*/ 2147483647 h 59"/>
                  <a:gd name="T22" fmla="*/ 2147483647 w 42"/>
                  <a:gd name="T23" fmla="*/ 2147483647 h 59"/>
                  <a:gd name="T24" fmla="*/ 2147483647 w 42"/>
                  <a:gd name="T25" fmla="*/ 2147483647 h 59"/>
                  <a:gd name="T26" fmla="*/ 2147483647 w 42"/>
                  <a:gd name="T27" fmla="*/ 2147483647 h 59"/>
                  <a:gd name="T28" fmla="*/ 2147483647 w 42"/>
                  <a:gd name="T29" fmla="*/ 2147483647 h 59"/>
                  <a:gd name="T30" fmla="*/ 2147483647 w 42"/>
                  <a:gd name="T31" fmla="*/ 2147483647 h 59"/>
                  <a:gd name="T32" fmla="*/ 2147483647 w 42"/>
                  <a:gd name="T33" fmla="*/ 2147483647 h 59"/>
                  <a:gd name="T34" fmla="*/ 2147483647 w 42"/>
                  <a:gd name="T35" fmla="*/ 2147483647 h 59"/>
                  <a:gd name="T36" fmla="*/ 2147483647 w 42"/>
                  <a:gd name="T37" fmla="*/ 2147483647 h 59"/>
                  <a:gd name="T38" fmla="*/ 2147483647 w 42"/>
                  <a:gd name="T39" fmla="*/ 2147483647 h 59"/>
                  <a:gd name="T40" fmla="*/ 0 w 42"/>
                  <a:gd name="T41" fmla="*/ 2147483647 h 59"/>
                  <a:gd name="T42" fmla="*/ 0 w 42"/>
                  <a:gd name="T43" fmla="*/ 0 h 5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2"/>
                  <a:gd name="T67" fmla="*/ 0 h 59"/>
                  <a:gd name="T68" fmla="*/ 42 w 42"/>
                  <a:gd name="T69" fmla="*/ 59 h 5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2" h="59">
                    <a:moveTo>
                      <a:pt x="0" y="0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13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4" y="5"/>
                    </a:lnTo>
                    <a:lnTo>
                      <a:pt x="41" y="5"/>
                    </a:lnTo>
                    <a:lnTo>
                      <a:pt x="36" y="13"/>
                    </a:lnTo>
                    <a:lnTo>
                      <a:pt x="34" y="28"/>
                    </a:lnTo>
                    <a:lnTo>
                      <a:pt x="34" y="33"/>
                    </a:lnTo>
                    <a:lnTo>
                      <a:pt x="34" y="38"/>
                    </a:lnTo>
                    <a:lnTo>
                      <a:pt x="34" y="42"/>
                    </a:lnTo>
                    <a:lnTo>
                      <a:pt x="34" y="58"/>
                    </a:lnTo>
                    <a:lnTo>
                      <a:pt x="26" y="50"/>
                    </a:lnTo>
                    <a:lnTo>
                      <a:pt x="21" y="38"/>
                    </a:lnTo>
                    <a:lnTo>
                      <a:pt x="13" y="28"/>
                    </a:lnTo>
                    <a:lnTo>
                      <a:pt x="8" y="22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9F9F9"/>
              </a:solidFill>
              <a:ln w="12700" cap="rnd">
                <a:solidFill>
                  <a:schemeClr val="folHlink"/>
                </a:solidFill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26" name="Freeform 67"/>
              <p:cNvSpPr>
                <a:spLocks/>
              </p:cNvSpPr>
              <p:nvPr/>
            </p:nvSpPr>
            <p:spPr bwMode="auto">
              <a:xfrm>
                <a:off x="4011" y="909"/>
                <a:ext cx="250" cy="88"/>
              </a:xfrm>
              <a:custGeom>
                <a:avLst/>
                <a:gdLst>
                  <a:gd name="T0" fmla="*/ 0 w 138"/>
                  <a:gd name="T1" fmla="*/ 2147483647 h 79"/>
                  <a:gd name="T2" fmla="*/ 0 w 138"/>
                  <a:gd name="T3" fmla="*/ 2147483647 h 79"/>
                  <a:gd name="T4" fmla="*/ 2147483647 w 138"/>
                  <a:gd name="T5" fmla="*/ 2147483647 h 79"/>
                  <a:gd name="T6" fmla="*/ 2147483647 w 138"/>
                  <a:gd name="T7" fmla="*/ 2147483647 h 79"/>
                  <a:gd name="T8" fmla="*/ 2147483647 w 138"/>
                  <a:gd name="T9" fmla="*/ 0 h 79"/>
                  <a:gd name="T10" fmla="*/ 2147483647 w 138"/>
                  <a:gd name="T11" fmla="*/ 0 h 79"/>
                  <a:gd name="T12" fmla="*/ 2147483647 w 138"/>
                  <a:gd name="T13" fmla="*/ 0 h 79"/>
                  <a:gd name="T14" fmla="*/ 2147483647 w 138"/>
                  <a:gd name="T15" fmla="*/ 0 h 79"/>
                  <a:gd name="T16" fmla="*/ 2147483647 w 138"/>
                  <a:gd name="T17" fmla="*/ 0 h 79"/>
                  <a:gd name="T18" fmla="*/ 2147483647 w 138"/>
                  <a:gd name="T19" fmla="*/ 0 h 79"/>
                  <a:gd name="T20" fmla="*/ 2147483647 w 138"/>
                  <a:gd name="T21" fmla="*/ 0 h 79"/>
                  <a:gd name="T22" fmla="*/ 2147483647 w 138"/>
                  <a:gd name="T23" fmla="*/ 0 h 79"/>
                  <a:gd name="T24" fmla="*/ 2147483647 w 138"/>
                  <a:gd name="T25" fmla="*/ 0 h 79"/>
                  <a:gd name="T26" fmla="*/ 2147483647 w 138"/>
                  <a:gd name="T27" fmla="*/ 2147483647 h 79"/>
                  <a:gd name="T28" fmla="*/ 2147483647 w 138"/>
                  <a:gd name="T29" fmla="*/ 2147483647 h 79"/>
                  <a:gd name="T30" fmla="*/ 2147483647 w 138"/>
                  <a:gd name="T31" fmla="*/ 2147483647 h 79"/>
                  <a:gd name="T32" fmla="*/ 2147483647 w 138"/>
                  <a:gd name="T33" fmla="*/ 2147483647 h 79"/>
                  <a:gd name="T34" fmla="*/ 2147483647 w 138"/>
                  <a:gd name="T35" fmla="*/ 2147483647 h 79"/>
                  <a:gd name="T36" fmla="*/ 2147483647 w 138"/>
                  <a:gd name="T37" fmla="*/ 2147483647 h 79"/>
                  <a:gd name="T38" fmla="*/ 2147483647 w 138"/>
                  <a:gd name="T39" fmla="*/ 2147483647 h 79"/>
                  <a:gd name="T40" fmla="*/ 2147483647 w 138"/>
                  <a:gd name="T41" fmla="*/ 2147483647 h 79"/>
                  <a:gd name="T42" fmla="*/ 2147483647 w 138"/>
                  <a:gd name="T43" fmla="*/ 2147483647 h 79"/>
                  <a:gd name="T44" fmla="*/ 2147483647 w 138"/>
                  <a:gd name="T45" fmla="*/ 2147483647 h 79"/>
                  <a:gd name="T46" fmla="*/ 2147483647 w 138"/>
                  <a:gd name="T47" fmla="*/ 2147483647 h 79"/>
                  <a:gd name="T48" fmla="*/ 2147483647 w 138"/>
                  <a:gd name="T49" fmla="*/ 2147483647 h 79"/>
                  <a:gd name="T50" fmla="*/ 2147483647 w 138"/>
                  <a:gd name="T51" fmla="*/ 2147483647 h 79"/>
                  <a:gd name="T52" fmla="*/ 2147483647 w 138"/>
                  <a:gd name="T53" fmla="*/ 2147483647 h 79"/>
                  <a:gd name="T54" fmla="*/ 2147483647 w 138"/>
                  <a:gd name="T55" fmla="*/ 2147483647 h 79"/>
                  <a:gd name="T56" fmla="*/ 2147483647 w 138"/>
                  <a:gd name="T57" fmla="*/ 2147483647 h 79"/>
                  <a:gd name="T58" fmla="*/ 2147483647 w 138"/>
                  <a:gd name="T59" fmla="*/ 2147483647 h 79"/>
                  <a:gd name="T60" fmla="*/ 2147483647 w 138"/>
                  <a:gd name="T61" fmla="*/ 2147483647 h 79"/>
                  <a:gd name="T62" fmla="*/ 2147483647 w 138"/>
                  <a:gd name="T63" fmla="*/ 2147483647 h 79"/>
                  <a:gd name="T64" fmla="*/ 2147483647 w 138"/>
                  <a:gd name="T65" fmla="*/ 2147483647 h 79"/>
                  <a:gd name="T66" fmla="*/ 2147483647 w 138"/>
                  <a:gd name="T67" fmla="*/ 2147483647 h 79"/>
                  <a:gd name="T68" fmla="*/ 2147483647 w 138"/>
                  <a:gd name="T69" fmla="*/ 2147483647 h 79"/>
                  <a:gd name="T70" fmla="*/ 2147483647 w 138"/>
                  <a:gd name="T71" fmla="*/ 2147483647 h 79"/>
                  <a:gd name="T72" fmla="*/ 2147483647 w 138"/>
                  <a:gd name="T73" fmla="*/ 2147483647 h 79"/>
                  <a:gd name="T74" fmla="*/ 2147483647 w 138"/>
                  <a:gd name="T75" fmla="*/ 2147483647 h 79"/>
                  <a:gd name="T76" fmla="*/ 2147483647 w 138"/>
                  <a:gd name="T77" fmla="*/ 2147483647 h 79"/>
                  <a:gd name="T78" fmla="*/ 2147483647 w 138"/>
                  <a:gd name="T79" fmla="*/ 2147483647 h 79"/>
                  <a:gd name="T80" fmla="*/ 2147483647 w 138"/>
                  <a:gd name="T81" fmla="*/ 2147483647 h 79"/>
                  <a:gd name="T82" fmla="*/ 2147483647 w 138"/>
                  <a:gd name="T83" fmla="*/ 2147483647 h 79"/>
                  <a:gd name="T84" fmla="*/ 0 w 138"/>
                  <a:gd name="T85" fmla="*/ 2147483647 h 79"/>
                  <a:gd name="T86" fmla="*/ 0 w 138"/>
                  <a:gd name="T87" fmla="*/ 2147483647 h 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8"/>
                  <a:gd name="T133" fmla="*/ 0 h 79"/>
                  <a:gd name="T134" fmla="*/ 138 w 138"/>
                  <a:gd name="T135" fmla="*/ 79 h 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8" h="79">
                    <a:moveTo>
                      <a:pt x="0" y="12"/>
                    </a:moveTo>
                    <a:lnTo>
                      <a:pt x="0" y="8"/>
                    </a:lnTo>
                    <a:lnTo>
                      <a:pt x="5" y="5"/>
                    </a:lnTo>
                    <a:lnTo>
                      <a:pt x="10" y="3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6" y="0"/>
                    </a:lnTo>
                    <a:lnTo>
                      <a:pt x="93" y="3"/>
                    </a:lnTo>
                    <a:lnTo>
                      <a:pt x="101" y="3"/>
                    </a:lnTo>
                    <a:lnTo>
                      <a:pt x="106" y="5"/>
                    </a:lnTo>
                    <a:lnTo>
                      <a:pt x="109" y="8"/>
                    </a:lnTo>
                    <a:lnTo>
                      <a:pt x="109" y="15"/>
                    </a:lnTo>
                    <a:lnTo>
                      <a:pt x="109" y="17"/>
                    </a:lnTo>
                    <a:lnTo>
                      <a:pt x="114" y="22"/>
                    </a:lnTo>
                    <a:lnTo>
                      <a:pt x="114" y="32"/>
                    </a:lnTo>
                    <a:lnTo>
                      <a:pt x="119" y="40"/>
                    </a:lnTo>
                    <a:lnTo>
                      <a:pt x="124" y="53"/>
                    </a:lnTo>
                    <a:lnTo>
                      <a:pt x="130" y="63"/>
                    </a:lnTo>
                    <a:lnTo>
                      <a:pt x="135" y="73"/>
                    </a:lnTo>
                    <a:lnTo>
                      <a:pt x="137" y="78"/>
                    </a:lnTo>
                    <a:lnTo>
                      <a:pt x="130" y="73"/>
                    </a:lnTo>
                    <a:lnTo>
                      <a:pt x="119" y="67"/>
                    </a:lnTo>
                    <a:lnTo>
                      <a:pt x="109" y="63"/>
                    </a:lnTo>
                    <a:lnTo>
                      <a:pt x="99" y="58"/>
                    </a:lnTo>
                    <a:lnTo>
                      <a:pt x="88" y="57"/>
                    </a:lnTo>
                    <a:lnTo>
                      <a:pt x="78" y="53"/>
                    </a:lnTo>
                    <a:lnTo>
                      <a:pt x="65" y="53"/>
                    </a:lnTo>
                    <a:lnTo>
                      <a:pt x="49" y="53"/>
                    </a:lnTo>
                    <a:lnTo>
                      <a:pt x="36" y="53"/>
                    </a:lnTo>
                    <a:lnTo>
                      <a:pt x="23" y="53"/>
                    </a:lnTo>
                    <a:lnTo>
                      <a:pt x="10" y="57"/>
                    </a:lnTo>
                    <a:lnTo>
                      <a:pt x="10" y="53"/>
                    </a:lnTo>
                    <a:lnTo>
                      <a:pt x="10" y="47"/>
                    </a:lnTo>
                    <a:lnTo>
                      <a:pt x="8" y="38"/>
                    </a:lnTo>
                    <a:lnTo>
                      <a:pt x="5" y="32"/>
                    </a:lnTo>
                    <a:lnTo>
                      <a:pt x="3" y="22"/>
                    </a:lnTo>
                    <a:lnTo>
                      <a:pt x="0" y="17"/>
                    </a:lnTo>
                    <a:lnTo>
                      <a:pt x="0" y="12"/>
                    </a:lnTo>
                  </a:path>
                </a:pathLst>
              </a:custGeom>
              <a:solidFill>
                <a:schemeClr val="bg1"/>
              </a:solidFill>
              <a:ln w="12700" cap="rnd">
                <a:solidFill>
                  <a:schemeClr val="folHlink"/>
                </a:solidFill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27" name="Freeform 68"/>
              <p:cNvSpPr>
                <a:spLocks/>
              </p:cNvSpPr>
              <p:nvPr/>
            </p:nvSpPr>
            <p:spPr bwMode="auto">
              <a:xfrm>
                <a:off x="4448" y="965"/>
                <a:ext cx="71" cy="68"/>
              </a:xfrm>
              <a:custGeom>
                <a:avLst/>
                <a:gdLst>
                  <a:gd name="T0" fmla="*/ 2147483647 w 39"/>
                  <a:gd name="T1" fmla="*/ 2147483647 h 61"/>
                  <a:gd name="T2" fmla="*/ 2147483647 w 39"/>
                  <a:gd name="T3" fmla="*/ 2147483647 h 61"/>
                  <a:gd name="T4" fmla="*/ 2147483647 w 39"/>
                  <a:gd name="T5" fmla="*/ 2147483647 h 61"/>
                  <a:gd name="T6" fmla="*/ 2147483647 w 39"/>
                  <a:gd name="T7" fmla="*/ 2147483647 h 61"/>
                  <a:gd name="T8" fmla="*/ 2147483647 w 39"/>
                  <a:gd name="T9" fmla="*/ 2147483647 h 61"/>
                  <a:gd name="T10" fmla="*/ 2147483647 w 39"/>
                  <a:gd name="T11" fmla="*/ 2147483647 h 61"/>
                  <a:gd name="T12" fmla="*/ 0 w 39"/>
                  <a:gd name="T13" fmla="*/ 2147483647 h 61"/>
                  <a:gd name="T14" fmla="*/ 0 w 39"/>
                  <a:gd name="T15" fmla="*/ 2147483647 h 61"/>
                  <a:gd name="T16" fmla="*/ 0 w 39"/>
                  <a:gd name="T17" fmla="*/ 2147483647 h 61"/>
                  <a:gd name="T18" fmla="*/ 0 w 39"/>
                  <a:gd name="T19" fmla="*/ 2147483647 h 61"/>
                  <a:gd name="T20" fmla="*/ 0 w 39"/>
                  <a:gd name="T21" fmla="*/ 2147483647 h 61"/>
                  <a:gd name="T22" fmla="*/ 0 w 39"/>
                  <a:gd name="T23" fmla="*/ 2147483647 h 61"/>
                  <a:gd name="T24" fmla="*/ 0 w 39"/>
                  <a:gd name="T25" fmla="*/ 2147483647 h 61"/>
                  <a:gd name="T26" fmla="*/ 0 w 39"/>
                  <a:gd name="T27" fmla="*/ 0 h 61"/>
                  <a:gd name="T28" fmla="*/ 2147483647 w 39"/>
                  <a:gd name="T29" fmla="*/ 0 h 61"/>
                  <a:gd name="T30" fmla="*/ 2147483647 w 39"/>
                  <a:gd name="T31" fmla="*/ 0 h 61"/>
                  <a:gd name="T32" fmla="*/ 2147483647 w 39"/>
                  <a:gd name="T33" fmla="*/ 0 h 61"/>
                  <a:gd name="T34" fmla="*/ 2147483647 w 39"/>
                  <a:gd name="T35" fmla="*/ 0 h 61"/>
                  <a:gd name="T36" fmla="*/ 2147483647 w 39"/>
                  <a:gd name="T37" fmla="*/ 2147483647 h 61"/>
                  <a:gd name="T38" fmla="*/ 2147483647 w 39"/>
                  <a:gd name="T39" fmla="*/ 2147483647 h 61"/>
                  <a:gd name="T40" fmla="*/ 2147483647 w 39"/>
                  <a:gd name="T41" fmla="*/ 2147483647 h 61"/>
                  <a:gd name="T42" fmla="*/ 2147483647 w 39"/>
                  <a:gd name="T43" fmla="*/ 2147483647 h 61"/>
                  <a:gd name="T44" fmla="*/ 2147483647 w 39"/>
                  <a:gd name="T45" fmla="*/ 2147483647 h 61"/>
                  <a:gd name="T46" fmla="*/ 2147483647 w 39"/>
                  <a:gd name="T47" fmla="*/ 2147483647 h 61"/>
                  <a:gd name="T48" fmla="*/ 2147483647 w 39"/>
                  <a:gd name="T49" fmla="*/ 2147483647 h 61"/>
                  <a:gd name="T50" fmla="*/ 2147483647 w 39"/>
                  <a:gd name="T51" fmla="*/ 2147483647 h 61"/>
                  <a:gd name="T52" fmla="*/ 2147483647 w 39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61"/>
                  <a:gd name="T83" fmla="*/ 39 w 39"/>
                  <a:gd name="T84" fmla="*/ 61 h 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61">
                    <a:moveTo>
                      <a:pt x="38" y="55"/>
                    </a:moveTo>
                    <a:lnTo>
                      <a:pt x="28" y="52"/>
                    </a:lnTo>
                    <a:lnTo>
                      <a:pt x="20" y="52"/>
                    </a:lnTo>
                    <a:lnTo>
                      <a:pt x="13" y="52"/>
                    </a:lnTo>
                    <a:lnTo>
                      <a:pt x="5" y="55"/>
                    </a:lnTo>
                    <a:lnTo>
                      <a:pt x="3" y="60"/>
                    </a:lnTo>
                    <a:lnTo>
                      <a:pt x="0" y="52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33" y="5"/>
                    </a:lnTo>
                    <a:lnTo>
                      <a:pt x="31" y="12"/>
                    </a:lnTo>
                    <a:lnTo>
                      <a:pt x="31" y="17"/>
                    </a:lnTo>
                    <a:lnTo>
                      <a:pt x="31" y="22"/>
                    </a:lnTo>
                    <a:lnTo>
                      <a:pt x="31" y="27"/>
                    </a:lnTo>
                    <a:lnTo>
                      <a:pt x="31" y="35"/>
                    </a:lnTo>
                    <a:lnTo>
                      <a:pt x="33" y="40"/>
                    </a:lnTo>
                    <a:lnTo>
                      <a:pt x="36" y="45"/>
                    </a:lnTo>
                    <a:lnTo>
                      <a:pt x="38" y="55"/>
                    </a:lnTo>
                  </a:path>
                </a:pathLst>
              </a:custGeom>
              <a:solidFill>
                <a:schemeClr val="bg1"/>
              </a:solidFill>
              <a:ln w="12700" cap="rnd">
                <a:solidFill>
                  <a:schemeClr val="folHlink"/>
                </a:solidFill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28" name="Freeform 69"/>
              <p:cNvSpPr>
                <a:spLocks/>
              </p:cNvSpPr>
              <p:nvPr/>
            </p:nvSpPr>
            <p:spPr bwMode="auto">
              <a:xfrm>
                <a:off x="4448" y="1026"/>
                <a:ext cx="101" cy="43"/>
              </a:xfrm>
              <a:custGeom>
                <a:avLst/>
                <a:gdLst>
                  <a:gd name="T0" fmla="*/ 2147483647 w 55"/>
                  <a:gd name="T1" fmla="*/ 2147483647 h 39"/>
                  <a:gd name="T2" fmla="*/ 2147483647 w 55"/>
                  <a:gd name="T3" fmla="*/ 2147483647 h 39"/>
                  <a:gd name="T4" fmla="*/ 2147483647 w 55"/>
                  <a:gd name="T5" fmla="*/ 2147483647 h 39"/>
                  <a:gd name="T6" fmla="*/ 2147483647 w 55"/>
                  <a:gd name="T7" fmla="*/ 0 h 39"/>
                  <a:gd name="T8" fmla="*/ 2147483647 w 55"/>
                  <a:gd name="T9" fmla="*/ 0 h 39"/>
                  <a:gd name="T10" fmla="*/ 2147483647 w 55"/>
                  <a:gd name="T11" fmla="*/ 0 h 39"/>
                  <a:gd name="T12" fmla="*/ 2147483647 w 55"/>
                  <a:gd name="T13" fmla="*/ 0 h 39"/>
                  <a:gd name="T14" fmla="*/ 0 w 55"/>
                  <a:gd name="T15" fmla="*/ 0 h 39"/>
                  <a:gd name="T16" fmla="*/ 0 w 55"/>
                  <a:gd name="T17" fmla="*/ 2147483647 h 39"/>
                  <a:gd name="T18" fmla="*/ 0 w 55"/>
                  <a:gd name="T19" fmla="*/ 2147483647 h 39"/>
                  <a:gd name="T20" fmla="*/ 0 w 55"/>
                  <a:gd name="T21" fmla="*/ 2147483647 h 39"/>
                  <a:gd name="T22" fmla="*/ 0 w 55"/>
                  <a:gd name="T23" fmla="*/ 2147483647 h 39"/>
                  <a:gd name="T24" fmla="*/ 0 w 55"/>
                  <a:gd name="T25" fmla="*/ 2147483647 h 39"/>
                  <a:gd name="T26" fmla="*/ 2147483647 w 55"/>
                  <a:gd name="T27" fmla="*/ 2147483647 h 39"/>
                  <a:gd name="T28" fmla="*/ 2147483647 w 55"/>
                  <a:gd name="T29" fmla="*/ 2147483647 h 39"/>
                  <a:gd name="T30" fmla="*/ 2147483647 w 55"/>
                  <a:gd name="T31" fmla="*/ 2147483647 h 39"/>
                  <a:gd name="T32" fmla="*/ 2147483647 w 55"/>
                  <a:gd name="T33" fmla="*/ 2147483647 h 39"/>
                  <a:gd name="T34" fmla="*/ 2147483647 w 55"/>
                  <a:gd name="T35" fmla="*/ 2147483647 h 39"/>
                  <a:gd name="T36" fmla="*/ 2147483647 w 55"/>
                  <a:gd name="T37" fmla="*/ 2147483647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5"/>
                  <a:gd name="T58" fmla="*/ 0 h 39"/>
                  <a:gd name="T59" fmla="*/ 55 w 55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5" h="39">
                    <a:moveTo>
                      <a:pt x="54" y="35"/>
                    </a:moveTo>
                    <a:lnTo>
                      <a:pt x="47" y="22"/>
                    </a:lnTo>
                    <a:lnTo>
                      <a:pt x="44" y="8"/>
                    </a:lnTo>
                    <a:lnTo>
                      <a:pt x="41" y="0"/>
                    </a:lnTo>
                    <a:lnTo>
                      <a:pt x="31" y="0"/>
                    </a:lnTo>
                    <a:lnTo>
                      <a:pt x="18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3" y="38"/>
                    </a:lnTo>
                    <a:lnTo>
                      <a:pt x="10" y="30"/>
                    </a:lnTo>
                    <a:lnTo>
                      <a:pt x="23" y="30"/>
                    </a:lnTo>
                    <a:lnTo>
                      <a:pt x="36" y="30"/>
                    </a:lnTo>
                    <a:lnTo>
                      <a:pt x="47" y="30"/>
                    </a:lnTo>
                    <a:lnTo>
                      <a:pt x="54" y="35"/>
                    </a:lnTo>
                  </a:path>
                </a:pathLst>
              </a:custGeom>
              <a:solidFill>
                <a:srgbClr val="114FFB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29" name="Freeform 70"/>
              <p:cNvSpPr>
                <a:spLocks/>
              </p:cNvSpPr>
              <p:nvPr/>
            </p:nvSpPr>
            <p:spPr bwMode="auto">
              <a:xfrm>
                <a:off x="4270" y="1006"/>
                <a:ext cx="178" cy="53"/>
              </a:xfrm>
              <a:custGeom>
                <a:avLst/>
                <a:gdLst>
                  <a:gd name="T0" fmla="*/ 2147483647 w 99"/>
                  <a:gd name="T1" fmla="*/ 2147483647 h 47"/>
                  <a:gd name="T2" fmla="*/ 2147483647 w 99"/>
                  <a:gd name="T3" fmla="*/ 2147483647 h 47"/>
                  <a:gd name="T4" fmla="*/ 2147483647 w 99"/>
                  <a:gd name="T5" fmla="*/ 2147483647 h 47"/>
                  <a:gd name="T6" fmla="*/ 2147483647 w 99"/>
                  <a:gd name="T7" fmla="*/ 2147483647 h 47"/>
                  <a:gd name="T8" fmla="*/ 2147483647 w 99"/>
                  <a:gd name="T9" fmla="*/ 2147483647 h 47"/>
                  <a:gd name="T10" fmla="*/ 2147483647 w 99"/>
                  <a:gd name="T11" fmla="*/ 2147483647 h 47"/>
                  <a:gd name="T12" fmla="*/ 2147483647 w 99"/>
                  <a:gd name="T13" fmla="*/ 2147483647 h 47"/>
                  <a:gd name="T14" fmla="*/ 2147483647 w 99"/>
                  <a:gd name="T15" fmla="*/ 2147483647 h 47"/>
                  <a:gd name="T16" fmla="*/ 2147483647 w 99"/>
                  <a:gd name="T17" fmla="*/ 2147483647 h 47"/>
                  <a:gd name="T18" fmla="*/ 2147483647 w 99"/>
                  <a:gd name="T19" fmla="*/ 2147483647 h 47"/>
                  <a:gd name="T20" fmla="*/ 2147483647 w 99"/>
                  <a:gd name="T21" fmla="*/ 2147483647 h 47"/>
                  <a:gd name="T22" fmla="*/ 2147483647 w 99"/>
                  <a:gd name="T23" fmla="*/ 0 h 47"/>
                  <a:gd name="T24" fmla="*/ 2147483647 w 99"/>
                  <a:gd name="T25" fmla="*/ 0 h 47"/>
                  <a:gd name="T26" fmla="*/ 0 w 99"/>
                  <a:gd name="T27" fmla="*/ 0 h 47"/>
                  <a:gd name="T28" fmla="*/ 2147483647 w 99"/>
                  <a:gd name="T29" fmla="*/ 2147483647 h 47"/>
                  <a:gd name="T30" fmla="*/ 2147483647 w 99"/>
                  <a:gd name="T31" fmla="*/ 2147483647 h 47"/>
                  <a:gd name="T32" fmla="*/ 2147483647 w 99"/>
                  <a:gd name="T33" fmla="*/ 2147483647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9"/>
                  <a:gd name="T52" fmla="*/ 0 h 47"/>
                  <a:gd name="T53" fmla="*/ 99 w 99"/>
                  <a:gd name="T54" fmla="*/ 47 h 4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9" h="47">
                    <a:moveTo>
                      <a:pt x="18" y="31"/>
                    </a:moveTo>
                    <a:lnTo>
                      <a:pt x="31" y="31"/>
                    </a:lnTo>
                    <a:lnTo>
                      <a:pt x="47" y="31"/>
                    </a:lnTo>
                    <a:lnTo>
                      <a:pt x="70" y="38"/>
                    </a:lnTo>
                    <a:lnTo>
                      <a:pt x="85" y="41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1" y="31"/>
                    </a:lnTo>
                    <a:lnTo>
                      <a:pt x="85" y="20"/>
                    </a:lnTo>
                    <a:lnTo>
                      <a:pt x="80" y="12"/>
                    </a:lnTo>
                    <a:lnTo>
                      <a:pt x="57" y="3"/>
                    </a:lnTo>
                    <a:lnTo>
                      <a:pt x="39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8" y="17"/>
                    </a:lnTo>
                    <a:lnTo>
                      <a:pt x="13" y="26"/>
                    </a:lnTo>
                    <a:lnTo>
                      <a:pt x="18" y="31"/>
                    </a:lnTo>
                  </a:path>
                </a:pathLst>
              </a:custGeom>
              <a:solidFill>
                <a:srgbClr val="114FFB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30" name="Freeform 71"/>
              <p:cNvSpPr>
                <a:spLocks/>
              </p:cNvSpPr>
              <p:nvPr/>
            </p:nvSpPr>
            <p:spPr bwMode="auto">
              <a:xfrm>
                <a:off x="4035" y="970"/>
                <a:ext cx="273" cy="68"/>
              </a:xfrm>
              <a:custGeom>
                <a:avLst/>
                <a:gdLst>
                  <a:gd name="T0" fmla="*/ 0 w 151"/>
                  <a:gd name="T1" fmla="*/ 2147483647 h 61"/>
                  <a:gd name="T2" fmla="*/ 2147483647 w 151"/>
                  <a:gd name="T3" fmla="*/ 2147483647 h 61"/>
                  <a:gd name="T4" fmla="*/ 2147483647 w 151"/>
                  <a:gd name="T5" fmla="*/ 2147483647 h 61"/>
                  <a:gd name="T6" fmla="*/ 2147483647 w 151"/>
                  <a:gd name="T7" fmla="*/ 2147483647 h 61"/>
                  <a:gd name="T8" fmla="*/ 2147483647 w 151"/>
                  <a:gd name="T9" fmla="*/ 2147483647 h 61"/>
                  <a:gd name="T10" fmla="*/ 2147483647 w 151"/>
                  <a:gd name="T11" fmla="*/ 2147483647 h 61"/>
                  <a:gd name="T12" fmla="*/ 2147483647 w 151"/>
                  <a:gd name="T13" fmla="*/ 2147483647 h 61"/>
                  <a:gd name="T14" fmla="*/ 2147483647 w 151"/>
                  <a:gd name="T15" fmla="*/ 2147483647 h 61"/>
                  <a:gd name="T16" fmla="*/ 2147483647 w 151"/>
                  <a:gd name="T17" fmla="*/ 2147483647 h 61"/>
                  <a:gd name="T18" fmla="*/ 2147483647 w 151"/>
                  <a:gd name="T19" fmla="*/ 2147483647 h 61"/>
                  <a:gd name="T20" fmla="*/ 2147483647 w 151"/>
                  <a:gd name="T21" fmla="*/ 2147483647 h 61"/>
                  <a:gd name="T22" fmla="*/ 2147483647 w 151"/>
                  <a:gd name="T23" fmla="*/ 2147483647 h 61"/>
                  <a:gd name="T24" fmla="*/ 2147483647 w 151"/>
                  <a:gd name="T25" fmla="*/ 2147483647 h 61"/>
                  <a:gd name="T26" fmla="*/ 2147483647 w 151"/>
                  <a:gd name="T27" fmla="*/ 0 h 61"/>
                  <a:gd name="T28" fmla="*/ 2147483647 w 151"/>
                  <a:gd name="T29" fmla="*/ 0 h 61"/>
                  <a:gd name="T30" fmla="*/ 2147483647 w 151"/>
                  <a:gd name="T31" fmla="*/ 0 h 61"/>
                  <a:gd name="T32" fmla="*/ 0 w 151"/>
                  <a:gd name="T33" fmla="*/ 2147483647 h 61"/>
                  <a:gd name="T34" fmla="*/ 0 w 151"/>
                  <a:gd name="T35" fmla="*/ 2147483647 h 61"/>
                  <a:gd name="T36" fmla="*/ 0 w 151"/>
                  <a:gd name="T37" fmla="*/ 2147483647 h 61"/>
                  <a:gd name="T38" fmla="*/ 0 w 151"/>
                  <a:gd name="T39" fmla="*/ 2147483647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1"/>
                  <a:gd name="T61" fmla="*/ 0 h 61"/>
                  <a:gd name="T62" fmla="*/ 151 w 151"/>
                  <a:gd name="T63" fmla="*/ 61 h 6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1" h="61">
                    <a:moveTo>
                      <a:pt x="0" y="35"/>
                    </a:moveTo>
                    <a:lnTo>
                      <a:pt x="5" y="35"/>
                    </a:lnTo>
                    <a:lnTo>
                      <a:pt x="29" y="32"/>
                    </a:lnTo>
                    <a:lnTo>
                      <a:pt x="44" y="32"/>
                    </a:lnTo>
                    <a:lnTo>
                      <a:pt x="62" y="35"/>
                    </a:lnTo>
                    <a:lnTo>
                      <a:pt x="91" y="40"/>
                    </a:lnTo>
                    <a:lnTo>
                      <a:pt x="132" y="52"/>
                    </a:lnTo>
                    <a:lnTo>
                      <a:pt x="150" y="60"/>
                    </a:lnTo>
                    <a:lnTo>
                      <a:pt x="137" y="37"/>
                    </a:lnTo>
                    <a:lnTo>
                      <a:pt x="127" y="25"/>
                    </a:lnTo>
                    <a:lnTo>
                      <a:pt x="122" y="20"/>
                    </a:lnTo>
                    <a:lnTo>
                      <a:pt x="104" y="12"/>
                    </a:lnTo>
                    <a:lnTo>
                      <a:pt x="78" y="3"/>
                    </a:lnTo>
                    <a:lnTo>
                      <a:pt x="49" y="0"/>
                    </a:lnTo>
                    <a:lnTo>
                      <a:pt x="23" y="0"/>
                    </a:lnTo>
                    <a:lnTo>
                      <a:pt x="10" y="0"/>
                    </a:lnTo>
                    <a:lnTo>
                      <a:pt x="0" y="5"/>
                    </a:lnTo>
                    <a:lnTo>
                      <a:pt x="0" y="13"/>
                    </a:lnTo>
                    <a:lnTo>
                      <a:pt x="0" y="27"/>
                    </a:lnTo>
                    <a:lnTo>
                      <a:pt x="0" y="35"/>
                    </a:lnTo>
                  </a:path>
                </a:pathLst>
              </a:custGeom>
              <a:solidFill>
                <a:srgbClr val="114FFB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31" name="Freeform 72"/>
              <p:cNvSpPr>
                <a:spLocks/>
              </p:cNvSpPr>
              <p:nvPr/>
            </p:nvSpPr>
            <p:spPr bwMode="auto">
              <a:xfrm>
                <a:off x="4223" y="1060"/>
                <a:ext cx="114" cy="37"/>
              </a:xfrm>
              <a:custGeom>
                <a:avLst/>
                <a:gdLst>
                  <a:gd name="T0" fmla="*/ 0 w 63"/>
                  <a:gd name="T1" fmla="*/ 0 h 34"/>
                  <a:gd name="T2" fmla="*/ 0 w 63"/>
                  <a:gd name="T3" fmla="*/ 2147483647 h 34"/>
                  <a:gd name="T4" fmla="*/ 2147483647 w 63"/>
                  <a:gd name="T5" fmla="*/ 2147483647 h 34"/>
                  <a:gd name="T6" fmla="*/ 2147483647 w 63"/>
                  <a:gd name="T7" fmla="*/ 2147483647 h 34"/>
                  <a:gd name="T8" fmla="*/ 2147483647 w 63"/>
                  <a:gd name="T9" fmla="*/ 2147483647 h 34"/>
                  <a:gd name="T10" fmla="*/ 2147483647 w 63"/>
                  <a:gd name="T11" fmla="*/ 2147483647 h 34"/>
                  <a:gd name="T12" fmla="*/ 2147483647 w 63"/>
                  <a:gd name="T13" fmla="*/ 2147483647 h 34"/>
                  <a:gd name="T14" fmla="*/ 2147483647 w 63"/>
                  <a:gd name="T15" fmla="*/ 2147483647 h 34"/>
                  <a:gd name="T16" fmla="*/ 2147483647 w 63"/>
                  <a:gd name="T17" fmla="*/ 2147483647 h 34"/>
                  <a:gd name="T18" fmla="*/ 2147483647 w 63"/>
                  <a:gd name="T19" fmla="*/ 2147483647 h 34"/>
                  <a:gd name="T20" fmla="*/ 2147483647 w 63"/>
                  <a:gd name="T21" fmla="*/ 2147483647 h 34"/>
                  <a:gd name="T22" fmla="*/ 2147483647 w 63"/>
                  <a:gd name="T23" fmla="*/ 2147483647 h 34"/>
                  <a:gd name="T24" fmla="*/ 2147483647 w 63"/>
                  <a:gd name="T25" fmla="*/ 0 h 34"/>
                  <a:gd name="T26" fmla="*/ 0 w 63"/>
                  <a:gd name="T27" fmla="*/ 0 h 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3"/>
                  <a:gd name="T43" fmla="*/ 0 h 34"/>
                  <a:gd name="T44" fmla="*/ 63 w 63"/>
                  <a:gd name="T45" fmla="*/ 34 h 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3" h="34">
                    <a:moveTo>
                      <a:pt x="0" y="0"/>
                    </a:moveTo>
                    <a:lnTo>
                      <a:pt x="0" y="33"/>
                    </a:lnTo>
                    <a:lnTo>
                      <a:pt x="8" y="25"/>
                    </a:lnTo>
                    <a:lnTo>
                      <a:pt x="13" y="23"/>
                    </a:lnTo>
                    <a:lnTo>
                      <a:pt x="21" y="23"/>
                    </a:lnTo>
                    <a:lnTo>
                      <a:pt x="31" y="23"/>
                    </a:lnTo>
                    <a:lnTo>
                      <a:pt x="42" y="25"/>
                    </a:lnTo>
                    <a:lnTo>
                      <a:pt x="55" y="25"/>
                    </a:lnTo>
                    <a:lnTo>
                      <a:pt x="60" y="23"/>
                    </a:lnTo>
                    <a:lnTo>
                      <a:pt x="62" y="17"/>
                    </a:lnTo>
                    <a:lnTo>
                      <a:pt x="55" y="15"/>
                    </a:lnTo>
                    <a:lnTo>
                      <a:pt x="39" y="8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B9001E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32" name="Freeform 74"/>
              <p:cNvSpPr>
                <a:spLocks/>
              </p:cNvSpPr>
              <p:nvPr/>
            </p:nvSpPr>
            <p:spPr bwMode="auto">
              <a:xfrm>
                <a:off x="4434" y="1086"/>
                <a:ext cx="76" cy="41"/>
              </a:xfrm>
              <a:custGeom>
                <a:avLst/>
                <a:gdLst>
                  <a:gd name="T0" fmla="*/ 2147483647 w 42"/>
                  <a:gd name="T1" fmla="*/ 2147483647 h 36"/>
                  <a:gd name="T2" fmla="*/ 0 w 42"/>
                  <a:gd name="T3" fmla="*/ 0 h 36"/>
                  <a:gd name="T4" fmla="*/ 2147483647 w 42"/>
                  <a:gd name="T5" fmla="*/ 2147483647 h 36"/>
                  <a:gd name="T6" fmla="*/ 2147483647 w 42"/>
                  <a:gd name="T7" fmla="*/ 2147483647 h 36"/>
                  <a:gd name="T8" fmla="*/ 2147483647 w 42"/>
                  <a:gd name="T9" fmla="*/ 2147483647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36"/>
                  <a:gd name="T17" fmla="*/ 42 w 4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36">
                    <a:moveTo>
                      <a:pt x="18" y="35"/>
                    </a:moveTo>
                    <a:lnTo>
                      <a:pt x="0" y="0"/>
                    </a:lnTo>
                    <a:lnTo>
                      <a:pt x="41" y="13"/>
                    </a:lnTo>
                    <a:lnTo>
                      <a:pt x="36" y="24"/>
                    </a:lnTo>
                    <a:lnTo>
                      <a:pt x="18" y="35"/>
                    </a:lnTo>
                  </a:path>
                </a:pathLst>
              </a:custGeom>
              <a:solidFill>
                <a:srgbClr val="B9001E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33" name="Freeform 75"/>
              <p:cNvSpPr>
                <a:spLocks/>
              </p:cNvSpPr>
              <p:nvPr/>
            </p:nvSpPr>
            <p:spPr bwMode="auto">
              <a:xfrm>
                <a:off x="4218" y="1042"/>
                <a:ext cx="245" cy="61"/>
              </a:xfrm>
              <a:custGeom>
                <a:avLst/>
                <a:gdLst>
                  <a:gd name="T0" fmla="*/ 2147483647 w 136"/>
                  <a:gd name="T1" fmla="*/ 2147483647 h 54"/>
                  <a:gd name="T2" fmla="*/ 2147483647 w 136"/>
                  <a:gd name="T3" fmla="*/ 2147483647 h 54"/>
                  <a:gd name="T4" fmla="*/ 2147483647 w 136"/>
                  <a:gd name="T5" fmla="*/ 2147483647 h 54"/>
                  <a:gd name="T6" fmla="*/ 2147483647 w 136"/>
                  <a:gd name="T7" fmla="*/ 2147483647 h 54"/>
                  <a:gd name="T8" fmla="*/ 2147483647 w 136"/>
                  <a:gd name="T9" fmla="*/ 2147483647 h 54"/>
                  <a:gd name="T10" fmla="*/ 2147483647 w 136"/>
                  <a:gd name="T11" fmla="*/ 2147483647 h 54"/>
                  <a:gd name="T12" fmla="*/ 2147483647 w 136"/>
                  <a:gd name="T13" fmla="*/ 2147483647 h 54"/>
                  <a:gd name="T14" fmla="*/ 2147483647 w 136"/>
                  <a:gd name="T15" fmla="*/ 2147483647 h 54"/>
                  <a:gd name="T16" fmla="*/ 2147483647 w 136"/>
                  <a:gd name="T17" fmla="*/ 0 h 54"/>
                  <a:gd name="T18" fmla="*/ 2147483647 w 136"/>
                  <a:gd name="T19" fmla="*/ 0 h 54"/>
                  <a:gd name="T20" fmla="*/ 2147483647 w 136"/>
                  <a:gd name="T21" fmla="*/ 0 h 54"/>
                  <a:gd name="T22" fmla="*/ 2147483647 w 136"/>
                  <a:gd name="T23" fmla="*/ 0 h 54"/>
                  <a:gd name="T24" fmla="*/ 2147483647 w 136"/>
                  <a:gd name="T25" fmla="*/ 0 h 54"/>
                  <a:gd name="T26" fmla="*/ 2147483647 w 136"/>
                  <a:gd name="T27" fmla="*/ 2147483647 h 54"/>
                  <a:gd name="T28" fmla="*/ 2147483647 w 136"/>
                  <a:gd name="T29" fmla="*/ 2147483647 h 54"/>
                  <a:gd name="T30" fmla="*/ 2147483647 w 136"/>
                  <a:gd name="T31" fmla="*/ 2147483647 h 54"/>
                  <a:gd name="T32" fmla="*/ 2147483647 w 136"/>
                  <a:gd name="T33" fmla="*/ 2147483647 h 54"/>
                  <a:gd name="T34" fmla="*/ 2147483647 w 136"/>
                  <a:gd name="T35" fmla="*/ 2147483647 h 54"/>
                  <a:gd name="T36" fmla="*/ 2147483647 w 136"/>
                  <a:gd name="T37" fmla="*/ 2147483647 h 54"/>
                  <a:gd name="T38" fmla="*/ 0 w 136"/>
                  <a:gd name="T39" fmla="*/ 2147483647 h 54"/>
                  <a:gd name="T40" fmla="*/ 2147483647 w 136"/>
                  <a:gd name="T41" fmla="*/ 2147483647 h 54"/>
                  <a:gd name="T42" fmla="*/ 2147483647 w 136"/>
                  <a:gd name="T43" fmla="*/ 2147483647 h 54"/>
                  <a:gd name="T44" fmla="*/ 2147483647 w 136"/>
                  <a:gd name="T45" fmla="*/ 2147483647 h 54"/>
                  <a:gd name="T46" fmla="*/ 2147483647 w 136"/>
                  <a:gd name="T47" fmla="*/ 2147483647 h 54"/>
                  <a:gd name="T48" fmla="*/ 2147483647 w 136"/>
                  <a:gd name="T49" fmla="*/ 2147483647 h 54"/>
                  <a:gd name="T50" fmla="*/ 2147483647 w 136"/>
                  <a:gd name="T51" fmla="*/ 2147483647 h 54"/>
                  <a:gd name="T52" fmla="*/ 2147483647 w 136"/>
                  <a:gd name="T53" fmla="*/ 2147483647 h 54"/>
                  <a:gd name="T54" fmla="*/ 2147483647 w 136"/>
                  <a:gd name="T55" fmla="*/ 2147483647 h 54"/>
                  <a:gd name="T56" fmla="*/ 2147483647 w 136"/>
                  <a:gd name="T57" fmla="*/ 2147483647 h 54"/>
                  <a:gd name="T58" fmla="*/ 2147483647 w 136"/>
                  <a:gd name="T59" fmla="*/ 2147483647 h 54"/>
                  <a:gd name="T60" fmla="*/ 2147483647 w 136"/>
                  <a:gd name="T61" fmla="*/ 2147483647 h 54"/>
                  <a:gd name="T62" fmla="*/ 2147483647 w 136"/>
                  <a:gd name="T63" fmla="*/ 2147483647 h 54"/>
                  <a:gd name="T64" fmla="*/ 2147483647 w 136"/>
                  <a:gd name="T65" fmla="*/ 2147483647 h 54"/>
                  <a:gd name="T66" fmla="*/ 2147483647 w 136"/>
                  <a:gd name="T67" fmla="*/ 2147483647 h 54"/>
                  <a:gd name="T68" fmla="*/ 2147483647 w 136"/>
                  <a:gd name="T69" fmla="*/ 2147483647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36"/>
                  <a:gd name="T106" fmla="*/ 0 h 54"/>
                  <a:gd name="T107" fmla="*/ 136 w 136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36" h="54">
                    <a:moveTo>
                      <a:pt x="130" y="53"/>
                    </a:moveTo>
                    <a:lnTo>
                      <a:pt x="133" y="40"/>
                    </a:lnTo>
                    <a:lnTo>
                      <a:pt x="135" y="37"/>
                    </a:lnTo>
                    <a:lnTo>
                      <a:pt x="130" y="27"/>
                    </a:lnTo>
                    <a:lnTo>
                      <a:pt x="130" y="20"/>
                    </a:lnTo>
                    <a:lnTo>
                      <a:pt x="125" y="10"/>
                    </a:lnTo>
                    <a:lnTo>
                      <a:pt x="122" y="10"/>
                    </a:lnTo>
                    <a:lnTo>
                      <a:pt x="104" y="5"/>
                    </a:lnTo>
                    <a:lnTo>
                      <a:pt x="91" y="0"/>
                    </a:lnTo>
                    <a:lnTo>
                      <a:pt x="81" y="0"/>
                    </a:lnTo>
                    <a:lnTo>
                      <a:pt x="65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57" y="28"/>
                    </a:lnTo>
                    <a:lnTo>
                      <a:pt x="57" y="33"/>
                    </a:lnTo>
                    <a:lnTo>
                      <a:pt x="55" y="37"/>
                    </a:lnTo>
                    <a:lnTo>
                      <a:pt x="42" y="37"/>
                    </a:lnTo>
                    <a:lnTo>
                      <a:pt x="18" y="33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3" y="45"/>
                    </a:lnTo>
                    <a:lnTo>
                      <a:pt x="10" y="45"/>
                    </a:lnTo>
                    <a:lnTo>
                      <a:pt x="18" y="50"/>
                    </a:lnTo>
                    <a:lnTo>
                      <a:pt x="26" y="50"/>
                    </a:lnTo>
                    <a:lnTo>
                      <a:pt x="36" y="50"/>
                    </a:lnTo>
                    <a:lnTo>
                      <a:pt x="52" y="45"/>
                    </a:lnTo>
                    <a:lnTo>
                      <a:pt x="70" y="45"/>
                    </a:lnTo>
                    <a:lnTo>
                      <a:pt x="81" y="40"/>
                    </a:lnTo>
                    <a:lnTo>
                      <a:pt x="94" y="40"/>
                    </a:lnTo>
                    <a:lnTo>
                      <a:pt x="104" y="40"/>
                    </a:lnTo>
                    <a:lnTo>
                      <a:pt x="117" y="40"/>
                    </a:lnTo>
                    <a:lnTo>
                      <a:pt x="122" y="45"/>
                    </a:lnTo>
                    <a:lnTo>
                      <a:pt x="125" y="45"/>
                    </a:lnTo>
                    <a:lnTo>
                      <a:pt x="130" y="45"/>
                    </a:lnTo>
                    <a:lnTo>
                      <a:pt x="130" y="53"/>
                    </a:lnTo>
                  </a:path>
                </a:pathLst>
              </a:custGeom>
              <a:solidFill>
                <a:srgbClr val="FC0128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sp>
            <p:nvSpPr>
              <p:cNvPr id="32834" name="Freeform 76"/>
              <p:cNvSpPr>
                <a:spLocks/>
              </p:cNvSpPr>
              <p:nvPr/>
            </p:nvSpPr>
            <p:spPr bwMode="auto">
              <a:xfrm>
                <a:off x="4457" y="1056"/>
                <a:ext cx="115" cy="52"/>
              </a:xfrm>
              <a:custGeom>
                <a:avLst/>
                <a:gdLst>
                  <a:gd name="T0" fmla="*/ 2147483647 w 63"/>
                  <a:gd name="T1" fmla="*/ 0 h 47"/>
                  <a:gd name="T2" fmla="*/ 2147483647 w 63"/>
                  <a:gd name="T3" fmla="*/ 0 h 47"/>
                  <a:gd name="T4" fmla="*/ 2147483647 w 63"/>
                  <a:gd name="T5" fmla="*/ 0 h 47"/>
                  <a:gd name="T6" fmla="*/ 2147483647 w 63"/>
                  <a:gd name="T7" fmla="*/ 0 h 47"/>
                  <a:gd name="T8" fmla="*/ 2147483647 w 63"/>
                  <a:gd name="T9" fmla="*/ 0 h 47"/>
                  <a:gd name="T10" fmla="*/ 2147483647 w 63"/>
                  <a:gd name="T11" fmla="*/ 0 h 47"/>
                  <a:gd name="T12" fmla="*/ 2147483647 w 63"/>
                  <a:gd name="T13" fmla="*/ 0 h 47"/>
                  <a:gd name="T14" fmla="*/ 2147483647 w 63"/>
                  <a:gd name="T15" fmla="*/ 2147483647 h 47"/>
                  <a:gd name="T16" fmla="*/ 2147483647 w 63"/>
                  <a:gd name="T17" fmla="*/ 2147483647 h 47"/>
                  <a:gd name="T18" fmla="*/ 2147483647 w 63"/>
                  <a:gd name="T19" fmla="*/ 2147483647 h 47"/>
                  <a:gd name="T20" fmla="*/ 2147483647 w 63"/>
                  <a:gd name="T21" fmla="*/ 2147483647 h 47"/>
                  <a:gd name="T22" fmla="*/ 2147483647 w 63"/>
                  <a:gd name="T23" fmla="*/ 2147483647 h 47"/>
                  <a:gd name="T24" fmla="*/ 2147483647 w 63"/>
                  <a:gd name="T25" fmla="*/ 2147483647 h 47"/>
                  <a:gd name="T26" fmla="*/ 2147483647 w 63"/>
                  <a:gd name="T27" fmla="*/ 2147483647 h 47"/>
                  <a:gd name="T28" fmla="*/ 2147483647 w 63"/>
                  <a:gd name="T29" fmla="*/ 2147483647 h 47"/>
                  <a:gd name="T30" fmla="*/ 2147483647 w 63"/>
                  <a:gd name="T31" fmla="*/ 2147483647 h 47"/>
                  <a:gd name="T32" fmla="*/ 2147483647 w 63"/>
                  <a:gd name="T33" fmla="*/ 2147483647 h 47"/>
                  <a:gd name="T34" fmla="*/ 2147483647 w 63"/>
                  <a:gd name="T35" fmla="*/ 2147483647 h 47"/>
                  <a:gd name="T36" fmla="*/ 2147483647 w 63"/>
                  <a:gd name="T37" fmla="*/ 2147483647 h 47"/>
                  <a:gd name="T38" fmla="*/ 2147483647 w 63"/>
                  <a:gd name="T39" fmla="*/ 2147483647 h 47"/>
                  <a:gd name="T40" fmla="*/ 2147483647 w 63"/>
                  <a:gd name="T41" fmla="*/ 2147483647 h 47"/>
                  <a:gd name="T42" fmla="*/ 2147483647 w 63"/>
                  <a:gd name="T43" fmla="*/ 2147483647 h 47"/>
                  <a:gd name="T44" fmla="*/ 0 w 63"/>
                  <a:gd name="T45" fmla="*/ 2147483647 h 47"/>
                  <a:gd name="T46" fmla="*/ 0 w 63"/>
                  <a:gd name="T47" fmla="*/ 2147483647 h 47"/>
                  <a:gd name="T48" fmla="*/ 2147483647 w 63"/>
                  <a:gd name="T49" fmla="*/ 2147483647 h 47"/>
                  <a:gd name="T50" fmla="*/ 2147483647 w 63"/>
                  <a:gd name="T51" fmla="*/ 2147483647 h 47"/>
                  <a:gd name="T52" fmla="*/ 2147483647 w 63"/>
                  <a:gd name="T53" fmla="*/ 2147483647 h 47"/>
                  <a:gd name="T54" fmla="*/ 2147483647 w 63"/>
                  <a:gd name="T55" fmla="*/ 2147483647 h 47"/>
                  <a:gd name="T56" fmla="*/ 2147483647 w 63"/>
                  <a:gd name="T57" fmla="*/ 2147483647 h 47"/>
                  <a:gd name="T58" fmla="*/ 2147483647 w 63"/>
                  <a:gd name="T59" fmla="*/ 0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47"/>
                  <a:gd name="T92" fmla="*/ 63 w 63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47">
                    <a:moveTo>
                      <a:pt x="3" y="0"/>
                    </a:moveTo>
                    <a:lnTo>
                      <a:pt x="5" y="0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52" y="8"/>
                    </a:lnTo>
                    <a:lnTo>
                      <a:pt x="55" y="15"/>
                    </a:lnTo>
                    <a:lnTo>
                      <a:pt x="57" y="17"/>
                    </a:lnTo>
                    <a:lnTo>
                      <a:pt x="60" y="25"/>
                    </a:lnTo>
                    <a:lnTo>
                      <a:pt x="60" y="30"/>
                    </a:lnTo>
                    <a:lnTo>
                      <a:pt x="60" y="38"/>
                    </a:lnTo>
                    <a:lnTo>
                      <a:pt x="62" y="46"/>
                    </a:lnTo>
                    <a:lnTo>
                      <a:pt x="55" y="43"/>
                    </a:lnTo>
                    <a:lnTo>
                      <a:pt x="44" y="41"/>
                    </a:lnTo>
                    <a:lnTo>
                      <a:pt x="42" y="41"/>
                    </a:lnTo>
                    <a:lnTo>
                      <a:pt x="36" y="41"/>
                    </a:lnTo>
                    <a:lnTo>
                      <a:pt x="26" y="41"/>
                    </a:lnTo>
                    <a:lnTo>
                      <a:pt x="18" y="43"/>
                    </a:lnTo>
                    <a:lnTo>
                      <a:pt x="13" y="46"/>
                    </a:lnTo>
                    <a:lnTo>
                      <a:pt x="3" y="46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3" y="38"/>
                    </a:lnTo>
                    <a:lnTo>
                      <a:pt x="5" y="31"/>
                    </a:lnTo>
                    <a:lnTo>
                      <a:pt x="5" y="25"/>
                    </a:lnTo>
                    <a:lnTo>
                      <a:pt x="5" y="17"/>
                    </a:lnTo>
                    <a:lnTo>
                      <a:pt x="3" y="5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FC0128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grpSp>
            <p:nvGrpSpPr>
              <p:cNvPr id="32835" name="Group 77"/>
              <p:cNvGrpSpPr>
                <a:grpSpLocks/>
              </p:cNvGrpSpPr>
              <p:nvPr/>
            </p:nvGrpSpPr>
            <p:grpSpPr bwMode="auto">
              <a:xfrm>
                <a:off x="3987" y="937"/>
                <a:ext cx="76" cy="154"/>
                <a:chOff x="8747" y="3305"/>
                <a:chExt cx="42" cy="139"/>
              </a:xfrm>
            </p:grpSpPr>
            <p:sp>
              <p:nvSpPr>
                <p:cNvPr id="32855" name="Freeform 78"/>
                <p:cNvSpPr>
                  <a:spLocks/>
                </p:cNvSpPr>
                <p:nvPr/>
              </p:nvSpPr>
              <p:spPr bwMode="auto">
                <a:xfrm>
                  <a:off x="8747" y="3305"/>
                  <a:ext cx="42" cy="131"/>
                </a:xfrm>
                <a:custGeom>
                  <a:avLst/>
                  <a:gdLst>
                    <a:gd name="T0" fmla="*/ 13 w 42"/>
                    <a:gd name="T1" fmla="*/ 0 h 131"/>
                    <a:gd name="T2" fmla="*/ 23 w 42"/>
                    <a:gd name="T3" fmla="*/ 5 h 131"/>
                    <a:gd name="T4" fmla="*/ 28 w 42"/>
                    <a:gd name="T5" fmla="*/ 12 h 131"/>
                    <a:gd name="T6" fmla="*/ 28 w 42"/>
                    <a:gd name="T7" fmla="*/ 17 h 131"/>
                    <a:gd name="T8" fmla="*/ 31 w 42"/>
                    <a:gd name="T9" fmla="*/ 22 h 131"/>
                    <a:gd name="T10" fmla="*/ 36 w 42"/>
                    <a:gd name="T11" fmla="*/ 32 h 131"/>
                    <a:gd name="T12" fmla="*/ 41 w 42"/>
                    <a:gd name="T13" fmla="*/ 45 h 131"/>
                    <a:gd name="T14" fmla="*/ 41 w 42"/>
                    <a:gd name="T15" fmla="*/ 62 h 131"/>
                    <a:gd name="T16" fmla="*/ 41 w 42"/>
                    <a:gd name="T17" fmla="*/ 74 h 131"/>
                    <a:gd name="T18" fmla="*/ 36 w 42"/>
                    <a:gd name="T19" fmla="*/ 87 h 131"/>
                    <a:gd name="T20" fmla="*/ 31 w 42"/>
                    <a:gd name="T21" fmla="*/ 100 h 131"/>
                    <a:gd name="T22" fmla="*/ 23 w 42"/>
                    <a:gd name="T23" fmla="*/ 119 h 131"/>
                    <a:gd name="T24" fmla="*/ 18 w 42"/>
                    <a:gd name="T25" fmla="*/ 125 h 131"/>
                    <a:gd name="T26" fmla="*/ 0 w 42"/>
                    <a:gd name="T27" fmla="*/ 130 h 131"/>
                    <a:gd name="T28" fmla="*/ 5 w 42"/>
                    <a:gd name="T29" fmla="*/ 114 h 131"/>
                    <a:gd name="T30" fmla="*/ 18 w 42"/>
                    <a:gd name="T31" fmla="*/ 95 h 131"/>
                    <a:gd name="T32" fmla="*/ 23 w 42"/>
                    <a:gd name="T33" fmla="*/ 82 h 131"/>
                    <a:gd name="T34" fmla="*/ 28 w 42"/>
                    <a:gd name="T35" fmla="*/ 70 h 131"/>
                    <a:gd name="T36" fmla="*/ 28 w 42"/>
                    <a:gd name="T37" fmla="*/ 57 h 131"/>
                    <a:gd name="T38" fmla="*/ 28 w 42"/>
                    <a:gd name="T39" fmla="*/ 42 h 131"/>
                    <a:gd name="T40" fmla="*/ 28 w 42"/>
                    <a:gd name="T41" fmla="*/ 28 h 131"/>
                    <a:gd name="T42" fmla="*/ 18 w 42"/>
                    <a:gd name="T43" fmla="*/ 17 h 131"/>
                    <a:gd name="T44" fmla="*/ 13 w 42"/>
                    <a:gd name="T45" fmla="*/ 8 h 131"/>
                    <a:gd name="T46" fmla="*/ 8 w 42"/>
                    <a:gd name="T47" fmla="*/ 0 h 131"/>
                    <a:gd name="T48" fmla="*/ 13 w 42"/>
                    <a:gd name="T49" fmla="*/ 0 h 1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31"/>
                    <a:gd name="T77" fmla="*/ 42 w 42"/>
                    <a:gd name="T78" fmla="*/ 131 h 1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31">
                      <a:moveTo>
                        <a:pt x="13" y="0"/>
                      </a:moveTo>
                      <a:lnTo>
                        <a:pt x="23" y="5"/>
                      </a:lnTo>
                      <a:lnTo>
                        <a:pt x="28" y="12"/>
                      </a:lnTo>
                      <a:lnTo>
                        <a:pt x="28" y="17"/>
                      </a:lnTo>
                      <a:lnTo>
                        <a:pt x="31" y="22"/>
                      </a:lnTo>
                      <a:lnTo>
                        <a:pt x="36" y="32"/>
                      </a:lnTo>
                      <a:lnTo>
                        <a:pt x="41" y="45"/>
                      </a:lnTo>
                      <a:lnTo>
                        <a:pt x="41" y="62"/>
                      </a:lnTo>
                      <a:lnTo>
                        <a:pt x="41" y="74"/>
                      </a:lnTo>
                      <a:lnTo>
                        <a:pt x="36" y="87"/>
                      </a:lnTo>
                      <a:lnTo>
                        <a:pt x="31" y="100"/>
                      </a:lnTo>
                      <a:lnTo>
                        <a:pt x="23" y="119"/>
                      </a:lnTo>
                      <a:lnTo>
                        <a:pt x="18" y="125"/>
                      </a:lnTo>
                      <a:lnTo>
                        <a:pt x="0" y="130"/>
                      </a:lnTo>
                      <a:lnTo>
                        <a:pt x="5" y="114"/>
                      </a:lnTo>
                      <a:lnTo>
                        <a:pt x="18" y="95"/>
                      </a:lnTo>
                      <a:lnTo>
                        <a:pt x="23" y="82"/>
                      </a:lnTo>
                      <a:lnTo>
                        <a:pt x="28" y="70"/>
                      </a:lnTo>
                      <a:lnTo>
                        <a:pt x="28" y="57"/>
                      </a:lnTo>
                      <a:lnTo>
                        <a:pt x="28" y="42"/>
                      </a:lnTo>
                      <a:lnTo>
                        <a:pt x="28" y="28"/>
                      </a:lnTo>
                      <a:lnTo>
                        <a:pt x="18" y="17"/>
                      </a:lnTo>
                      <a:lnTo>
                        <a:pt x="13" y="8"/>
                      </a:lnTo>
                      <a:lnTo>
                        <a:pt x="8" y="0"/>
                      </a:lnTo>
                      <a:lnTo>
                        <a:pt x="13" y="0"/>
                      </a:lnTo>
                    </a:path>
                  </a:pathLst>
                </a:custGeom>
                <a:solidFill>
                  <a:srgbClr val="BFBFDF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 lIns="78729" tIns="39359" rIns="78729" bIns="39359"/>
                <a:lstStyle/>
                <a:p>
                  <a:pPr defTabSz="787400"/>
                  <a:endParaRPr lang="ru-RU" sz="800" b="1">
                    <a:latin typeface="Times New Roman" pitchFamily="18" charset="0"/>
                  </a:endParaRPr>
                </a:p>
              </p:txBody>
            </p:sp>
            <p:sp>
              <p:nvSpPr>
                <p:cNvPr id="32856" name="Oval 79"/>
                <p:cNvSpPr>
                  <a:spLocks noChangeArrowheads="1"/>
                </p:cNvSpPr>
                <p:nvPr/>
              </p:nvSpPr>
              <p:spPr bwMode="auto">
                <a:xfrm>
                  <a:off x="8765" y="3308"/>
                  <a:ext cx="23" cy="22"/>
                </a:xfrm>
                <a:prstGeom prst="ellipse">
                  <a:avLst/>
                </a:prstGeom>
                <a:solidFill>
                  <a:srgbClr val="C0C0C0"/>
                </a:solidFill>
                <a:ln w="1270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 wrap="none" lIns="78729" tIns="39359" rIns="78729" bIns="39359" anchor="ctr"/>
                <a:lstStyle/>
                <a:p>
                  <a:pPr defTabSz="787400"/>
                  <a:endParaRPr lang="ru-RU" sz="800" b="1">
                    <a:latin typeface="Times New Roman" pitchFamily="18" charset="0"/>
                  </a:endParaRPr>
                </a:p>
              </p:txBody>
            </p:sp>
            <p:sp>
              <p:nvSpPr>
                <p:cNvPr id="32857" name="Oval 80"/>
                <p:cNvSpPr>
                  <a:spLocks noChangeArrowheads="1"/>
                </p:cNvSpPr>
                <p:nvPr/>
              </p:nvSpPr>
              <p:spPr bwMode="auto">
                <a:xfrm>
                  <a:off x="8760" y="3421"/>
                  <a:ext cx="23" cy="23"/>
                </a:xfrm>
                <a:prstGeom prst="ellipse">
                  <a:avLst/>
                </a:prstGeom>
                <a:solidFill>
                  <a:srgbClr val="C0C0C0"/>
                </a:solidFill>
                <a:ln w="12700">
                  <a:solidFill>
                    <a:srgbClr val="5F5F5F"/>
                  </a:solidFill>
                  <a:round/>
                  <a:headEnd/>
                  <a:tailEnd/>
                </a:ln>
              </p:spPr>
              <p:txBody>
                <a:bodyPr wrap="none" lIns="78729" tIns="39359" rIns="78729" bIns="39359" anchor="ctr"/>
                <a:lstStyle/>
                <a:p>
                  <a:pPr defTabSz="787400"/>
                  <a:endParaRPr lang="ru-RU" sz="800" b="1"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32836" name="Freeform 81"/>
              <p:cNvSpPr>
                <a:spLocks/>
              </p:cNvSpPr>
              <p:nvPr/>
            </p:nvSpPr>
            <p:spPr bwMode="auto">
              <a:xfrm>
                <a:off x="4029" y="909"/>
                <a:ext cx="243" cy="85"/>
              </a:xfrm>
              <a:custGeom>
                <a:avLst/>
                <a:gdLst>
                  <a:gd name="T0" fmla="*/ 0 w 134"/>
                  <a:gd name="T1" fmla="*/ 2147483647 h 76"/>
                  <a:gd name="T2" fmla="*/ 2147483647 w 134"/>
                  <a:gd name="T3" fmla="*/ 2147483647 h 76"/>
                  <a:gd name="T4" fmla="*/ 2147483647 w 134"/>
                  <a:gd name="T5" fmla="*/ 0 h 76"/>
                  <a:gd name="T6" fmla="*/ 2147483647 w 134"/>
                  <a:gd name="T7" fmla="*/ 0 h 76"/>
                  <a:gd name="T8" fmla="*/ 2147483647 w 134"/>
                  <a:gd name="T9" fmla="*/ 0 h 76"/>
                  <a:gd name="T10" fmla="*/ 2147483647 w 134"/>
                  <a:gd name="T11" fmla="*/ 0 h 76"/>
                  <a:gd name="T12" fmla="*/ 2147483647 w 134"/>
                  <a:gd name="T13" fmla="*/ 0 h 76"/>
                  <a:gd name="T14" fmla="*/ 2147483647 w 134"/>
                  <a:gd name="T15" fmla="*/ 0 h 76"/>
                  <a:gd name="T16" fmla="*/ 2147483647 w 134"/>
                  <a:gd name="T17" fmla="*/ 2147483647 h 76"/>
                  <a:gd name="T18" fmla="*/ 2147483647 w 134"/>
                  <a:gd name="T19" fmla="*/ 2147483647 h 76"/>
                  <a:gd name="T20" fmla="*/ 2147483647 w 134"/>
                  <a:gd name="T21" fmla="*/ 2147483647 h 76"/>
                  <a:gd name="T22" fmla="*/ 2147483647 w 134"/>
                  <a:gd name="T23" fmla="*/ 2147483647 h 76"/>
                  <a:gd name="T24" fmla="*/ 2147483647 w 134"/>
                  <a:gd name="T25" fmla="*/ 2147483647 h 76"/>
                  <a:gd name="T26" fmla="*/ 2147483647 w 134"/>
                  <a:gd name="T27" fmla="*/ 2147483647 h 76"/>
                  <a:gd name="T28" fmla="*/ 2147483647 w 134"/>
                  <a:gd name="T29" fmla="*/ 2147483647 h 76"/>
                  <a:gd name="T30" fmla="*/ 2147483647 w 134"/>
                  <a:gd name="T31" fmla="*/ 2147483647 h 76"/>
                  <a:gd name="T32" fmla="*/ 2147483647 w 134"/>
                  <a:gd name="T33" fmla="*/ 2147483647 h 76"/>
                  <a:gd name="T34" fmla="*/ 2147483647 w 134"/>
                  <a:gd name="T35" fmla="*/ 2147483647 h 76"/>
                  <a:gd name="T36" fmla="*/ 2147483647 w 134"/>
                  <a:gd name="T37" fmla="*/ 2147483647 h 76"/>
                  <a:gd name="T38" fmla="*/ 2147483647 w 134"/>
                  <a:gd name="T39" fmla="*/ 2147483647 h 76"/>
                  <a:gd name="T40" fmla="*/ 2147483647 w 134"/>
                  <a:gd name="T41" fmla="*/ 2147483647 h 76"/>
                  <a:gd name="T42" fmla="*/ 2147483647 w 134"/>
                  <a:gd name="T43" fmla="*/ 2147483647 h 76"/>
                  <a:gd name="T44" fmla="*/ 2147483647 w 134"/>
                  <a:gd name="T45" fmla="*/ 2147483647 h 76"/>
                  <a:gd name="T46" fmla="*/ 2147483647 w 134"/>
                  <a:gd name="T47" fmla="*/ 2147483647 h 76"/>
                  <a:gd name="T48" fmla="*/ 2147483647 w 134"/>
                  <a:gd name="T49" fmla="*/ 2147483647 h 76"/>
                  <a:gd name="T50" fmla="*/ 2147483647 w 134"/>
                  <a:gd name="T51" fmla="*/ 2147483647 h 76"/>
                  <a:gd name="T52" fmla="*/ 2147483647 w 134"/>
                  <a:gd name="T53" fmla="*/ 2147483647 h 76"/>
                  <a:gd name="T54" fmla="*/ 2147483647 w 134"/>
                  <a:gd name="T55" fmla="*/ 2147483647 h 76"/>
                  <a:gd name="T56" fmla="*/ 2147483647 w 134"/>
                  <a:gd name="T57" fmla="*/ 2147483647 h 76"/>
                  <a:gd name="T58" fmla="*/ 2147483647 w 134"/>
                  <a:gd name="T59" fmla="*/ 2147483647 h 76"/>
                  <a:gd name="T60" fmla="*/ 2147483647 w 134"/>
                  <a:gd name="T61" fmla="*/ 2147483647 h 76"/>
                  <a:gd name="T62" fmla="*/ 2147483647 w 134"/>
                  <a:gd name="T63" fmla="*/ 2147483647 h 76"/>
                  <a:gd name="T64" fmla="*/ 2147483647 w 134"/>
                  <a:gd name="T65" fmla="*/ 2147483647 h 76"/>
                  <a:gd name="T66" fmla="*/ 2147483647 w 134"/>
                  <a:gd name="T67" fmla="*/ 2147483647 h 76"/>
                  <a:gd name="T68" fmla="*/ 2147483647 w 134"/>
                  <a:gd name="T69" fmla="*/ 2147483647 h 76"/>
                  <a:gd name="T70" fmla="*/ 2147483647 w 134"/>
                  <a:gd name="T71" fmla="*/ 2147483647 h 76"/>
                  <a:gd name="T72" fmla="*/ 0 w 134"/>
                  <a:gd name="T73" fmla="*/ 2147483647 h 7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34"/>
                  <a:gd name="T112" fmla="*/ 0 h 76"/>
                  <a:gd name="T113" fmla="*/ 134 w 134"/>
                  <a:gd name="T114" fmla="*/ 76 h 7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34" h="76">
                    <a:moveTo>
                      <a:pt x="0" y="12"/>
                    </a:moveTo>
                    <a:lnTo>
                      <a:pt x="8" y="5"/>
                    </a:lnTo>
                    <a:lnTo>
                      <a:pt x="18" y="0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0" y="0"/>
                    </a:lnTo>
                    <a:lnTo>
                      <a:pt x="73" y="0"/>
                    </a:lnTo>
                    <a:lnTo>
                      <a:pt x="89" y="0"/>
                    </a:lnTo>
                    <a:lnTo>
                      <a:pt x="102" y="5"/>
                    </a:lnTo>
                    <a:lnTo>
                      <a:pt x="107" y="8"/>
                    </a:lnTo>
                    <a:lnTo>
                      <a:pt x="107" y="17"/>
                    </a:lnTo>
                    <a:lnTo>
                      <a:pt x="112" y="22"/>
                    </a:lnTo>
                    <a:lnTo>
                      <a:pt x="112" y="28"/>
                    </a:lnTo>
                    <a:lnTo>
                      <a:pt x="115" y="38"/>
                    </a:lnTo>
                    <a:lnTo>
                      <a:pt x="115" y="44"/>
                    </a:lnTo>
                    <a:lnTo>
                      <a:pt x="120" y="54"/>
                    </a:lnTo>
                    <a:lnTo>
                      <a:pt x="128" y="64"/>
                    </a:lnTo>
                    <a:lnTo>
                      <a:pt x="131" y="70"/>
                    </a:lnTo>
                    <a:lnTo>
                      <a:pt x="133" y="75"/>
                    </a:lnTo>
                    <a:lnTo>
                      <a:pt x="120" y="67"/>
                    </a:lnTo>
                    <a:lnTo>
                      <a:pt x="112" y="64"/>
                    </a:lnTo>
                    <a:lnTo>
                      <a:pt x="107" y="60"/>
                    </a:lnTo>
                    <a:lnTo>
                      <a:pt x="97" y="59"/>
                    </a:lnTo>
                    <a:lnTo>
                      <a:pt x="92" y="55"/>
                    </a:lnTo>
                    <a:lnTo>
                      <a:pt x="78" y="55"/>
                    </a:lnTo>
                    <a:lnTo>
                      <a:pt x="68" y="54"/>
                    </a:lnTo>
                    <a:lnTo>
                      <a:pt x="55" y="54"/>
                    </a:lnTo>
                    <a:lnTo>
                      <a:pt x="39" y="54"/>
                    </a:lnTo>
                    <a:lnTo>
                      <a:pt x="26" y="54"/>
                    </a:lnTo>
                    <a:lnTo>
                      <a:pt x="18" y="55"/>
                    </a:lnTo>
                    <a:lnTo>
                      <a:pt x="13" y="59"/>
                    </a:lnTo>
                    <a:lnTo>
                      <a:pt x="13" y="50"/>
                    </a:lnTo>
                    <a:lnTo>
                      <a:pt x="13" y="42"/>
                    </a:lnTo>
                    <a:lnTo>
                      <a:pt x="8" y="33"/>
                    </a:lnTo>
                    <a:lnTo>
                      <a:pt x="3" y="23"/>
                    </a:lnTo>
                    <a:lnTo>
                      <a:pt x="3" y="18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1CEFF"/>
              </a:solidFill>
              <a:ln w="12700" cap="rnd">
                <a:solidFill>
                  <a:schemeClr val="folHlink"/>
                </a:solidFill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  <p:grpSp>
            <p:nvGrpSpPr>
              <p:cNvPr id="32837" name="Group 82"/>
              <p:cNvGrpSpPr>
                <a:grpSpLocks/>
              </p:cNvGrpSpPr>
              <p:nvPr/>
            </p:nvGrpSpPr>
            <p:grpSpPr bwMode="auto">
              <a:xfrm>
                <a:off x="4091" y="917"/>
                <a:ext cx="118" cy="50"/>
                <a:chOff x="8804" y="3294"/>
                <a:chExt cx="65" cy="45"/>
              </a:xfrm>
            </p:grpSpPr>
            <p:grpSp>
              <p:nvGrpSpPr>
                <p:cNvPr id="32839" name="Group 83"/>
                <p:cNvGrpSpPr>
                  <a:grpSpLocks/>
                </p:cNvGrpSpPr>
                <p:nvPr/>
              </p:nvGrpSpPr>
              <p:grpSpPr bwMode="auto">
                <a:xfrm>
                  <a:off x="8822" y="3307"/>
                  <a:ext cx="47" cy="29"/>
                  <a:chOff x="8822" y="3307"/>
                  <a:chExt cx="47" cy="29"/>
                </a:xfrm>
              </p:grpSpPr>
              <p:grpSp>
                <p:nvGrpSpPr>
                  <p:cNvPr id="32849" name="Group 84"/>
                  <p:cNvGrpSpPr>
                    <a:grpSpLocks/>
                  </p:cNvGrpSpPr>
                  <p:nvPr/>
                </p:nvGrpSpPr>
                <p:grpSpPr bwMode="auto">
                  <a:xfrm>
                    <a:off x="8822" y="3307"/>
                    <a:ext cx="47" cy="22"/>
                    <a:chOff x="8822" y="3307"/>
                    <a:chExt cx="47" cy="22"/>
                  </a:xfrm>
                </p:grpSpPr>
                <p:sp>
                  <p:nvSpPr>
                    <p:cNvPr id="32853" name="AutoShape 85"/>
                    <p:cNvSpPr>
                      <a:spLocks noChangeArrowheads="1"/>
                    </p:cNvSpPr>
                    <p:nvPr/>
                  </p:nvSpPr>
                  <p:spPr bwMode="auto">
                    <a:xfrm rot="2940000">
                      <a:off x="8845" y="3297"/>
                      <a:ext cx="14" cy="34"/>
                    </a:xfrm>
                    <a:prstGeom prst="triangle">
                      <a:avLst>
                        <a:gd name="adj" fmla="val 49940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rot="10800000" vert="eaVert" wrap="none" lIns="78729" tIns="39359" rIns="78729" bIns="39359" anchor="ctr"/>
                    <a:lstStyle/>
                    <a:p>
                      <a:pPr defTabSz="787400"/>
                      <a:endParaRPr lang="ru-RU" sz="800" b="1"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32854" name="AutoShape 86"/>
                    <p:cNvSpPr>
                      <a:spLocks noChangeArrowheads="1"/>
                    </p:cNvSpPr>
                    <p:nvPr/>
                  </p:nvSpPr>
                  <p:spPr bwMode="auto">
                    <a:xfrm rot="13740000" flipH="1">
                      <a:off x="8831" y="3306"/>
                      <a:ext cx="14" cy="31"/>
                    </a:xfrm>
                    <a:prstGeom prst="triangle">
                      <a:avLst>
                        <a:gd name="adj" fmla="val 49940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vert="eaVert" wrap="none" lIns="78729" tIns="39359" rIns="78729" bIns="39359" anchor="ctr"/>
                    <a:lstStyle/>
                    <a:p>
                      <a:pPr defTabSz="787400"/>
                      <a:endParaRPr lang="ru-RU" sz="800" b="1">
                        <a:latin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32850" name="Group 87"/>
                  <p:cNvGrpSpPr>
                    <a:grpSpLocks/>
                  </p:cNvGrpSpPr>
                  <p:nvPr/>
                </p:nvGrpSpPr>
                <p:grpSpPr bwMode="auto">
                  <a:xfrm>
                    <a:off x="8822" y="3312"/>
                    <a:ext cx="34" cy="24"/>
                    <a:chOff x="8822" y="3312"/>
                    <a:chExt cx="34" cy="24"/>
                  </a:xfrm>
                </p:grpSpPr>
                <p:sp>
                  <p:nvSpPr>
                    <p:cNvPr id="32851" name="AutoShape 88"/>
                    <p:cNvSpPr>
                      <a:spLocks noChangeArrowheads="1"/>
                    </p:cNvSpPr>
                    <p:nvPr/>
                  </p:nvSpPr>
                  <p:spPr bwMode="auto">
                    <a:xfrm rot="-2460000">
                      <a:off x="8822" y="3312"/>
                      <a:ext cx="21" cy="19"/>
                    </a:xfrm>
                    <a:prstGeom prst="triangle">
                      <a:avLst>
                        <a:gd name="adj" fmla="val 49940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lIns="78729" tIns="39359" rIns="78729" bIns="39359" anchor="ctr"/>
                    <a:lstStyle/>
                    <a:p>
                      <a:pPr defTabSz="787400"/>
                      <a:endParaRPr lang="ru-RU" sz="800" b="1"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32852" name="AutoShape 89"/>
                    <p:cNvSpPr>
                      <a:spLocks noChangeArrowheads="1"/>
                    </p:cNvSpPr>
                    <p:nvPr/>
                  </p:nvSpPr>
                  <p:spPr bwMode="auto">
                    <a:xfrm rot="8340000" flipH="1">
                      <a:off x="8832" y="3317"/>
                      <a:ext cx="24" cy="19"/>
                    </a:xfrm>
                    <a:prstGeom prst="triangle">
                      <a:avLst>
                        <a:gd name="adj" fmla="val 49940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rot="10800000" wrap="none" lIns="78729" tIns="39359" rIns="78729" bIns="39359" anchor="ctr"/>
                    <a:lstStyle/>
                    <a:p>
                      <a:pPr defTabSz="787400"/>
                      <a:endParaRPr lang="ru-RU" sz="800" b="1">
                        <a:latin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32840" name="Group 90"/>
                <p:cNvGrpSpPr>
                  <a:grpSpLocks/>
                </p:cNvGrpSpPr>
                <p:nvPr/>
              </p:nvGrpSpPr>
              <p:grpSpPr bwMode="auto">
                <a:xfrm>
                  <a:off x="8804" y="3294"/>
                  <a:ext cx="52" cy="45"/>
                  <a:chOff x="8804" y="3294"/>
                  <a:chExt cx="52" cy="45"/>
                </a:xfrm>
              </p:grpSpPr>
              <p:grpSp>
                <p:nvGrpSpPr>
                  <p:cNvPr id="32843" name="Group 91"/>
                  <p:cNvGrpSpPr>
                    <a:grpSpLocks/>
                  </p:cNvGrpSpPr>
                  <p:nvPr/>
                </p:nvGrpSpPr>
                <p:grpSpPr bwMode="auto">
                  <a:xfrm>
                    <a:off x="8827" y="3294"/>
                    <a:ext cx="24" cy="45"/>
                    <a:chOff x="8827" y="3294"/>
                    <a:chExt cx="24" cy="45"/>
                  </a:xfrm>
                </p:grpSpPr>
                <p:sp>
                  <p:nvSpPr>
                    <p:cNvPr id="32847" name="AutoShape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27" y="3294"/>
                      <a:ext cx="24" cy="25"/>
                    </a:xfrm>
                    <a:prstGeom prst="triangle">
                      <a:avLst>
                        <a:gd name="adj" fmla="val 49940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lIns="78729" tIns="39359" rIns="78729" bIns="39359" anchor="ctr"/>
                    <a:lstStyle/>
                    <a:p>
                      <a:pPr defTabSz="787400"/>
                      <a:endParaRPr lang="ru-RU" sz="800" b="1"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32848" name="AutoShape 93"/>
                    <p:cNvSpPr>
                      <a:spLocks noChangeArrowheads="1"/>
                    </p:cNvSpPr>
                    <p:nvPr/>
                  </p:nvSpPr>
                  <p:spPr bwMode="auto">
                    <a:xfrm rot="10800000" flipH="1">
                      <a:off x="8827" y="3316"/>
                      <a:ext cx="24" cy="23"/>
                    </a:xfrm>
                    <a:prstGeom prst="triangle">
                      <a:avLst>
                        <a:gd name="adj" fmla="val 49940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rot="10800000" wrap="none" lIns="78729" tIns="39359" rIns="78729" bIns="39359" anchor="ctr"/>
                    <a:lstStyle/>
                    <a:p>
                      <a:pPr defTabSz="787400"/>
                      <a:endParaRPr lang="ru-RU" sz="800" b="1">
                        <a:latin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32844" name="Group 94"/>
                  <p:cNvGrpSpPr>
                    <a:grpSpLocks/>
                  </p:cNvGrpSpPr>
                  <p:nvPr/>
                </p:nvGrpSpPr>
                <p:grpSpPr bwMode="auto">
                  <a:xfrm>
                    <a:off x="8804" y="3316"/>
                    <a:ext cx="52" cy="16"/>
                    <a:chOff x="8804" y="3316"/>
                    <a:chExt cx="52" cy="16"/>
                  </a:xfrm>
                </p:grpSpPr>
                <p:sp>
                  <p:nvSpPr>
                    <p:cNvPr id="32845" name="AutoShape 95"/>
                    <p:cNvSpPr>
                      <a:spLocks noChangeArrowheads="1"/>
                    </p:cNvSpPr>
                    <p:nvPr/>
                  </p:nvSpPr>
                  <p:spPr bwMode="auto">
                    <a:xfrm rot="-5400000">
                      <a:off x="8808" y="3312"/>
                      <a:ext cx="12" cy="20"/>
                    </a:xfrm>
                    <a:prstGeom prst="triangle">
                      <a:avLst>
                        <a:gd name="adj" fmla="val 49940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vert="eaVert" wrap="none" lIns="78729" tIns="39359" rIns="78729" bIns="39359" anchor="ctr"/>
                    <a:lstStyle/>
                    <a:p>
                      <a:pPr defTabSz="787400"/>
                      <a:endParaRPr lang="ru-RU" sz="800" b="1">
                        <a:latin typeface="Times New Roman" pitchFamily="18" charset="0"/>
                      </a:endParaRPr>
                    </a:p>
                  </p:txBody>
                </p:sp>
                <p:sp>
                  <p:nvSpPr>
                    <p:cNvPr id="32846" name="AutoShape 96"/>
                    <p:cNvSpPr>
                      <a:spLocks noChangeArrowheads="1"/>
                    </p:cNvSpPr>
                    <p:nvPr/>
                  </p:nvSpPr>
                  <p:spPr bwMode="auto">
                    <a:xfrm rot="5400000" flipH="1">
                      <a:off x="8835" y="3311"/>
                      <a:ext cx="16" cy="26"/>
                    </a:xfrm>
                    <a:prstGeom prst="triangle">
                      <a:avLst>
                        <a:gd name="adj" fmla="val 49940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rot="10800000" vert="eaVert" wrap="none" lIns="78729" tIns="39359" rIns="78729" bIns="39359" anchor="ctr"/>
                    <a:lstStyle/>
                    <a:p>
                      <a:pPr defTabSz="787400"/>
                      <a:endParaRPr lang="ru-RU" sz="800" b="1">
                        <a:latin typeface="Times New Roman" pitchFamily="18" charset="0"/>
                      </a:endParaRPr>
                    </a:p>
                  </p:txBody>
                </p:sp>
              </p:grpSp>
            </p:grpSp>
            <p:sp>
              <p:nvSpPr>
                <p:cNvPr id="32841" name="Oval 97"/>
                <p:cNvSpPr>
                  <a:spLocks noChangeArrowheads="1"/>
                </p:cNvSpPr>
                <p:nvPr/>
              </p:nvSpPr>
              <p:spPr bwMode="auto">
                <a:xfrm>
                  <a:off x="8827" y="3312"/>
                  <a:ext cx="24" cy="19"/>
                </a:xfrm>
                <a:prstGeom prst="ellipse">
                  <a:avLst/>
                </a:prstGeom>
                <a:solidFill>
                  <a:srgbClr val="FE9B0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78729" tIns="39359" rIns="78729" bIns="39359" anchor="ctr"/>
                <a:lstStyle/>
                <a:p>
                  <a:pPr defTabSz="787400"/>
                  <a:endParaRPr lang="ru-RU" sz="800" b="1">
                    <a:latin typeface="Times New Roman" pitchFamily="18" charset="0"/>
                  </a:endParaRPr>
                </a:p>
              </p:txBody>
            </p:sp>
            <p:sp>
              <p:nvSpPr>
                <p:cNvPr id="32842" name="AutoShape 98"/>
                <p:cNvSpPr>
                  <a:spLocks noChangeArrowheads="1"/>
                </p:cNvSpPr>
                <p:nvPr/>
              </p:nvSpPr>
              <p:spPr bwMode="auto">
                <a:xfrm>
                  <a:off x="8827" y="3312"/>
                  <a:ext cx="24" cy="19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78729" tIns="39359" rIns="78729" bIns="39359" anchor="ctr"/>
                <a:lstStyle/>
                <a:p>
                  <a:pPr defTabSz="787400"/>
                  <a:endParaRPr lang="ru-RU" sz="800" b="1"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32838" name="Freeform 73"/>
              <p:cNvSpPr>
                <a:spLocks/>
              </p:cNvSpPr>
              <p:nvPr/>
            </p:nvSpPr>
            <p:spPr bwMode="auto">
              <a:xfrm>
                <a:off x="4029" y="1006"/>
                <a:ext cx="308" cy="75"/>
              </a:xfrm>
              <a:custGeom>
                <a:avLst/>
                <a:gdLst>
                  <a:gd name="T0" fmla="*/ 2147483647 w 170"/>
                  <a:gd name="T1" fmla="*/ 2147483647 h 67"/>
                  <a:gd name="T2" fmla="*/ 2147483647 w 170"/>
                  <a:gd name="T3" fmla="*/ 0 h 67"/>
                  <a:gd name="T4" fmla="*/ 2147483647 w 170"/>
                  <a:gd name="T5" fmla="*/ 0 h 67"/>
                  <a:gd name="T6" fmla="*/ 2147483647 w 170"/>
                  <a:gd name="T7" fmla="*/ 0 h 67"/>
                  <a:gd name="T8" fmla="*/ 2147483647 w 170"/>
                  <a:gd name="T9" fmla="*/ 0 h 67"/>
                  <a:gd name="T10" fmla="*/ 2147483647 w 170"/>
                  <a:gd name="T11" fmla="*/ 0 h 67"/>
                  <a:gd name="T12" fmla="*/ 2147483647 w 170"/>
                  <a:gd name="T13" fmla="*/ 2147483647 h 67"/>
                  <a:gd name="T14" fmla="*/ 2147483647 w 170"/>
                  <a:gd name="T15" fmla="*/ 2147483647 h 67"/>
                  <a:gd name="T16" fmla="*/ 2147483647 w 170"/>
                  <a:gd name="T17" fmla="*/ 2147483647 h 67"/>
                  <a:gd name="T18" fmla="*/ 2147483647 w 170"/>
                  <a:gd name="T19" fmla="*/ 2147483647 h 67"/>
                  <a:gd name="T20" fmla="*/ 2147483647 w 170"/>
                  <a:gd name="T21" fmla="*/ 2147483647 h 67"/>
                  <a:gd name="T22" fmla="*/ 2147483647 w 170"/>
                  <a:gd name="T23" fmla="*/ 2147483647 h 67"/>
                  <a:gd name="T24" fmla="*/ 2147483647 w 170"/>
                  <a:gd name="T25" fmla="*/ 2147483647 h 67"/>
                  <a:gd name="T26" fmla="*/ 2147483647 w 170"/>
                  <a:gd name="T27" fmla="*/ 2147483647 h 67"/>
                  <a:gd name="T28" fmla="*/ 2147483647 w 170"/>
                  <a:gd name="T29" fmla="*/ 2147483647 h 67"/>
                  <a:gd name="T30" fmla="*/ 2147483647 w 170"/>
                  <a:gd name="T31" fmla="*/ 2147483647 h 67"/>
                  <a:gd name="T32" fmla="*/ 2147483647 w 170"/>
                  <a:gd name="T33" fmla="*/ 2147483647 h 67"/>
                  <a:gd name="T34" fmla="*/ 2147483647 w 170"/>
                  <a:gd name="T35" fmla="*/ 2147483647 h 67"/>
                  <a:gd name="T36" fmla="*/ 2147483647 w 170"/>
                  <a:gd name="T37" fmla="*/ 2147483647 h 67"/>
                  <a:gd name="T38" fmla="*/ 2147483647 w 170"/>
                  <a:gd name="T39" fmla="*/ 2147483647 h 67"/>
                  <a:gd name="T40" fmla="*/ 2147483647 w 170"/>
                  <a:gd name="T41" fmla="*/ 2147483647 h 67"/>
                  <a:gd name="T42" fmla="*/ 2147483647 w 170"/>
                  <a:gd name="T43" fmla="*/ 2147483647 h 67"/>
                  <a:gd name="T44" fmla="*/ 0 w 170"/>
                  <a:gd name="T45" fmla="*/ 2147483647 h 67"/>
                  <a:gd name="T46" fmla="*/ 0 w 170"/>
                  <a:gd name="T47" fmla="*/ 2147483647 h 67"/>
                  <a:gd name="T48" fmla="*/ 0 w 170"/>
                  <a:gd name="T49" fmla="*/ 2147483647 h 67"/>
                  <a:gd name="T50" fmla="*/ 2147483647 w 170"/>
                  <a:gd name="T51" fmla="*/ 2147483647 h 67"/>
                  <a:gd name="T52" fmla="*/ 2147483647 w 170"/>
                  <a:gd name="T53" fmla="*/ 2147483647 h 67"/>
                  <a:gd name="T54" fmla="*/ 2147483647 w 170"/>
                  <a:gd name="T55" fmla="*/ 2147483647 h 67"/>
                  <a:gd name="T56" fmla="*/ 2147483647 w 170"/>
                  <a:gd name="T57" fmla="*/ 2147483647 h 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0"/>
                  <a:gd name="T88" fmla="*/ 0 h 67"/>
                  <a:gd name="T89" fmla="*/ 170 w 170"/>
                  <a:gd name="T90" fmla="*/ 67 h 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0" h="67">
                    <a:moveTo>
                      <a:pt x="8" y="3"/>
                    </a:moveTo>
                    <a:lnTo>
                      <a:pt x="18" y="0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3" y="0"/>
                    </a:lnTo>
                    <a:lnTo>
                      <a:pt x="76" y="3"/>
                    </a:lnTo>
                    <a:lnTo>
                      <a:pt x="102" y="8"/>
                    </a:lnTo>
                    <a:lnTo>
                      <a:pt x="120" y="12"/>
                    </a:lnTo>
                    <a:lnTo>
                      <a:pt x="143" y="20"/>
                    </a:lnTo>
                    <a:lnTo>
                      <a:pt x="151" y="25"/>
                    </a:lnTo>
                    <a:lnTo>
                      <a:pt x="169" y="66"/>
                    </a:lnTo>
                    <a:lnTo>
                      <a:pt x="167" y="58"/>
                    </a:lnTo>
                    <a:lnTo>
                      <a:pt x="159" y="58"/>
                    </a:lnTo>
                    <a:lnTo>
                      <a:pt x="151" y="53"/>
                    </a:lnTo>
                    <a:lnTo>
                      <a:pt x="138" y="48"/>
                    </a:lnTo>
                    <a:lnTo>
                      <a:pt x="120" y="46"/>
                    </a:lnTo>
                    <a:lnTo>
                      <a:pt x="96" y="40"/>
                    </a:lnTo>
                    <a:lnTo>
                      <a:pt x="81" y="40"/>
                    </a:lnTo>
                    <a:lnTo>
                      <a:pt x="60" y="40"/>
                    </a:lnTo>
                    <a:lnTo>
                      <a:pt x="39" y="43"/>
                    </a:lnTo>
                    <a:lnTo>
                      <a:pt x="13" y="46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3" y="30"/>
                    </a:lnTo>
                    <a:lnTo>
                      <a:pt x="5" y="23"/>
                    </a:lnTo>
                    <a:lnTo>
                      <a:pt x="5" y="13"/>
                    </a:lnTo>
                    <a:lnTo>
                      <a:pt x="8" y="3"/>
                    </a:lnTo>
                  </a:path>
                </a:pathLst>
              </a:custGeom>
              <a:solidFill>
                <a:srgbClr val="FC0128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 lIns="78719" tIns="39355" rIns="78719" bIns="39355"/>
              <a:lstStyle/>
              <a:p>
                <a:pPr defTabSz="787400"/>
                <a:endParaRPr lang="ru-RU" sz="800" b="1">
                  <a:latin typeface="Times New Roman" pitchFamily="18" charset="0"/>
                </a:endParaRPr>
              </a:p>
            </p:txBody>
          </p:sp>
        </p:grpSp>
      </p:grpSp>
      <p:sp>
        <p:nvSpPr>
          <p:cNvPr id="32814" name="Line 166"/>
          <p:cNvSpPr>
            <a:spLocks noChangeShapeType="1"/>
          </p:cNvSpPr>
          <p:nvPr/>
        </p:nvSpPr>
        <p:spPr bwMode="auto">
          <a:xfrm>
            <a:off x="6257925" y="5954713"/>
            <a:ext cx="0" cy="285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32815" name="Line 167"/>
          <p:cNvSpPr>
            <a:spLocks noChangeShapeType="1"/>
          </p:cNvSpPr>
          <p:nvPr/>
        </p:nvSpPr>
        <p:spPr bwMode="auto">
          <a:xfrm>
            <a:off x="6329363" y="3144838"/>
            <a:ext cx="0" cy="1428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32816" name="Line 168"/>
          <p:cNvSpPr>
            <a:spLocks noChangeShapeType="1"/>
          </p:cNvSpPr>
          <p:nvPr/>
        </p:nvSpPr>
        <p:spPr bwMode="auto">
          <a:xfrm>
            <a:off x="6329363" y="4440238"/>
            <a:ext cx="0" cy="287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631950"/>
          </a:xfrm>
          <a:prstGeom prst="rect">
            <a:avLst/>
          </a:prstGeom>
          <a:solidFill>
            <a:srgbClr val="C0C0C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224" tIns="45613" rIns="91224" bIns="45613"/>
          <a:lstStyle/>
          <a:p>
            <a:pPr algn="ctr" defTabSz="1276350">
              <a:defRPr/>
            </a:pPr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6350">
              <a:defRPr/>
            </a:pPr>
            <a:r>
              <a:rPr lang="ru-RU" b="1">
                <a:solidFill>
                  <a:srgbClr val="0000FF"/>
                </a:solidFill>
              </a:rPr>
              <a:t>(Схема организации управления и взаимодействия)</a:t>
            </a:r>
            <a:endParaRPr lang="ru-RU" sz="3200">
              <a:latin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Text Box 553"/>
          <p:cNvSpPr txBox="1">
            <a:spLocks noChangeArrowheads="1"/>
          </p:cNvSpPr>
          <p:nvPr/>
        </p:nvSpPr>
        <p:spPr bwMode="auto">
          <a:xfrm>
            <a:off x="-7938" y="0"/>
            <a:ext cx="12809538" cy="9128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31" tIns="23169" rIns="46331" bIns="23169" anchor="ctr" anchorCtr="1"/>
          <a:lstStyle/>
          <a:p>
            <a:pPr algn="ctr" defTabSz="1276350"/>
            <a:r>
              <a:rPr lang="ru-RU" sz="2400" b="1">
                <a:solidFill>
                  <a:srgbClr val="0000FF"/>
                </a:solidFill>
                <a:latin typeface="Times New Roman" pitchFamily="18" charset="0"/>
                <a:cs typeface="Arial" pitchFamily="34" charset="0"/>
              </a:rPr>
              <a:t>(Информационно-справочные материалы по информационным подразделениям территориальных  органов ФОИВ, учреждений и организаций населенного пункта) </a:t>
            </a:r>
          </a:p>
        </p:txBody>
      </p:sp>
      <p:graphicFrame>
        <p:nvGraphicFramePr>
          <p:cNvPr id="1135643" name="Group 27"/>
          <p:cNvGraphicFramePr>
            <a:graphicFrameLocks noGrp="1"/>
          </p:cNvGraphicFramePr>
          <p:nvPr/>
        </p:nvGraphicFramePr>
        <p:xfrm>
          <a:off x="207963" y="1344613"/>
          <a:ext cx="12457112" cy="2608262"/>
        </p:xfrm>
        <a:graphic>
          <a:graphicData uri="http://schemas.openxmlformats.org/drawingml/2006/table">
            <a:tbl>
              <a:tblPr/>
              <a:tblGrid>
                <a:gridCol w="512762"/>
                <a:gridCol w="1755775"/>
                <a:gridCol w="2563813"/>
                <a:gridCol w="3351212"/>
                <a:gridCol w="2144713"/>
                <a:gridCol w="2128837"/>
              </a:tblGrid>
              <a:tr h="993775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п/п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подразделения ФОИВ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Дежурная смена </a:t>
                      </a: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подразделений, взаимодействующих со СМИ, телефон,  режим работы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Должность, Ф.И.О.,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руководителей подразделений, взаимодействующих со СМИ, телефон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Официальный сайт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Электронная почта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5588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Администрация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8-383-64-50-210</a:t>
                      </a: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Глава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администрации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Новотроицкого сельсовета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Васильева Любовь Алексеевна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 (38364) -50-210 (р)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8-913-376-04-81</a:t>
                      </a: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novo</a:t>
                      </a:r>
                      <a:r>
                        <a:rPr kumimoji="0" 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t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roi</a:t>
                      </a:r>
                      <a:r>
                        <a:rPr kumimoji="0" 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z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k.</a:t>
                      </a:r>
                      <a:r>
                        <a:rPr kumimoji="0" 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oblnso.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ru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novo-troizk@yindex.ru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  <a:endParaRPr kumimoji="0" 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4" name="Group 291"/>
          <p:cNvGrpSpPr>
            <a:grpSpLocks/>
          </p:cNvGrpSpPr>
          <p:nvPr/>
        </p:nvGrpSpPr>
        <p:grpSpPr bwMode="auto">
          <a:xfrm>
            <a:off x="847725" y="2352675"/>
            <a:ext cx="10742613" cy="6378575"/>
            <a:chOff x="534" y="1482"/>
            <a:chExt cx="6767" cy="4018"/>
          </a:xfrm>
        </p:grpSpPr>
        <p:sp>
          <p:nvSpPr>
            <p:cNvPr id="33824" name="Прямоугольник 53"/>
            <p:cNvSpPr>
              <a:spLocks noChangeArrowheads="1"/>
            </p:cNvSpPr>
            <p:nvPr/>
          </p:nvSpPr>
          <p:spPr bwMode="auto">
            <a:xfrm>
              <a:off x="4945" y="5040"/>
              <a:ext cx="221" cy="116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400"/>
            </a:p>
          </p:txBody>
        </p:sp>
        <p:sp>
          <p:nvSpPr>
            <p:cNvPr id="33825" name="Прямоугольник 55"/>
            <p:cNvSpPr>
              <a:spLocks noChangeArrowheads="1"/>
            </p:cNvSpPr>
            <p:nvPr/>
          </p:nvSpPr>
          <p:spPr bwMode="auto">
            <a:xfrm>
              <a:off x="3170" y="2616"/>
              <a:ext cx="343" cy="136"/>
            </a:xfrm>
            <a:prstGeom prst="rect">
              <a:avLst/>
            </a:prstGeom>
            <a:solidFill>
              <a:srgbClr val="1AF253"/>
            </a:solidFill>
            <a:ln w="25400" algn="ctr">
              <a:solidFill>
                <a:srgbClr val="1AF253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400"/>
            </a:p>
          </p:txBody>
        </p:sp>
        <p:sp>
          <p:nvSpPr>
            <p:cNvPr id="33826" name="Line 750"/>
            <p:cNvSpPr>
              <a:spLocks noChangeShapeType="1"/>
            </p:cNvSpPr>
            <p:nvPr/>
          </p:nvSpPr>
          <p:spPr bwMode="auto">
            <a:xfrm>
              <a:off x="637" y="4858"/>
              <a:ext cx="4899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7" name="Line 751"/>
            <p:cNvSpPr>
              <a:spLocks noChangeShapeType="1"/>
            </p:cNvSpPr>
            <p:nvPr/>
          </p:nvSpPr>
          <p:spPr bwMode="auto">
            <a:xfrm>
              <a:off x="5536" y="4858"/>
              <a:ext cx="1" cy="6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8" name="Line 752"/>
            <p:cNvSpPr>
              <a:spLocks noChangeShapeType="1"/>
            </p:cNvSpPr>
            <p:nvPr/>
          </p:nvSpPr>
          <p:spPr bwMode="auto">
            <a:xfrm>
              <a:off x="5638" y="4858"/>
              <a:ext cx="1" cy="6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9" name="Line 753"/>
            <p:cNvSpPr>
              <a:spLocks noChangeShapeType="1"/>
            </p:cNvSpPr>
            <p:nvPr/>
          </p:nvSpPr>
          <p:spPr bwMode="auto">
            <a:xfrm>
              <a:off x="5638" y="4858"/>
              <a:ext cx="1634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0" name="Line 754"/>
            <p:cNvSpPr>
              <a:spLocks noChangeShapeType="1"/>
            </p:cNvSpPr>
            <p:nvPr/>
          </p:nvSpPr>
          <p:spPr bwMode="auto">
            <a:xfrm flipV="1">
              <a:off x="5638" y="2528"/>
              <a:ext cx="1" cy="224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1" name="Line 755"/>
            <p:cNvSpPr>
              <a:spLocks noChangeShapeType="1"/>
            </p:cNvSpPr>
            <p:nvPr/>
          </p:nvSpPr>
          <p:spPr bwMode="auto">
            <a:xfrm>
              <a:off x="5638" y="4777"/>
              <a:ext cx="1634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2" name="Line 756"/>
            <p:cNvSpPr>
              <a:spLocks noChangeShapeType="1"/>
            </p:cNvSpPr>
            <p:nvPr/>
          </p:nvSpPr>
          <p:spPr bwMode="auto">
            <a:xfrm>
              <a:off x="637" y="4777"/>
              <a:ext cx="40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3" name="Line 757"/>
            <p:cNvSpPr>
              <a:spLocks noChangeShapeType="1"/>
            </p:cNvSpPr>
            <p:nvPr/>
          </p:nvSpPr>
          <p:spPr bwMode="auto">
            <a:xfrm>
              <a:off x="1147" y="4777"/>
              <a:ext cx="326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4" name="Line 758"/>
            <p:cNvSpPr>
              <a:spLocks noChangeShapeType="1"/>
            </p:cNvSpPr>
            <p:nvPr/>
          </p:nvSpPr>
          <p:spPr bwMode="auto">
            <a:xfrm>
              <a:off x="4516" y="4777"/>
              <a:ext cx="102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5" name="Line 759"/>
            <p:cNvSpPr>
              <a:spLocks noChangeShapeType="1"/>
            </p:cNvSpPr>
            <p:nvPr/>
          </p:nvSpPr>
          <p:spPr bwMode="auto">
            <a:xfrm>
              <a:off x="5536" y="3331"/>
              <a:ext cx="1" cy="144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6" name="Line 760"/>
            <p:cNvSpPr>
              <a:spLocks noChangeShapeType="1"/>
            </p:cNvSpPr>
            <p:nvPr/>
          </p:nvSpPr>
          <p:spPr bwMode="auto">
            <a:xfrm>
              <a:off x="4414" y="4215"/>
              <a:ext cx="1" cy="5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7" name="Line 761"/>
            <p:cNvSpPr>
              <a:spLocks noChangeShapeType="1"/>
            </p:cNvSpPr>
            <p:nvPr/>
          </p:nvSpPr>
          <p:spPr bwMode="auto">
            <a:xfrm>
              <a:off x="4516" y="4135"/>
              <a:ext cx="1" cy="6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8" name="Line 762"/>
            <p:cNvSpPr>
              <a:spLocks noChangeShapeType="1"/>
            </p:cNvSpPr>
            <p:nvPr/>
          </p:nvSpPr>
          <p:spPr bwMode="auto">
            <a:xfrm flipV="1">
              <a:off x="1440" y="4216"/>
              <a:ext cx="2974" cy="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39" name="Line 763"/>
            <p:cNvSpPr>
              <a:spLocks noChangeShapeType="1"/>
            </p:cNvSpPr>
            <p:nvPr/>
          </p:nvSpPr>
          <p:spPr bwMode="auto">
            <a:xfrm>
              <a:off x="1440" y="4128"/>
              <a:ext cx="1442" cy="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0" name="Line 764"/>
            <p:cNvSpPr>
              <a:spLocks noChangeShapeType="1"/>
            </p:cNvSpPr>
            <p:nvPr/>
          </p:nvSpPr>
          <p:spPr bwMode="auto">
            <a:xfrm>
              <a:off x="2984" y="4135"/>
              <a:ext cx="1532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1" name="Line 765"/>
            <p:cNvSpPr>
              <a:spLocks noChangeShapeType="1"/>
            </p:cNvSpPr>
            <p:nvPr/>
          </p:nvSpPr>
          <p:spPr bwMode="auto">
            <a:xfrm>
              <a:off x="2984" y="3331"/>
              <a:ext cx="1" cy="80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2" name="Line 766"/>
            <p:cNvSpPr>
              <a:spLocks noChangeShapeType="1"/>
            </p:cNvSpPr>
            <p:nvPr/>
          </p:nvSpPr>
          <p:spPr bwMode="auto">
            <a:xfrm>
              <a:off x="2882" y="3331"/>
              <a:ext cx="1" cy="80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3" name="Line 767"/>
            <p:cNvSpPr>
              <a:spLocks noChangeShapeType="1"/>
            </p:cNvSpPr>
            <p:nvPr/>
          </p:nvSpPr>
          <p:spPr bwMode="auto">
            <a:xfrm>
              <a:off x="2984" y="3331"/>
              <a:ext cx="2552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4" name="Line 768"/>
            <p:cNvSpPr>
              <a:spLocks noChangeShapeType="1"/>
            </p:cNvSpPr>
            <p:nvPr/>
          </p:nvSpPr>
          <p:spPr bwMode="auto">
            <a:xfrm flipV="1">
              <a:off x="1554" y="3331"/>
              <a:ext cx="1328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5" name="Line 769"/>
            <p:cNvSpPr>
              <a:spLocks noChangeShapeType="1"/>
            </p:cNvSpPr>
            <p:nvPr/>
          </p:nvSpPr>
          <p:spPr bwMode="auto">
            <a:xfrm>
              <a:off x="1580" y="3251"/>
              <a:ext cx="1302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6" name="Line 770"/>
            <p:cNvSpPr>
              <a:spLocks noChangeShapeType="1"/>
            </p:cNvSpPr>
            <p:nvPr/>
          </p:nvSpPr>
          <p:spPr bwMode="auto">
            <a:xfrm>
              <a:off x="2989" y="3251"/>
              <a:ext cx="2552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7" name="Line 771"/>
            <p:cNvSpPr>
              <a:spLocks noChangeShapeType="1"/>
            </p:cNvSpPr>
            <p:nvPr/>
          </p:nvSpPr>
          <p:spPr bwMode="auto">
            <a:xfrm>
              <a:off x="2882" y="2528"/>
              <a:ext cx="1" cy="7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8" name="Line 772"/>
            <p:cNvSpPr>
              <a:spLocks noChangeShapeType="1"/>
            </p:cNvSpPr>
            <p:nvPr/>
          </p:nvSpPr>
          <p:spPr bwMode="auto">
            <a:xfrm>
              <a:off x="2984" y="2528"/>
              <a:ext cx="1" cy="7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49" name="Line 773"/>
            <p:cNvSpPr>
              <a:spLocks noChangeShapeType="1"/>
            </p:cNvSpPr>
            <p:nvPr/>
          </p:nvSpPr>
          <p:spPr bwMode="auto">
            <a:xfrm>
              <a:off x="5536" y="2528"/>
              <a:ext cx="1" cy="7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0" name="Line 774"/>
            <p:cNvSpPr>
              <a:spLocks noChangeShapeType="1"/>
            </p:cNvSpPr>
            <p:nvPr/>
          </p:nvSpPr>
          <p:spPr bwMode="auto">
            <a:xfrm>
              <a:off x="1810" y="2447"/>
              <a:ext cx="188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1" name="Line 775"/>
            <p:cNvSpPr>
              <a:spLocks noChangeShapeType="1"/>
            </p:cNvSpPr>
            <p:nvPr/>
          </p:nvSpPr>
          <p:spPr bwMode="auto">
            <a:xfrm>
              <a:off x="3800" y="2447"/>
              <a:ext cx="1736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2" name="Line 776"/>
            <p:cNvSpPr>
              <a:spLocks noChangeShapeType="1"/>
            </p:cNvSpPr>
            <p:nvPr/>
          </p:nvSpPr>
          <p:spPr bwMode="auto">
            <a:xfrm>
              <a:off x="2984" y="2528"/>
              <a:ext cx="2552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3" name="Line 777"/>
            <p:cNvSpPr>
              <a:spLocks noChangeShapeType="1"/>
            </p:cNvSpPr>
            <p:nvPr/>
          </p:nvSpPr>
          <p:spPr bwMode="auto">
            <a:xfrm>
              <a:off x="1785" y="2528"/>
              <a:ext cx="109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4" name="Line 778"/>
            <p:cNvSpPr>
              <a:spLocks noChangeShapeType="1"/>
            </p:cNvSpPr>
            <p:nvPr/>
          </p:nvSpPr>
          <p:spPr bwMode="auto">
            <a:xfrm flipV="1">
              <a:off x="1045" y="1805"/>
              <a:ext cx="816" cy="297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5" name="Line 779"/>
            <p:cNvSpPr>
              <a:spLocks noChangeShapeType="1"/>
            </p:cNvSpPr>
            <p:nvPr/>
          </p:nvSpPr>
          <p:spPr bwMode="auto">
            <a:xfrm flipV="1">
              <a:off x="1147" y="3331"/>
              <a:ext cx="408" cy="144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6" name="Line 780"/>
            <p:cNvSpPr>
              <a:spLocks noChangeShapeType="1"/>
            </p:cNvSpPr>
            <p:nvPr/>
          </p:nvSpPr>
          <p:spPr bwMode="auto">
            <a:xfrm flipV="1">
              <a:off x="1580" y="2528"/>
              <a:ext cx="205" cy="7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7" name="Line 781"/>
            <p:cNvSpPr>
              <a:spLocks noChangeShapeType="1"/>
            </p:cNvSpPr>
            <p:nvPr/>
          </p:nvSpPr>
          <p:spPr bwMode="auto">
            <a:xfrm flipV="1">
              <a:off x="1810" y="1805"/>
              <a:ext cx="185" cy="6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8" name="Line 782"/>
            <p:cNvSpPr>
              <a:spLocks noChangeShapeType="1"/>
            </p:cNvSpPr>
            <p:nvPr/>
          </p:nvSpPr>
          <p:spPr bwMode="auto">
            <a:xfrm flipV="1">
              <a:off x="3698" y="2287"/>
              <a:ext cx="1" cy="16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59" name="Line 783"/>
            <p:cNvSpPr>
              <a:spLocks noChangeShapeType="1"/>
            </p:cNvSpPr>
            <p:nvPr/>
          </p:nvSpPr>
          <p:spPr bwMode="auto">
            <a:xfrm>
              <a:off x="3800" y="2287"/>
              <a:ext cx="1" cy="16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0" name="Line 784"/>
            <p:cNvSpPr>
              <a:spLocks noChangeShapeType="1"/>
            </p:cNvSpPr>
            <p:nvPr/>
          </p:nvSpPr>
          <p:spPr bwMode="auto">
            <a:xfrm flipV="1">
              <a:off x="5536" y="1966"/>
              <a:ext cx="1" cy="48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1" name="Line 785"/>
            <p:cNvSpPr>
              <a:spLocks noChangeShapeType="1"/>
            </p:cNvSpPr>
            <p:nvPr/>
          </p:nvSpPr>
          <p:spPr bwMode="auto">
            <a:xfrm>
              <a:off x="4209" y="1966"/>
              <a:ext cx="132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2" name="Line 786"/>
            <p:cNvSpPr>
              <a:spLocks noChangeShapeType="1"/>
            </p:cNvSpPr>
            <p:nvPr/>
          </p:nvSpPr>
          <p:spPr bwMode="auto">
            <a:xfrm>
              <a:off x="4209" y="1885"/>
              <a:ext cx="1429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3" name="Line 787"/>
            <p:cNvSpPr>
              <a:spLocks noChangeShapeType="1"/>
            </p:cNvSpPr>
            <p:nvPr/>
          </p:nvSpPr>
          <p:spPr bwMode="auto">
            <a:xfrm>
              <a:off x="5638" y="1885"/>
              <a:ext cx="1" cy="5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4" name="Line 788"/>
            <p:cNvSpPr>
              <a:spLocks noChangeShapeType="1"/>
            </p:cNvSpPr>
            <p:nvPr/>
          </p:nvSpPr>
          <p:spPr bwMode="auto">
            <a:xfrm>
              <a:off x="5638" y="2447"/>
              <a:ext cx="715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5" name="Line 789"/>
            <p:cNvSpPr>
              <a:spLocks noChangeShapeType="1"/>
            </p:cNvSpPr>
            <p:nvPr/>
          </p:nvSpPr>
          <p:spPr bwMode="auto">
            <a:xfrm>
              <a:off x="5638" y="2528"/>
              <a:ext cx="715" cy="5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6" name="Line 790"/>
            <p:cNvSpPr>
              <a:spLocks noChangeShapeType="1"/>
            </p:cNvSpPr>
            <p:nvPr/>
          </p:nvSpPr>
          <p:spPr bwMode="auto">
            <a:xfrm>
              <a:off x="5843" y="2528"/>
              <a:ext cx="510" cy="4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7" name="Line 791"/>
            <p:cNvSpPr>
              <a:spLocks noChangeShapeType="1"/>
            </p:cNvSpPr>
            <p:nvPr/>
          </p:nvSpPr>
          <p:spPr bwMode="auto">
            <a:xfrm>
              <a:off x="5843" y="2528"/>
              <a:ext cx="51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68" name="Rectangle 792"/>
            <p:cNvSpPr>
              <a:spLocks noChangeArrowheads="1"/>
            </p:cNvSpPr>
            <p:nvPr/>
          </p:nvSpPr>
          <p:spPr bwMode="auto">
            <a:xfrm>
              <a:off x="898" y="4966"/>
              <a:ext cx="404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г. Татарск</a:t>
              </a:r>
              <a:endParaRPr lang="ru-RU"/>
            </a:p>
          </p:txBody>
        </p:sp>
        <p:sp>
          <p:nvSpPr>
            <p:cNvPr id="33869" name="Line 793"/>
            <p:cNvSpPr>
              <a:spLocks noChangeShapeType="1"/>
            </p:cNvSpPr>
            <p:nvPr/>
          </p:nvSpPr>
          <p:spPr bwMode="auto">
            <a:xfrm flipH="1">
              <a:off x="615" y="4938"/>
              <a:ext cx="226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0" name="Freeform 794"/>
            <p:cNvSpPr>
              <a:spLocks/>
            </p:cNvSpPr>
            <p:nvPr/>
          </p:nvSpPr>
          <p:spPr bwMode="auto">
            <a:xfrm>
              <a:off x="534" y="4915"/>
              <a:ext cx="88" cy="46"/>
            </a:xfrm>
            <a:custGeom>
              <a:avLst/>
              <a:gdLst>
                <a:gd name="T0" fmla="*/ 22 w 175"/>
                <a:gd name="T1" fmla="*/ 12 h 92"/>
                <a:gd name="T2" fmla="*/ 0 w 175"/>
                <a:gd name="T3" fmla="*/ 6 h 92"/>
                <a:gd name="T4" fmla="*/ 22 w 175"/>
                <a:gd name="T5" fmla="*/ 0 h 92"/>
                <a:gd name="T6" fmla="*/ 22 w 175"/>
                <a:gd name="T7" fmla="*/ 12 h 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5"/>
                <a:gd name="T13" fmla="*/ 0 h 92"/>
                <a:gd name="T14" fmla="*/ 175 w 175"/>
                <a:gd name="T15" fmla="*/ 92 h 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5" h="92">
                  <a:moveTo>
                    <a:pt x="175" y="92"/>
                  </a:moveTo>
                  <a:lnTo>
                    <a:pt x="0" y="46"/>
                  </a:lnTo>
                  <a:lnTo>
                    <a:pt x="175" y="0"/>
                  </a:lnTo>
                  <a:lnTo>
                    <a:pt x="175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pPr defTabSz="1279525"/>
              <a:endParaRPr lang="ru-RU"/>
            </a:p>
          </p:txBody>
        </p:sp>
        <p:sp>
          <p:nvSpPr>
            <p:cNvPr id="33871" name="Rectangle 795"/>
            <p:cNvSpPr>
              <a:spLocks noChangeArrowheads="1"/>
            </p:cNvSpPr>
            <p:nvPr/>
          </p:nvSpPr>
          <p:spPr bwMode="auto">
            <a:xfrm>
              <a:off x="5939" y="5157"/>
              <a:ext cx="591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с. Чаны-Сакан</a:t>
              </a:r>
            </a:p>
          </p:txBody>
        </p:sp>
        <p:sp>
          <p:nvSpPr>
            <p:cNvPr id="33872" name="Line 797"/>
            <p:cNvSpPr>
              <a:spLocks noChangeShapeType="1"/>
            </p:cNvSpPr>
            <p:nvPr/>
          </p:nvSpPr>
          <p:spPr bwMode="auto">
            <a:xfrm>
              <a:off x="5741" y="5259"/>
              <a:ext cx="1" cy="17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3" name="Freeform 798"/>
            <p:cNvSpPr>
              <a:spLocks/>
            </p:cNvSpPr>
            <p:nvPr/>
          </p:nvSpPr>
          <p:spPr bwMode="auto">
            <a:xfrm>
              <a:off x="5711" y="5431"/>
              <a:ext cx="59" cy="69"/>
            </a:xfrm>
            <a:custGeom>
              <a:avLst/>
              <a:gdLst>
                <a:gd name="T0" fmla="*/ 15 w 118"/>
                <a:gd name="T1" fmla="*/ 0 h 138"/>
                <a:gd name="T2" fmla="*/ 7 w 118"/>
                <a:gd name="T3" fmla="*/ 17 h 138"/>
                <a:gd name="T4" fmla="*/ 0 w 118"/>
                <a:gd name="T5" fmla="*/ 0 h 138"/>
                <a:gd name="T6" fmla="*/ 15 w 118"/>
                <a:gd name="T7" fmla="*/ 0 h 1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38"/>
                <a:gd name="T14" fmla="*/ 118 w 118"/>
                <a:gd name="T15" fmla="*/ 138 h 1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38">
                  <a:moveTo>
                    <a:pt x="118" y="0"/>
                  </a:moveTo>
                  <a:lnTo>
                    <a:pt x="59" y="138"/>
                  </a:lnTo>
                  <a:lnTo>
                    <a:pt x="0" y="0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pPr defTabSz="1279525"/>
              <a:endParaRPr lang="ru-RU"/>
            </a:p>
          </p:txBody>
        </p:sp>
        <p:sp>
          <p:nvSpPr>
            <p:cNvPr id="33874" name="Rectangle 1008"/>
            <p:cNvSpPr>
              <a:spLocks noChangeArrowheads="1"/>
            </p:cNvSpPr>
            <p:nvPr/>
          </p:nvSpPr>
          <p:spPr bwMode="auto">
            <a:xfrm>
              <a:off x="6225" y="4566"/>
              <a:ext cx="624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р.п. Усть-Тарка</a:t>
              </a:r>
              <a:endParaRPr lang="ru-RU"/>
            </a:p>
          </p:txBody>
        </p:sp>
        <p:sp>
          <p:nvSpPr>
            <p:cNvPr id="33875" name="Line 1009"/>
            <p:cNvSpPr>
              <a:spLocks noChangeShapeType="1"/>
            </p:cNvSpPr>
            <p:nvPr/>
          </p:nvSpPr>
          <p:spPr bwMode="auto">
            <a:xfrm>
              <a:off x="6864" y="4697"/>
              <a:ext cx="32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6" name="Freeform 1010"/>
            <p:cNvSpPr>
              <a:spLocks/>
            </p:cNvSpPr>
            <p:nvPr/>
          </p:nvSpPr>
          <p:spPr bwMode="auto">
            <a:xfrm>
              <a:off x="7184" y="4674"/>
              <a:ext cx="88" cy="46"/>
            </a:xfrm>
            <a:custGeom>
              <a:avLst/>
              <a:gdLst>
                <a:gd name="T0" fmla="*/ 0 w 176"/>
                <a:gd name="T1" fmla="*/ 0 h 92"/>
                <a:gd name="T2" fmla="*/ 22 w 176"/>
                <a:gd name="T3" fmla="*/ 6 h 92"/>
                <a:gd name="T4" fmla="*/ 0 w 176"/>
                <a:gd name="T5" fmla="*/ 12 h 92"/>
                <a:gd name="T6" fmla="*/ 0 w 176"/>
                <a:gd name="T7" fmla="*/ 0 h 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6"/>
                <a:gd name="T13" fmla="*/ 0 h 92"/>
                <a:gd name="T14" fmla="*/ 176 w 176"/>
                <a:gd name="T15" fmla="*/ 92 h 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6" h="92">
                  <a:moveTo>
                    <a:pt x="0" y="0"/>
                  </a:moveTo>
                  <a:lnTo>
                    <a:pt x="176" y="45"/>
                  </a:lnTo>
                  <a:lnTo>
                    <a:pt x="0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pPr defTabSz="1279525"/>
              <a:endParaRPr lang="ru-RU"/>
            </a:p>
          </p:txBody>
        </p:sp>
        <p:sp>
          <p:nvSpPr>
            <p:cNvPr id="33877" name="Line 1028"/>
            <p:cNvSpPr>
              <a:spLocks noChangeShapeType="1"/>
            </p:cNvSpPr>
            <p:nvPr/>
          </p:nvSpPr>
          <p:spPr bwMode="auto">
            <a:xfrm flipV="1">
              <a:off x="1682" y="1866"/>
              <a:ext cx="83" cy="26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78" name="Freeform 1029"/>
            <p:cNvSpPr>
              <a:spLocks/>
            </p:cNvSpPr>
            <p:nvPr/>
          </p:nvSpPr>
          <p:spPr bwMode="auto">
            <a:xfrm>
              <a:off x="1735" y="1805"/>
              <a:ext cx="57" cy="72"/>
            </a:xfrm>
            <a:custGeom>
              <a:avLst/>
              <a:gdLst>
                <a:gd name="T0" fmla="*/ 0 w 113"/>
                <a:gd name="T1" fmla="*/ 15 h 144"/>
                <a:gd name="T2" fmla="*/ 13 w 113"/>
                <a:gd name="T3" fmla="*/ 0 h 144"/>
                <a:gd name="T4" fmla="*/ 15 w 113"/>
                <a:gd name="T5" fmla="*/ 18 h 144"/>
                <a:gd name="T6" fmla="*/ 0 w 113"/>
                <a:gd name="T7" fmla="*/ 15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44"/>
                <a:gd name="T14" fmla="*/ 113 w 113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44">
                  <a:moveTo>
                    <a:pt x="0" y="123"/>
                  </a:moveTo>
                  <a:lnTo>
                    <a:pt x="98" y="0"/>
                  </a:lnTo>
                  <a:lnTo>
                    <a:pt x="113" y="144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pPr defTabSz="1279525"/>
              <a:endParaRPr lang="ru-RU"/>
            </a:p>
          </p:txBody>
        </p:sp>
        <p:sp>
          <p:nvSpPr>
            <p:cNvPr id="33879" name="Прямоугольник 55"/>
            <p:cNvSpPr>
              <a:spLocks noChangeArrowheads="1"/>
            </p:cNvSpPr>
            <p:nvPr/>
          </p:nvSpPr>
          <p:spPr bwMode="auto">
            <a:xfrm>
              <a:off x="4848" y="3432"/>
              <a:ext cx="182" cy="90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400"/>
            </a:p>
          </p:txBody>
        </p:sp>
        <p:sp>
          <p:nvSpPr>
            <p:cNvPr id="33880" name="Прямоугольник 51"/>
            <p:cNvSpPr>
              <a:spLocks noChangeArrowheads="1"/>
            </p:cNvSpPr>
            <p:nvPr/>
          </p:nvSpPr>
          <p:spPr bwMode="auto">
            <a:xfrm>
              <a:off x="1569" y="4272"/>
              <a:ext cx="192" cy="144"/>
            </a:xfrm>
            <a:prstGeom prst="rect">
              <a:avLst/>
            </a:prstGeom>
            <a:noFill/>
            <a:ln w="25400" algn="ctr">
              <a:solidFill>
                <a:srgbClr val="FF9900"/>
              </a:solidFill>
              <a:prstDash val="dash"/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33881" name="Прямоугольник 53"/>
            <p:cNvSpPr>
              <a:spLocks noChangeArrowheads="1"/>
            </p:cNvSpPr>
            <p:nvPr/>
          </p:nvSpPr>
          <p:spPr bwMode="auto">
            <a:xfrm>
              <a:off x="4395" y="3977"/>
              <a:ext cx="288" cy="75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300"/>
            </a:p>
          </p:txBody>
        </p:sp>
        <p:pic>
          <p:nvPicPr>
            <p:cNvPr id="33882" name="Группа 186"/>
            <p:cNvPicPr>
              <a:picLocks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5801" y="1981"/>
              <a:ext cx="136" cy="2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33883" name="Group 60"/>
            <p:cNvGrpSpPr>
              <a:grpSpLocks/>
            </p:cNvGrpSpPr>
            <p:nvPr/>
          </p:nvGrpSpPr>
          <p:grpSpPr bwMode="auto">
            <a:xfrm>
              <a:off x="4259" y="2071"/>
              <a:ext cx="437" cy="245"/>
              <a:chOff x="4860" y="4199"/>
              <a:chExt cx="219" cy="229"/>
            </a:xfrm>
          </p:grpSpPr>
          <p:grpSp>
            <p:nvGrpSpPr>
              <p:cNvPr id="33997" name="Group 61"/>
              <p:cNvGrpSpPr>
                <a:grpSpLocks/>
              </p:cNvGrpSpPr>
              <p:nvPr/>
            </p:nvGrpSpPr>
            <p:grpSpPr bwMode="auto">
              <a:xfrm>
                <a:off x="4902" y="4218"/>
                <a:ext cx="140" cy="210"/>
                <a:chOff x="1766" y="5636"/>
                <a:chExt cx="240" cy="318"/>
              </a:xfrm>
            </p:grpSpPr>
            <p:grpSp>
              <p:nvGrpSpPr>
                <p:cNvPr id="33999" name="Group 62"/>
                <p:cNvGrpSpPr>
                  <a:grpSpLocks/>
                </p:cNvGrpSpPr>
                <p:nvPr/>
              </p:nvGrpSpPr>
              <p:grpSpPr bwMode="auto">
                <a:xfrm>
                  <a:off x="1766" y="5636"/>
                  <a:ext cx="240" cy="318"/>
                  <a:chOff x="3168" y="192"/>
                  <a:chExt cx="240" cy="672"/>
                </a:xfrm>
              </p:grpSpPr>
              <p:sp>
                <p:nvSpPr>
                  <p:cNvPr id="34001" name="Line 63"/>
                  <p:cNvSpPr>
                    <a:spLocks noChangeShapeType="1"/>
                  </p:cNvSpPr>
                  <p:nvPr/>
                </p:nvSpPr>
                <p:spPr bwMode="auto">
                  <a:xfrm>
                    <a:off x="3168" y="192"/>
                    <a:ext cx="0" cy="672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4002" name="Line 64"/>
                  <p:cNvSpPr>
                    <a:spLocks noChangeShapeType="1"/>
                  </p:cNvSpPr>
                  <p:nvPr/>
                </p:nvSpPr>
                <p:spPr bwMode="auto">
                  <a:xfrm>
                    <a:off x="3175" y="192"/>
                    <a:ext cx="231" cy="86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4003" name="Line 6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77" y="478"/>
                    <a:ext cx="231" cy="98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4004" name="Line 66"/>
                  <p:cNvSpPr>
                    <a:spLocks noChangeShapeType="1"/>
                  </p:cNvSpPr>
                  <p:nvPr/>
                </p:nvSpPr>
                <p:spPr bwMode="auto">
                  <a:xfrm>
                    <a:off x="3400" y="279"/>
                    <a:ext cx="0" cy="192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34000" name="Freeform 67"/>
                <p:cNvSpPr>
                  <a:spLocks/>
                </p:cNvSpPr>
                <p:nvPr/>
              </p:nvSpPr>
              <p:spPr bwMode="auto">
                <a:xfrm>
                  <a:off x="1780" y="5650"/>
                  <a:ext cx="219" cy="159"/>
                </a:xfrm>
                <a:custGeom>
                  <a:avLst/>
                  <a:gdLst>
                    <a:gd name="T0" fmla="*/ 0 w 291"/>
                    <a:gd name="T1" fmla="*/ 0 h 159"/>
                    <a:gd name="T2" fmla="*/ 0 w 291"/>
                    <a:gd name="T3" fmla="*/ 159 h 159"/>
                    <a:gd name="T4" fmla="*/ 2 w 291"/>
                    <a:gd name="T5" fmla="*/ 114 h 159"/>
                    <a:gd name="T6" fmla="*/ 2 w 291"/>
                    <a:gd name="T7" fmla="*/ 39 h 159"/>
                    <a:gd name="T8" fmla="*/ 0 w 291"/>
                    <a:gd name="T9" fmla="*/ 0 h 1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1"/>
                    <a:gd name="T16" fmla="*/ 0 h 159"/>
                    <a:gd name="T17" fmla="*/ 291 w 291"/>
                    <a:gd name="T18" fmla="*/ 159 h 1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1" h="159">
                      <a:moveTo>
                        <a:pt x="0" y="0"/>
                      </a:moveTo>
                      <a:lnTo>
                        <a:pt x="0" y="159"/>
                      </a:lnTo>
                      <a:lnTo>
                        <a:pt x="291" y="114"/>
                      </a:lnTo>
                      <a:lnTo>
                        <a:pt x="291" y="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lIns="127875" tIns="63937" rIns="127875" bIns="63937"/>
                <a:lstStyle/>
                <a:p>
                  <a:pPr defTabSz="1276350"/>
                  <a:endParaRPr lang="ru-RU" sz="3500" b="1"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33998" name="Text Box 68"/>
              <p:cNvSpPr txBox="1">
                <a:spLocks noChangeArrowheads="1"/>
              </p:cNvSpPr>
              <p:nvPr/>
            </p:nvSpPr>
            <p:spPr bwMode="auto">
              <a:xfrm>
                <a:off x="4860" y="4199"/>
                <a:ext cx="219" cy="1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9463" tIns="59737" rIns="119463" bIns="59737">
                <a:spAutoFit/>
              </a:bodyPr>
              <a:lstStyle/>
              <a:p>
                <a:pPr algn="ctr" defTabSz="1193800" eaLnBrk="0" hangingPunct="0"/>
                <a:r>
                  <a:rPr lang="ru-RU" sz="1100" b="1">
                    <a:latin typeface="Times New Roman" pitchFamily="18" charset="0"/>
                    <a:cs typeface="Times New Roman" pitchFamily="18" charset="0"/>
                  </a:rPr>
                  <a:t>ДПК</a:t>
                </a:r>
              </a:p>
            </p:txBody>
          </p:sp>
        </p:grpSp>
        <p:sp>
          <p:nvSpPr>
            <p:cNvPr id="33884" name="Rectangle 1124"/>
            <p:cNvSpPr>
              <a:spLocks noChangeArrowheads="1"/>
            </p:cNvSpPr>
            <p:nvPr/>
          </p:nvSpPr>
          <p:spPr bwMode="auto">
            <a:xfrm>
              <a:off x="4465" y="2390"/>
              <a:ext cx="928" cy="19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</p:spPr>
          <p:txBody>
            <a:bodyPr lIns="128016" tIns="64008" rIns="128016" bIns="64008" anchor="ctr">
              <a:spAutoFit/>
            </a:bodyPr>
            <a:lstStyle/>
            <a:p>
              <a:pPr algn="ctr" defTabSz="1279525"/>
              <a:r>
                <a:rPr lang="ru-RU" sz="1200">
                  <a:latin typeface="Calibri" pitchFamily="34" charset="0"/>
                </a:rPr>
                <a:t>ул. Ленина </a:t>
              </a:r>
            </a:p>
          </p:txBody>
        </p:sp>
        <p:sp>
          <p:nvSpPr>
            <p:cNvPr id="33885" name="Rectangle 1125"/>
            <p:cNvSpPr>
              <a:spLocks noChangeArrowheads="1"/>
            </p:cNvSpPr>
            <p:nvPr/>
          </p:nvSpPr>
          <p:spPr bwMode="auto">
            <a:xfrm>
              <a:off x="3216" y="4067"/>
              <a:ext cx="861" cy="19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</p:spPr>
          <p:txBody>
            <a:bodyPr lIns="128016" tIns="64008" rIns="128016" bIns="64008" anchor="ctr">
              <a:spAutoFit/>
            </a:bodyPr>
            <a:lstStyle/>
            <a:p>
              <a:pPr algn="ctr" defTabSz="1279525"/>
              <a:r>
                <a:rPr lang="ru-RU" sz="1200">
                  <a:latin typeface="Calibri" pitchFamily="34" charset="0"/>
                </a:rPr>
                <a:t>ул. Школьная</a:t>
              </a:r>
            </a:p>
          </p:txBody>
        </p:sp>
        <p:sp>
          <p:nvSpPr>
            <p:cNvPr id="33886" name="Rectangle 1126"/>
            <p:cNvSpPr>
              <a:spLocks noChangeArrowheads="1"/>
            </p:cNvSpPr>
            <p:nvPr/>
          </p:nvSpPr>
          <p:spPr bwMode="auto">
            <a:xfrm>
              <a:off x="3397" y="3192"/>
              <a:ext cx="1192" cy="19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</p:spPr>
          <p:txBody>
            <a:bodyPr lIns="128016" tIns="64008" rIns="128016" bIns="64008" anchor="ctr">
              <a:spAutoFit/>
            </a:bodyPr>
            <a:lstStyle/>
            <a:p>
              <a:pPr algn="ctr" defTabSz="1279525"/>
              <a:r>
                <a:rPr lang="ru-RU" sz="1200">
                  <a:latin typeface="Calibri" pitchFamily="34" charset="0"/>
                </a:rPr>
                <a:t>ул. Центральная</a:t>
              </a:r>
            </a:p>
          </p:txBody>
        </p:sp>
        <p:sp>
          <p:nvSpPr>
            <p:cNvPr id="33887" name="Rectangle 1157"/>
            <p:cNvSpPr>
              <a:spLocks noChangeArrowheads="1"/>
            </p:cNvSpPr>
            <p:nvPr/>
          </p:nvSpPr>
          <p:spPr bwMode="auto">
            <a:xfrm rot="-5400000">
              <a:off x="2469" y="3543"/>
              <a:ext cx="872" cy="19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</p:spPr>
          <p:txBody>
            <a:bodyPr lIns="128016" tIns="64008" rIns="128016" bIns="64008" anchor="ctr">
              <a:spAutoFit/>
            </a:bodyPr>
            <a:lstStyle/>
            <a:p>
              <a:pPr defTabSz="1279525"/>
              <a:r>
                <a:rPr lang="ru-RU" sz="1200">
                  <a:latin typeface="Calibri" pitchFamily="34" charset="0"/>
                </a:rPr>
                <a:t>пер Дорожный </a:t>
              </a:r>
            </a:p>
          </p:txBody>
        </p:sp>
        <p:sp>
          <p:nvSpPr>
            <p:cNvPr id="33888" name="Rectangle 389"/>
            <p:cNvSpPr>
              <a:spLocks noChangeArrowheads="1"/>
            </p:cNvSpPr>
            <p:nvPr/>
          </p:nvSpPr>
          <p:spPr bwMode="auto">
            <a:xfrm>
              <a:off x="3761" y="4310"/>
              <a:ext cx="164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20</a:t>
              </a:r>
              <a:endParaRPr lang="ru-RU"/>
            </a:p>
          </p:txBody>
        </p:sp>
        <p:sp>
          <p:nvSpPr>
            <p:cNvPr id="33889" name="Rectangle 440"/>
            <p:cNvSpPr>
              <a:spLocks noChangeArrowheads="1"/>
            </p:cNvSpPr>
            <p:nvPr/>
          </p:nvSpPr>
          <p:spPr bwMode="auto">
            <a:xfrm>
              <a:off x="3277" y="4310"/>
              <a:ext cx="161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16</a:t>
              </a:r>
              <a:endParaRPr lang="ru-RU"/>
            </a:p>
          </p:txBody>
        </p:sp>
        <p:sp>
          <p:nvSpPr>
            <p:cNvPr id="33890" name="Rectangle 441"/>
            <p:cNvSpPr>
              <a:spLocks noChangeArrowheads="1"/>
            </p:cNvSpPr>
            <p:nvPr/>
          </p:nvSpPr>
          <p:spPr bwMode="auto">
            <a:xfrm>
              <a:off x="3034" y="4310"/>
              <a:ext cx="163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14</a:t>
              </a:r>
              <a:endParaRPr lang="ru-RU"/>
            </a:p>
          </p:txBody>
        </p:sp>
        <p:sp>
          <p:nvSpPr>
            <p:cNvPr id="33891" name="Rectangle 442"/>
            <p:cNvSpPr>
              <a:spLocks noChangeArrowheads="1"/>
            </p:cNvSpPr>
            <p:nvPr/>
          </p:nvSpPr>
          <p:spPr bwMode="auto">
            <a:xfrm>
              <a:off x="2791" y="4310"/>
              <a:ext cx="164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12</a:t>
              </a:r>
              <a:endParaRPr lang="ru-RU"/>
            </a:p>
          </p:txBody>
        </p:sp>
        <p:sp>
          <p:nvSpPr>
            <p:cNvPr id="33892" name="Rectangle 443"/>
            <p:cNvSpPr>
              <a:spLocks noChangeArrowheads="1"/>
            </p:cNvSpPr>
            <p:nvPr/>
          </p:nvSpPr>
          <p:spPr bwMode="auto">
            <a:xfrm>
              <a:off x="2550" y="4310"/>
              <a:ext cx="161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10</a:t>
              </a:r>
              <a:endParaRPr lang="ru-RU"/>
            </a:p>
          </p:txBody>
        </p:sp>
        <p:sp>
          <p:nvSpPr>
            <p:cNvPr id="33893" name="Rectangle 444"/>
            <p:cNvSpPr>
              <a:spLocks noChangeArrowheads="1"/>
            </p:cNvSpPr>
            <p:nvPr/>
          </p:nvSpPr>
          <p:spPr bwMode="auto">
            <a:xfrm>
              <a:off x="2307" y="4310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8</a:t>
              </a:r>
              <a:endParaRPr lang="ru-RU"/>
            </a:p>
          </p:txBody>
        </p:sp>
        <p:sp>
          <p:nvSpPr>
            <p:cNvPr id="33894" name="Rectangle 445"/>
            <p:cNvSpPr>
              <a:spLocks noChangeArrowheads="1"/>
            </p:cNvSpPr>
            <p:nvPr/>
          </p:nvSpPr>
          <p:spPr bwMode="auto">
            <a:xfrm>
              <a:off x="2064" y="4310"/>
              <a:ext cx="163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6</a:t>
              </a:r>
              <a:endParaRPr lang="ru-RU"/>
            </a:p>
          </p:txBody>
        </p:sp>
        <p:sp>
          <p:nvSpPr>
            <p:cNvPr id="33895" name="Rectangle 446"/>
            <p:cNvSpPr>
              <a:spLocks noChangeArrowheads="1"/>
            </p:cNvSpPr>
            <p:nvPr/>
          </p:nvSpPr>
          <p:spPr bwMode="auto">
            <a:xfrm>
              <a:off x="1823" y="4310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4</a:t>
              </a:r>
              <a:endParaRPr lang="ru-RU"/>
            </a:p>
          </p:txBody>
        </p:sp>
        <p:sp>
          <p:nvSpPr>
            <p:cNvPr id="33896" name="Rectangle 449"/>
            <p:cNvSpPr>
              <a:spLocks noChangeArrowheads="1"/>
            </p:cNvSpPr>
            <p:nvPr/>
          </p:nvSpPr>
          <p:spPr bwMode="auto">
            <a:xfrm>
              <a:off x="1580" y="4310"/>
              <a:ext cx="162" cy="68"/>
            </a:xfrm>
            <a:prstGeom prst="rect">
              <a:avLst/>
            </a:prstGeom>
            <a:solidFill>
              <a:srgbClr val="FFCC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</a:t>
              </a:r>
              <a:endParaRPr lang="ru-RU"/>
            </a:p>
          </p:txBody>
        </p:sp>
        <p:sp>
          <p:nvSpPr>
            <p:cNvPr id="33897" name="Rectangle 459"/>
            <p:cNvSpPr>
              <a:spLocks noChangeArrowheads="1"/>
            </p:cNvSpPr>
            <p:nvPr/>
          </p:nvSpPr>
          <p:spPr bwMode="auto">
            <a:xfrm>
              <a:off x="3519" y="4310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18</a:t>
              </a:r>
              <a:endParaRPr lang="ru-RU"/>
            </a:p>
          </p:txBody>
        </p:sp>
        <p:sp>
          <p:nvSpPr>
            <p:cNvPr id="33898" name="Rectangle 582"/>
            <p:cNvSpPr>
              <a:spLocks noChangeArrowheads="1"/>
            </p:cNvSpPr>
            <p:nvPr/>
          </p:nvSpPr>
          <p:spPr bwMode="auto">
            <a:xfrm>
              <a:off x="4004" y="4310"/>
              <a:ext cx="164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22</a:t>
              </a:r>
              <a:endParaRPr lang="ru-RU"/>
            </a:p>
          </p:txBody>
        </p:sp>
        <p:sp>
          <p:nvSpPr>
            <p:cNvPr id="33899" name="Прямоугольник 51"/>
            <p:cNvSpPr>
              <a:spLocks noChangeArrowheads="1"/>
            </p:cNvSpPr>
            <p:nvPr/>
          </p:nvSpPr>
          <p:spPr bwMode="auto">
            <a:xfrm>
              <a:off x="1809" y="4294"/>
              <a:ext cx="2359" cy="91"/>
            </a:xfrm>
            <a:prstGeom prst="rect">
              <a:avLst/>
            </a:prstGeom>
            <a:noFill/>
            <a:ln w="25400" algn="ctr">
              <a:solidFill>
                <a:srgbClr val="0000FF"/>
              </a:solidFill>
              <a:prstDash val="dash"/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33900" name="Прямоугольник 51"/>
            <p:cNvSpPr>
              <a:spLocks noChangeArrowheads="1"/>
            </p:cNvSpPr>
            <p:nvPr/>
          </p:nvSpPr>
          <p:spPr bwMode="auto">
            <a:xfrm>
              <a:off x="2592" y="3936"/>
              <a:ext cx="192" cy="144"/>
            </a:xfrm>
            <a:prstGeom prst="rect">
              <a:avLst/>
            </a:prstGeom>
            <a:noFill/>
            <a:ln w="25400" algn="ctr">
              <a:solidFill>
                <a:srgbClr val="FF9900"/>
              </a:solidFill>
              <a:prstDash val="dash"/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33901" name="Rectangle 449"/>
            <p:cNvSpPr>
              <a:spLocks noChangeArrowheads="1"/>
            </p:cNvSpPr>
            <p:nvPr/>
          </p:nvSpPr>
          <p:spPr bwMode="auto">
            <a:xfrm>
              <a:off x="2603" y="3974"/>
              <a:ext cx="162" cy="68"/>
            </a:xfrm>
            <a:prstGeom prst="rect">
              <a:avLst/>
            </a:prstGeom>
            <a:solidFill>
              <a:srgbClr val="FFCC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15</a:t>
              </a:r>
              <a:endParaRPr lang="ru-RU"/>
            </a:p>
          </p:txBody>
        </p:sp>
        <p:sp>
          <p:nvSpPr>
            <p:cNvPr id="33902" name="Rectangle 443"/>
            <p:cNvSpPr>
              <a:spLocks noChangeArrowheads="1"/>
            </p:cNvSpPr>
            <p:nvPr/>
          </p:nvSpPr>
          <p:spPr bwMode="auto">
            <a:xfrm>
              <a:off x="2266" y="3974"/>
              <a:ext cx="161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11</a:t>
              </a:r>
              <a:endParaRPr lang="ru-RU"/>
            </a:p>
          </p:txBody>
        </p:sp>
        <p:sp>
          <p:nvSpPr>
            <p:cNvPr id="33903" name="Rectangle 444"/>
            <p:cNvSpPr>
              <a:spLocks noChangeArrowheads="1"/>
            </p:cNvSpPr>
            <p:nvPr/>
          </p:nvSpPr>
          <p:spPr bwMode="auto">
            <a:xfrm>
              <a:off x="2023" y="3974"/>
              <a:ext cx="162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9</a:t>
              </a:r>
              <a:endParaRPr lang="ru-RU"/>
            </a:p>
          </p:txBody>
        </p:sp>
        <p:sp>
          <p:nvSpPr>
            <p:cNvPr id="33904" name="Rectangle 445"/>
            <p:cNvSpPr>
              <a:spLocks noChangeArrowheads="1"/>
            </p:cNvSpPr>
            <p:nvPr/>
          </p:nvSpPr>
          <p:spPr bwMode="auto">
            <a:xfrm>
              <a:off x="1780" y="3974"/>
              <a:ext cx="163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7</a:t>
              </a:r>
              <a:endParaRPr lang="ru-RU"/>
            </a:p>
          </p:txBody>
        </p:sp>
        <p:sp>
          <p:nvSpPr>
            <p:cNvPr id="33905" name="Rectangle 446"/>
            <p:cNvSpPr>
              <a:spLocks noChangeArrowheads="1"/>
            </p:cNvSpPr>
            <p:nvPr/>
          </p:nvSpPr>
          <p:spPr bwMode="auto">
            <a:xfrm>
              <a:off x="1539" y="3974"/>
              <a:ext cx="162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3</a:t>
              </a:r>
              <a:endParaRPr lang="ru-RU"/>
            </a:p>
          </p:txBody>
        </p:sp>
        <p:sp>
          <p:nvSpPr>
            <p:cNvPr id="33906" name="Прямоугольник 51"/>
            <p:cNvSpPr>
              <a:spLocks noChangeArrowheads="1"/>
            </p:cNvSpPr>
            <p:nvPr/>
          </p:nvSpPr>
          <p:spPr bwMode="auto">
            <a:xfrm>
              <a:off x="1492" y="3931"/>
              <a:ext cx="952" cy="136"/>
            </a:xfrm>
            <a:prstGeom prst="rect">
              <a:avLst/>
            </a:prstGeom>
            <a:noFill/>
            <a:ln w="25400" algn="ctr">
              <a:solidFill>
                <a:srgbClr val="0000FF"/>
              </a:solidFill>
              <a:prstDash val="dash"/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33907" name="Rectangle 443"/>
            <p:cNvSpPr>
              <a:spLocks noChangeArrowheads="1"/>
            </p:cNvSpPr>
            <p:nvPr/>
          </p:nvSpPr>
          <p:spPr bwMode="auto">
            <a:xfrm>
              <a:off x="2550" y="2592"/>
              <a:ext cx="161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8</a:t>
              </a:r>
              <a:endParaRPr lang="ru-RU"/>
            </a:p>
          </p:txBody>
        </p:sp>
        <p:sp>
          <p:nvSpPr>
            <p:cNvPr id="33908" name="Rectangle 444"/>
            <p:cNvSpPr>
              <a:spLocks noChangeArrowheads="1"/>
            </p:cNvSpPr>
            <p:nvPr/>
          </p:nvSpPr>
          <p:spPr bwMode="auto">
            <a:xfrm>
              <a:off x="2307" y="2592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6</a:t>
              </a:r>
              <a:endParaRPr lang="ru-RU"/>
            </a:p>
          </p:txBody>
        </p:sp>
        <p:sp>
          <p:nvSpPr>
            <p:cNvPr id="33909" name="Rectangle 445"/>
            <p:cNvSpPr>
              <a:spLocks noChangeArrowheads="1"/>
            </p:cNvSpPr>
            <p:nvPr/>
          </p:nvSpPr>
          <p:spPr bwMode="auto">
            <a:xfrm>
              <a:off x="2064" y="2592"/>
              <a:ext cx="163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4</a:t>
              </a:r>
              <a:endParaRPr lang="ru-RU"/>
            </a:p>
          </p:txBody>
        </p:sp>
        <p:sp>
          <p:nvSpPr>
            <p:cNvPr id="33910" name="Rectangle 446"/>
            <p:cNvSpPr>
              <a:spLocks noChangeArrowheads="1"/>
            </p:cNvSpPr>
            <p:nvPr/>
          </p:nvSpPr>
          <p:spPr bwMode="auto">
            <a:xfrm>
              <a:off x="1823" y="2592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</a:t>
              </a:r>
              <a:endParaRPr lang="ru-RU"/>
            </a:p>
          </p:txBody>
        </p:sp>
        <p:sp>
          <p:nvSpPr>
            <p:cNvPr id="33911" name="Rectangle 443"/>
            <p:cNvSpPr>
              <a:spLocks noChangeArrowheads="1"/>
            </p:cNvSpPr>
            <p:nvPr/>
          </p:nvSpPr>
          <p:spPr bwMode="auto">
            <a:xfrm>
              <a:off x="2410" y="3110"/>
              <a:ext cx="161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11</a:t>
              </a:r>
              <a:endParaRPr lang="ru-RU"/>
            </a:p>
          </p:txBody>
        </p:sp>
        <p:sp>
          <p:nvSpPr>
            <p:cNvPr id="33912" name="Rectangle 444"/>
            <p:cNvSpPr>
              <a:spLocks noChangeArrowheads="1"/>
            </p:cNvSpPr>
            <p:nvPr/>
          </p:nvSpPr>
          <p:spPr bwMode="auto">
            <a:xfrm>
              <a:off x="2167" y="3110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9</a:t>
              </a:r>
              <a:endParaRPr lang="ru-RU"/>
            </a:p>
          </p:txBody>
        </p:sp>
        <p:sp>
          <p:nvSpPr>
            <p:cNvPr id="33913" name="Rectangle 445"/>
            <p:cNvSpPr>
              <a:spLocks noChangeArrowheads="1"/>
            </p:cNvSpPr>
            <p:nvPr/>
          </p:nvSpPr>
          <p:spPr bwMode="auto">
            <a:xfrm>
              <a:off x="1924" y="3110"/>
              <a:ext cx="163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7</a:t>
              </a:r>
              <a:endParaRPr lang="ru-RU"/>
            </a:p>
          </p:txBody>
        </p:sp>
        <p:sp>
          <p:nvSpPr>
            <p:cNvPr id="33914" name="Rectangle 446"/>
            <p:cNvSpPr>
              <a:spLocks noChangeArrowheads="1"/>
            </p:cNvSpPr>
            <p:nvPr/>
          </p:nvSpPr>
          <p:spPr bwMode="auto">
            <a:xfrm>
              <a:off x="1683" y="3110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3</a:t>
              </a:r>
              <a:endParaRPr lang="ru-RU"/>
            </a:p>
          </p:txBody>
        </p:sp>
        <p:sp>
          <p:nvSpPr>
            <p:cNvPr id="33915" name="Прямоугольник 51"/>
            <p:cNvSpPr>
              <a:spLocks noChangeArrowheads="1"/>
            </p:cNvSpPr>
            <p:nvPr/>
          </p:nvSpPr>
          <p:spPr bwMode="auto">
            <a:xfrm>
              <a:off x="1809" y="2570"/>
              <a:ext cx="908" cy="136"/>
            </a:xfrm>
            <a:prstGeom prst="rect">
              <a:avLst/>
            </a:prstGeom>
            <a:noFill/>
            <a:ln w="25400" algn="ctr">
              <a:solidFill>
                <a:srgbClr val="0000FF"/>
              </a:solidFill>
              <a:prstDash val="dash"/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7938"/>
              <a:endParaRPr lang="ru-RU"/>
            </a:p>
          </p:txBody>
        </p:sp>
        <p:sp>
          <p:nvSpPr>
            <p:cNvPr id="33916" name="Прямоугольник 51"/>
            <p:cNvSpPr>
              <a:spLocks noChangeArrowheads="1"/>
            </p:cNvSpPr>
            <p:nvPr/>
          </p:nvSpPr>
          <p:spPr bwMode="auto">
            <a:xfrm>
              <a:off x="1628" y="3069"/>
              <a:ext cx="953" cy="136"/>
            </a:xfrm>
            <a:prstGeom prst="rect">
              <a:avLst/>
            </a:prstGeom>
            <a:noFill/>
            <a:ln w="25400" algn="ctr">
              <a:solidFill>
                <a:srgbClr val="0000FF"/>
              </a:solidFill>
              <a:prstDash val="dash"/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7938"/>
              <a:endParaRPr lang="ru-RU"/>
            </a:p>
          </p:txBody>
        </p:sp>
        <p:sp>
          <p:nvSpPr>
            <p:cNvPr id="33917" name="Rectangle 443"/>
            <p:cNvSpPr>
              <a:spLocks noChangeArrowheads="1"/>
            </p:cNvSpPr>
            <p:nvPr/>
          </p:nvSpPr>
          <p:spPr bwMode="auto">
            <a:xfrm>
              <a:off x="3748" y="3110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21</a:t>
              </a:r>
              <a:endParaRPr lang="ru-RU"/>
            </a:p>
          </p:txBody>
        </p:sp>
        <p:sp>
          <p:nvSpPr>
            <p:cNvPr id="33918" name="Rectangle 444"/>
            <p:cNvSpPr>
              <a:spLocks noChangeArrowheads="1"/>
            </p:cNvSpPr>
            <p:nvPr/>
          </p:nvSpPr>
          <p:spPr bwMode="auto">
            <a:xfrm>
              <a:off x="3505" y="3110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19</a:t>
              </a:r>
              <a:endParaRPr lang="ru-RU"/>
            </a:p>
          </p:txBody>
        </p:sp>
        <p:sp>
          <p:nvSpPr>
            <p:cNvPr id="33919" name="Rectangle 445"/>
            <p:cNvSpPr>
              <a:spLocks noChangeArrowheads="1"/>
            </p:cNvSpPr>
            <p:nvPr/>
          </p:nvSpPr>
          <p:spPr bwMode="auto">
            <a:xfrm>
              <a:off x="3262" y="3110"/>
              <a:ext cx="163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17</a:t>
              </a:r>
              <a:endParaRPr lang="ru-RU"/>
            </a:p>
          </p:txBody>
        </p:sp>
        <p:sp>
          <p:nvSpPr>
            <p:cNvPr id="33920" name="Rectangle 446"/>
            <p:cNvSpPr>
              <a:spLocks noChangeArrowheads="1"/>
            </p:cNvSpPr>
            <p:nvPr/>
          </p:nvSpPr>
          <p:spPr bwMode="auto">
            <a:xfrm>
              <a:off x="3021" y="3110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13</a:t>
              </a:r>
              <a:endParaRPr lang="ru-RU"/>
            </a:p>
          </p:txBody>
        </p:sp>
        <p:sp>
          <p:nvSpPr>
            <p:cNvPr id="33921" name="Прямоугольник 51"/>
            <p:cNvSpPr>
              <a:spLocks noChangeArrowheads="1"/>
            </p:cNvSpPr>
            <p:nvPr/>
          </p:nvSpPr>
          <p:spPr bwMode="auto">
            <a:xfrm>
              <a:off x="3034" y="3069"/>
              <a:ext cx="2359" cy="136"/>
            </a:xfrm>
            <a:prstGeom prst="rect">
              <a:avLst/>
            </a:prstGeom>
            <a:noFill/>
            <a:ln w="25400" algn="ctr">
              <a:solidFill>
                <a:srgbClr val="0000FF"/>
              </a:solidFill>
              <a:prstDash val="dash"/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7938"/>
              <a:endParaRPr lang="ru-RU"/>
            </a:p>
          </p:txBody>
        </p:sp>
        <p:sp>
          <p:nvSpPr>
            <p:cNvPr id="33922" name="Rectangle 443"/>
            <p:cNvSpPr>
              <a:spLocks noChangeArrowheads="1"/>
            </p:cNvSpPr>
            <p:nvPr/>
          </p:nvSpPr>
          <p:spPr bwMode="auto">
            <a:xfrm>
              <a:off x="4720" y="3110"/>
              <a:ext cx="161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31</a:t>
              </a:r>
              <a:endParaRPr lang="ru-RU"/>
            </a:p>
          </p:txBody>
        </p:sp>
        <p:sp>
          <p:nvSpPr>
            <p:cNvPr id="33923" name="Rectangle 444"/>
            <p:cNvSpPr>
              <a:spLocks noChangeArrowheads="1"/>
            </p:cNvSpPr>
            <p:nvPr/>
          </p:nvSpPr>
          <p:spPr bwMode="auto">
            <a:xfrm>
              <a:off x="4477" y="3110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29</a:t>
              </a:r>
              <a:endParaRPr lang="ru-RU"/>
            </a:p>
          </p:txBody>
        </p:sp>
        <p:sp>
          <p:nvSpPr>
            <p:cNvPr id="33924" name="Rectangle 445"/>
            <p:cNvSpPr>
              <a:spLocks noChangeArrowheads="1"/>
            </p:cNvSpPr>
            <p:nvPr/>
          </p:nvSpPr>
          <p:spPr bwMode="auto">
            <a:xfrm>
              <a:off x="4234" y="3110"/>
              <a:ext cx="163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25</a:t>
              </a:r>
              <a:endParaRPr lang="ru-RU"/>
            </a:p>
          </p:txBody>
        </p:sp>
        <p:sp>
          <p:nvSpPr>
            <p:cNvPr id="33925" name="Rectangle 446"/>
            <p:cNvSpPr>
              <a:spLocks noChangeArrowheads="1"/>
            </p:cNvSpPr>
            <p:nvPr/>
          </p:nvSpPr>
          <p:spPr bwMode="auto">
            <a:xfrm>
              <a:off x="3993" y="3110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23</a:t>
              </a:r>
              <a:endParaRPr lang="ru-RU"/>
            </a:p>
          </p:txBody>
        </p:sp>
        <p:sp>
          <p:nvSpPr>
            <p:cNvPr id="33926" name="Rectangle 445"/>
            <p:cNvSpPr>
              <a:spLocks noChangeArrowheads="1"/>
            </p:cNvSpPr>
            <p:nvPr/>
          </p:nvSpPr>
          <p:spPr bwMode="auto">
            <a:xfrm>
              <a:off x="5194" y="3110"/>
              <a:ext cx="163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35</a:t>
              </a:r>
              <a:endParaRPr lang="ru-RU"/>
            </a:p>
          </p:txBody>
        </p:sp>
        <p:sp>
          <p:nvSpPr>
            <p:cNvPr id="33927" name="Rectangle 446"/>
            <p:cNvSpPr>
              <a:spLocks noChangeArrowheads="1"/>
            </p:cNvSpPr>
            <p:nvPr/>
          </p:nvSpPr>
          <p:spPr bwMode="auto">
            <a:xfrm>
              <a:off x="4953" y="3110"/>
              <a:ext cx="162" cy="68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33</a:t>
              </a:r>
              <a:endParaRPr lang="ru-RU"/>
            </a:p>
          </p:txBody>
        </p:sp>
        <p:sp>
          <p:nvSpPr>
            <p:cNvPr id="33928" name="Rectangle 443"/>
            <p:cNvSpPr>
              <a:spLocks noChangeArrowheads="1"/>
            </p:cNvSpPr>
            <p:nvPr/>
          </p:nvSpPr>
          <p:spPr bwMode="auto">
            <a:xfrm>
              <a:off x="2307" y="3408"/>
              <a:ext cx="161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8</a:t>
              </a:r>
              <a:endParaRPr lang="ru-RU"/>
            </a:p>
          </p:txBody>
        </p:sp>
        <p:sp>
          <p:nvSpPr>
            <p:cNvPr id="33929" name="Rectangle 444"/>
            <p:cNvSpPr>
              <a:spLocks noChangeArrowheads="1"/>
            </p:cNvSpPr>
            <p:nvPr/>
          </p:nvSpPr>
          <p:spPr bwMode="auto">
            <a:xfrm>
              <a:off x="2064" y="3408"/>
              <a:ext cx="162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6</a:t>
              </a:r>
              <a:endParaRPr lang="ru-RU"/>
            </a:p>
          </p:txBody>
        </p:sp>
        <p:sp>
          <p:nvSpPr>
            <p:cNvPr id="33930" name="Rectangle 445"/>
            <p:cNvSpPr>
              <a:spLocks noChangeArrowheads="1"/>
            </p:cNvSpPr>
            <p:nvPr/>
          </p:nvSpPr>
          <p:spPr bwMode="auto">
            <a:xfrm>
              <a:off x="1821" y="3408"/>
              <a:ext cx="163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4</a:t>
              </a:r>
              <a:endParaRPr lang="ru-RU"/>
            </a:p>
          </p:txBody>
        </p:sp>
        <p:sp>
          <p:nvSpPr>
            <p:cNvPr id="33931" name="Rectangle 446"/>
            <p:cNvSpPr>
              <a:spLocks noChangeArrowheads="1"/>
            </p:cNvSpPr>
            <p:nvPr/>
          </p:nvSpPr>
          <p:spPr bwMode="auto">
            <a:xfrm>
              <a:off x="1580" y="3408"/>
              <a:ext cx="162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</a:t>
              </a:r>
              <a:endParaRPr lang="ru-RU"/>
            </a:p>
          </p:txBody>
        </p:sp>
        <p:sp>
          <p:nvSpPr>
            <p:cNvPr id="33932" name="Rectangle 443"/>
            <p:cNvSpPr>
              <a:spLocks noChangeArrowheads="1"/>
            </p:cNvSpPr>
            <p:nvPr/>
          </p:nvSpPr>
          <p:spPr bwMode="auto">
            <a:xfrm>
              <a:off x="2544" y="3408"/>
              <a:ext cx="161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12</a:t>
              </a:r>
              <a:endParaRPr lang="ru-RU"/>
            </a:p>
          </p:txBody>
        </p:sp>
        <p:sp>
          <p:nvSpPr>
            <p:cNvPr id="33933" name="Rectangle 443"/>
            <p:cNvSpPr>
              <a:spLocks noChangeArrowheads="1"/>
            </p:cNvSpPr>
            <p:nvPr/>
          </p:nvSpPr>
          <p:spPr bwMode="auto">
            <a:xfrm>
              <a:off x="3759" y="3398"/>
              <a:ext cx="162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20</a:t>
              </a:r>
              <a:endParaRPr lang="ru-RU"/>
            </a:p>
          </p:txBody>
        </p:sp>
        <p:sp>
          <p:nvSpPr>
            <p:cNvPr id="33934" name="Rectangle 444"/>
            <p:cNvSpPr>
              <a:spLocks noChangeArrowheads="1"/>
            </p:cNvSpPr>
            <p:nvPr/>
          </p:nvSpPr>
          <p:spPr bwMode="auto">
            <a:xfrm>
              <a:off x="3516" y="3398"/>
              <a:ext cx="162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18</a:t>
              </a:r>
              <a:endParaRPr lang="ru-RU"/>
            </a:p>
          </p:txBody>
        </p:sp>
        <p:sp>
          <p:nvSpPr>
            <p:cNvPr id="33935" name="Rectangle 445"/>
            <p:cNvSpPr>
              <a:spLocks noChangeArrowheads="1"/>
            </p:cNvSpPr>
            <p:nvPr/>
          </p:nvSpPr>
          <p:spPr bwMode="auto">
            <a:xfrm>
              <a:off x="3273" y="3398"/>
              <a:ext cx="163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16</a:t>
              </a:r>
              <a:endParaRPr lang="ru-RU"/>
            </a:p>
          </p:txBody>
        </p:sp>
        <p:sp>
          <p:nvSpPr>
            <p:cNvPr id="33936" name="Rectangle 446"/>
            <p:cNvSpPr>
              <a:spLocks noChangeArrowheads="1"/>
            </p:cNvSpPr>
            <p:nvPr/>
          </p:nvSpPr>
          <p:spPr bwMode="auto">
            <a:xfrm>
              <a:off x="3032" y="3398"/>
              <a:ext cx="162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14</a:t>
              </a:r>
              <a:endParaRPr lang="ru-RU"/>
            </a:p>
          </p:txBody>
        </p:sp>
        <p:sp>
          <p:nvSpPr>
            <p:cNvPr id="33937" name="Прямоугольник 51"/>
            <p:cNvSpPr>
              <a:spLocks noChangeArrowheads="1"/>
            </p:cNvSpPr>
            <p:nvPr/>
          </p:nvSpPr>
          <p:spPr bwMode="auto">
            <a:xfrm>
              <a:off x="1628" y="3387"/>
              <a:ext cx="1091" cy="136"/>
            </a:xfrm>
            <a:prstGeom prst="rect">
              <a:avLst/>
            </a:prstGeom>
            <a:noFill/>
            <a:ln w="25400" algn="ctr">
              <a:solidFill>
                <a:srgbClr val="0000FF"/>
              </a:solidFill>
              <a:prstDash val="dash"/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7938"/>
              <a:endParaRPr lang="ru-RU"/>
            </a:p>
          </p:txBody>
        </p:sp>
        <p:sp>
          <p:nvSpPr>
            <p:cNvPr id="33938" name="Прямоугольник 51"/>
            <p:cNvSpPr>
              <a:spLocks noChangeArrowheads="1"/>
            </p:cNvSpPr>
            <p:nvPr/>
          </p:nvSpPr>
          <p:spPr bwMode="auto">
            <a:xfrm>
              <a:off x="3034" y="3387"/>
              <a:ext cx="1134" cy="91"/>
            </a:xfrm>
            <a:prstGeom prst="rect">
              <a:avLst/>
            </a:prstGeom>
            <a:noFill/>
            <a:ln w="25400" algn="ctr">
              <a:solidFill>
                <a:srgbClr val="0000FF"/>
              </a:solidFill>
              <a:prstDash val="dash"/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7938"/>
              <a:endParaRPr lang="ru-RU"/>
            </a:p>
          </p:txBody>
        </p:sp>
        <p:sp>
          <p:nvSpPr>
            <p:cNvPr id="33939" name="Rectangle 443"/>
            <p:cNvSpPr>
              <a:spLocks noChangeArrowheads="1"/>
            </p:cNvSpPr>
            <p:nvPr/>
          </p:nvSpPr>
          <p:spPr bwMode="auto">
            <a:xfrm>
              <a:off x="3997" y="3398"/>
              <a:ext cx="161" cy="68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22</a:t>
              </a:r>
              <a:endParaRPr lang="ru-RU"/>
            </a:p>
          </p:txBody>
        </p:sp>
        <p:sp>
          <p:nvSpPr>
            <p:cNvPr id="33940" name="Прямоугольник 51"/>
            <p:cNvSpPr>
              <a:spLocks noChangeArrowheads="1"/>
            </p:cNvSpPr>
            <p:nvPr/>
          </p:nvSpPr>
          <p:spPr bwMode="auto">
            <a:xfrm>
              <a:off x="5270" y="3370"/>
              <a:ext cx="192" cy="144"/>
            </a:xfrm>
            <a:prstGeom prst="rect">
              <a:avLst/>
            </a:prstGeom>
            <a:noFill/>
            <a:ln w="25400" algn="ctr">
              <a:solidFill>
                <a:srgbClr val="FF9900"/>
              </a:solidFill>
              <a:prstDash val="dash"/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33941" name="Rectangle 449"/>
            <p:cNvSpPr>
              <a:spLocks noChangeArrowheads="1"/>
            </p:cNvSpPr>
            <p:nvPr/>
          </p:nvSpPr>
          <p:spPr bwMode="auto">
            <a:xfrm>
              <a:off x="5281" y="3408"/>
              <a:ext cx="162" cy="68"/>
            </a:xfrm>
            <a:prstGeom prst="rect">
              <a:avLst/>
            </a:prstGeom>
            <a:solidFill>
              <a:srgbClr val="FFCC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79222" tIns="89611" rIns="179222" bIns="89611" anchor="ctr"/>
            <a:lstStyle/>
            <a:p>
              <a:pPr algn="ctr" defTabSz="1277938"/>
              <a:r>
                <a:rPr lang="ru-RU" sz="1100"/>
                <a:t>2</a:t>
              </a:r>
              <a:endParaRPr lang="ru-RU"/>
            </a:p>
          </p:txBody>
        </p:sp>
        <p:grpSp>
          <p:nvGrpSpPr>
            <p:cNvPr id="33942" name="Group 1305"/>
            <p:cNvGrpSpPr>
              <a:grpSpLocks/>
            </p:cNvGrpSpPr>
            <p:nvPr/>
          </p:nvGrpSpPr>
          <p:grpSpPr bwMode="auto">
            <a:xfrm>
              <a:off x="3024" y="3936"/>
              <a:ext cx="184" cy="135"/>
              <a:chOff x="5952" y="3696"/>
              <a:chExt cx="184" cy="135"/>
            </a:xfrm>
          </p:grpSpPr>
          <p:sp>
            <p:nvSpPr>
              <p:cNvPr id="33995" name="Rectangle 445"/>
              <p:cNvSpPr>
                <a:spLocks noChangeArrowheads="1"/>
              </p:cNvSpPr>
              <p:nvPr/>
            </p:nvSpPr>
            <p:spPr bwMode="auto">
              <a:xfrm>
                <a:off x="5956" y="3734"/>
                <a:ext cx="163" cy="68"/>
              </a:xfrm>
              <a:prstGeom prst="rect">
                <a:avLst/>
              </a:prstGeom>
              <a:solidFill>
                <a:srgbClr val="FF99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179222" tIns="89611" rIns="179222" bIns="89611" anchor="ctr"/>
              <a:lstStyle/>
              <a:p>
                <a:pPr algn="ctr" defTabSz="1277938"/>
                <a:r>
                  <a:rPr lang="ru-RU" sz="1100"/>
                  <a:t>19</a:t>
                </a:r>
                <a:endParaRPr lang="ru-RU"/>
              </a:p>
            </p:txBody>
          </p:sp>
          <p:sp>
            <p:nvSpPr>
              <p:cNvPr id="33996" name="Прямоугольник 51"/>
              <p:cNvSpPr>
                <a:spLocks noChangeArrowheads="1"/>
              </p:cNvSpPr>
              <p:nvPr/>
            </p:nvSpPr>
            <p:spPr bwMode="auto">
              <a:xfrm>
                <a:off x="5952" y="3696"/>
                <a:ext cx="184" cy="135"/>
              </a:xfrm>
              <a:prstGeom prst="rect">
                <a:avLst/>
              </a:prstGeom>
              <a:noFill/>
              <a:ln w="25400" algn="ctr">
                <a:solidFill>
                  <a:srgbClr val="FF9900"/>
                </a:solidFill>
                <a:prstDash val="dash"/>
                <a:miter lim="800000"/>
                <a:headEnd/>
                <a:tailEnd/>
              </a:ln>
            </p:spPr>
            <p:txBody>
              <a:bodyPr lIns="179158" tIns="89582" rIns="179158" bIns="89582" anchor="ctr"/>
              <a:lstStyle/>
              <a:p>
                <a:pPr algn="ctr" defTabSz="1277938"/>
                <a:endParaRPr lang="ru-RU"/>
              </a:p>
            </p:txBody>
          </p:sp>
        </p:grpSp>
        <p:grpSp>
          <p:nvGrpSpPr>
            <p:cNvPr id="33943" name="Group 1308"/>
            <p:cNvGrpSpPr>
              <a:grpSpLocks/>
            </p:cNvGrpSpPr>
            <p:nvPr/>
          </p:nvGrpSpPr>
          <p:grpSpPr bwMode="auto">
            <a:xfrm>
              <a:off x="3264" y="3936"/>
              <a:ext cx="184" cy="135"/>
              <a:chOff x="5952" y="3696"/>
              <a:chExt cx="184" cy="135"/>
            </a:xfrm>
          </p:grpSpPr>
          <p:sp>
            <p:nvSpPr>
              <p:cNvPr id="33993" name="Rectangle 445"/>
              <p:cNvSpPr>
                <a:spLocks noChangeArrowheads="1"/>
              </p:cNvSpPr>
              <p:nvPr/>
            </p:nvSpPr>
            <p:spPr bwMode="auto">
              <a:xfrm>
                <a:off x="5956" y="3734"/>
                <a:ext cx="163" cy="68"/>
              </a:xfrm>
              <a:prstGeom prst="rect">
                <a:avLst/>
              </a:prstGeom>
              <a:solidFill>
                <a:srgbClr val="FF99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179222" tIns="89611" rIns="179222" bIns="89611" anchor="ctr"/>
              <a:lstStyle/>
              <a:p>
                <a:pPr algn="ctr" defTabSz="1277938"/>
                <a:r>
                  <a:rPr lang="ru-RU" sz="1100"/>
                  <a:t>21</a:t>
                </a:r>
                <a:endParaRPr lang="ru-RU"/>
              </a:p>
            </p:txBody>
          </p:sp>
          <p:sp>
            <p:nvSpPr>
              <p:cNvPr id="33994" name="Прямоугольник 51"/>
              <p:cNvSpPr>
                <a:spLocks noChangeArrowheads="1"/>
              </p:cNvSpPr>
              <p:nvPr/>
            </p:nvSpPr>
            <p:spPr bwMode="auto">
              <a:xfrm>
                <a:off x="5952" y="3696"/>
                <a:ext cx="184" cy="135"/>
              </a:xfrm>
              <a:prstGeom prst="rect">
                <a:avLst/>
              </a:prstGeom>
              <a:noFill/>
              <a:ln w="25400" algn="ctr">
                <a:solidFill>
                  <a:srgbClr val="FF9900"/>
                </a:solidFill>
                <a:prstDash val="dash"/>
                <a:miter lim="800000"/>
                <a:headEnd/>
                <a:tailEnd/>
              </a:ln>
            </p:spPr>
            <p:txBody>
              <a:bodyPr lIns="179158" tIns="89582" rIns="179158" bIns="89582" anchor="ctr"/>
              <a:lstStyle/>
              <a:p>
                <a:pPr algn="ctr" defTabSz="1277938"/>
                <a:endParaRPr lang="ru-RU"/>
              </a:p>
            </p:txBody>
          </p:sp>
        </p:grpSp>
        <p:grpSp>
          <p:nvGrpSpPr>
            <p:cNvPr id="33944" name="Group 1311"/>
            <p:cNvGrpSpPr>
              <a:grpSpLocks/>
            </p:cNvGrpSpPr>
            <p:nvPr/>
          </p:nvGrpSpPr>
          <p:grpSpPr bwMode="auto">
            <a:xfrm>
              <a:off x="3504" y="3936"/>
              <a:ext cx="184" cy="135"/>
              <a:chOff x="5952" y="3696"/>
              <a:chExt cx="184" cy="135"/>
            </a:xfrm>
          </p:grpSpPr>
          <p:sp>
            <p:nvSpPr>
              <p:cNvPr id="33991" name="Rectangle 445"/>
              <p:cNvSpPr>
                <a:spLocks noChangeArrowheads="1"/>
              </p:cNvSpPr>
              <p:nvPr/>
            </p:nvSpPr>
            <p:spPr bwMode="auto">
              <a:xfrm>
                <a:off x="5956" y="3734"/>
                <a:ext cx="163" cy="68"/>
              </a:xfrm>
              <a:prstGeom prst="rect">
                <a:avLst/>
              </a:prstGeom>
              <a:solidFill>
                <a:srgbClr val="FF99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179222" tIns="89611" rIns="179222" bIns="89611" anchor="ctr"/>
              <a:lstStyle/>
              <a:p>
                <a:pPr algn="ctr" defTabSz="1277938"/>
                <a:r>
                  <a:rPr lang="ru-RU" sz="1100"/>
                  <a:t>23</a:t>
                </a:r>
                <a:endParaRPr lang="ru-RU"/>
              </a:p>
            </p:txBody>
          </p:sp>
          <p:sp>
            <p:nvSpPr>
              <p:cNvPr id="33992" name="Прямоугольник 51"/>
              <p:cNvSpPr>
                <a:spLocks noChangeArrowheads="1"/>
              </p:cNvSpPr>
              <p:nvPr/>
            </p:nvSpPr>
            <p:spPr bwMode="auto">
              <a:xfrm>
                <a:off x="5952" y="3696"/>
                <a:ext cx="184" cy="135"/>
              </a:xfrm>
              <a:prstGeom prst="rect">
                <a:avLst/>
              </a:prstGeom>
              <a:noFill/>
              <a:ln w="25400" algn="ctr">
                <a:solidFill>
                  <a:srgbClr val="FF9900"/>
                </a:solidFill>
                <a:prstDash val="dash"/>
                <a:miter lim="800000"/>
                <a:headEnd/>
                <a:tailEnd/>
              </a:ln>
            </p:spPr>
            <p:txBody>
              <a:bodyPr lIns="179158" tIns="89582" rIns="179158" bIns="89582" anchor="ctr"/>
              <a:lstStyle/>
              <a:p>
                <a:pPr algn="ctr" defTabSz="1277938"/>
                <a:endParaRPr lang="ru-RU"/>
              </a:p>
            </p:txBody>
          </p:sp>
        </p:grpSp>
        <p:grpSp>
          <p:nvGrpSpPr>
            <p:cNvPr id="33945" name="Group 1314"/>
            <p:cNvGrpSpPr>
              <a:grpSpLocks/>
            </p:cNvGrpSpPr>
            <p:nvPr/>
          </p:nvGrpSpPr>
          <p:grpSpPr bwMode="auto">
            <a:xfrm>
              <a:off x="3744" y="3936"/>
              <a:ext cx="185" cy="135"/>
              <a:chOff x="5952" y="3696"/>
              <a:chExt cx="184" cy="135"/>
            </a:xfrm>
          </p:grpSpPr>
          <p:sp>
            <p:nvSpPr>
              <p:cNvPr id="33989" name="Rectangle 445"/>
              <p:cNvSpPr>
                <a:spLocks noChangeArrowheads="1"/>
              </p:cNvSpPr>
              <p:nvPr/>
            </p:nvSpPr>
            <p:spPr bwMode="auto">
              <a:xfrm>
                <a:off x="5956" y="3734"/>
                <a:ext cx="163" cy="68"/>
              </a:xfrm>
              <a:prstGeom prst="rect">
                <a:avLst/>
              </a:prstGeom>
              <a:solidFill>
                <a:srgbClr val="FF99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179222" tIns="89611" rIns="179222" bIns="89611" anchor="ctr"/>
              <a:lstStyle/>
              <a:p>
                <a:pPr algn="ctr" defTabSz="1277938"/>
                <a:r>
                  <a:rPr lang="ru-RU" sz="1100"/>
                  <a:t>25</a:t>
                </a:r>
                <a:endParaRPr lang="ru-RU"/>
              </a:p>
            </p:txBody>
          </p:sp>
          <p:sp>
            <p:nvSpPr>
              <p:cNvPr id="33990" name="Прямоугольник 51"/>
              <p:cNvSpPr>
                <a:spLocks noChangeArrowheads="1"/>
              </p:cNvSpPr>
              <p:nvPr/>
            </p:nvSpPr>
            <p:spPr bwMode="auto">
              <a:xfrm>
                <a:off x="5952" y="3696"/>
                <a:ext cx="184" cy="135"/>
              </a:xfrm>
              <a:prstGeom prst="rect">
                <a:avLst/>
              </a:prstGeom>
              <a:noFill/>
              <a:ln w="25400" algn="ctr">
                <a:solidFill>
                  <a:srgbClr val="FF9900"/>
                </a:solidFill>
                <a:prstDash val="dash"/>
                <a:miter lim="800000"/>
                <a:headEnd/>
                <a:tailEnd/>
              </a:ln>
            </p:spPr>
            <p:txBody>
              <a:bodyPr lIns="179158" tIns="89582" rIns="179158" bIns="89582" anchor="ctr"/>
              <a:lstStyle/>
              <a:p>
                <a:pPr algn="ctr" defTabSz="1277938"/>
                <a:endParaRPr lang="ru-RU"/>
              </a:p>
            </p:txBody>
          </p:sp>
        </p:grpSp>
        <p:sp>
          <p:nvSpPr>
            <p:cNvPr id="33946" name="Rectangle 792"/>
            <p:cNvSpPr>
              <a:spLocks noChangeArrowheads="1"/>
            </p:cNvSpPr>
            <p:nvPr/>
          </p:nvSpPr>
          <p:spPr bwMode="auto">
            <a:xfrm>
              <a:off x="4531" y="4974"/>
              <a:ext cx="399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Сенобаза</a:t>
              </a:r>
              <a:endParaRPr lang="ru-RU"/>
            </a:p>
          </p:txBody>
        </p:sp>
        <p:sp>
          <p:nvSpPr>
            <p:cNvPr id="33947" name="Прямоугольник 53"/>
            <p:cNvSpPr>
              <a:spLocks noChangeArrowheads="1"/>
            </p:cNvSpPr>
            <p:nvPr/>
          </p:nvSpPr>
          <p:spPr bwMode="auto">
            <a:xfrm>
              <a:off x="4395" y="3840"/>
              <a:ext cx="288" cy="75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300"/>
            </a:p>
          </p:txBody>
        </p:sp>
        <p:sp>
          <p:nvSpPr>
            <p:cNvPr id="33948" name="Прямоугольник 53"/>
            <p:cNvSpPr>
              <a:spLocks noChangeArrowheads="1"/>
            </p:cNvSpPr>
            <p:nvPr/>
          </p:nvSpPr>
          <p:spPr bwMode="auto">
            <a:xfrm>
              <a:off x="4667" y="4113"/>
              <a:ext cx="288" cy="75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300"/>
            </a:p>
          </p:txBody>
        </p:sp>
        <p:sp>
          <p:nvSpPr>
            <p:cNvPr id="33949" name="Прямоугольник 53"/>
            <p:cNvSpPr>
              <a:spLocks noChangeArrowheads="1"/>
            </p:cNvSpPr>
            <p:nvPr/>
          </p:nvSpPr>
          <p:spPr bwMode="auto">
            <a:xfrm>
              <a:off x="4667" y="4249"/>
              <a:ext cx="288" cy="75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300"/>
            </a:p>
          </p:txBody>
        </p:sp>
        <p:sp>
          <p:nvSpPr>
            <p:cNvPr id="33950" name="Rectangle 792"/>
            <p:cNvSpPr>
              <a:spLocks noChangeArrowheads="1"/>
            </p:cNvSpPr>
            <p:nvPr/>
          </p:nvSpPr>
          <p:spPr bwMode="auto">
            <a:xfrm>
              <a:off x="4712" y="3931"/>
              <a:ext cx="546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Зерносклады</a:t>
              </a:r>
              <a:endParaRPr lang="ru-RU"/>
            </a:p>
          </p:txBody>
        </p:sp>
        <p:sp>
          <p:nvSpPr>
            <p:cNvPr id="33951" name="Rectangle 792"/>
            <p:cNvSpPr>
              <a:spLocks noChangeArrowheads="1"/>
            </p:cNvSpPr>
            <p:nvPr/>
          </p:nvSpPr>
          <p:spPr bwMode="auto">
            <a:xfrm>
              <a:off x="4848" y="3568"/>
              <a:ext cx="329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магазин</a:t>
              </a:r>
              <a:endParaRPr lang="ru-RU"/>
            </a:p>
          </p:txBody>
        </p:sp>
        <p:sp>
          <p:nvSpPr>
            <p:cNvPr id="33952" name="Rectangle 792"/>
            <p:cNvSpPr>
              <a:spLocks noChangeArrowheads="1"/>
            </p:cNvSpPr>
            <p:nvPr/>
          </p:nvSpPr>
          <p:spPr bwMode="auto">
            <a:xfrm>
              <a:off x="3261" y="2752"/>
              <a:ext cx="560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Школа, д. сад</a:t>
              </a:r>
              <a:endParaRPr lang="ru-RU"/>
            </a:p>
          </p:txBody>
        </p:sp>
        <p:sp>
          <p:nvSpPr>
            <p:cNvPr id="33953" name="Прямоугольник 55"/>
            <p:cNvSpPr>
              <a:spLocks noChangeArrowheads="1"/>
            </p:cNvSpPr>
            <p:nvPr/>
          </p:nvSpPr>
          <p:spPr bwMode="auto">
            <a:xfrm>
              <a:off x="2716" y="2933"/>
              <a:ext cx="91" cy="226"/>
            </a:xfrm>
            <a:prstGeom prst="rect">
              <a:avLst/>
            </a:prstGeom>
            <a:solidFill>
              <a:srgbClr val="FFFF99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400"/>
            </a:p>
          </p:txBody>
        </p:sp>
        <p:sp>
          <p:nvSpPr>
            <p:cNvPr id="33954" name="Rectangle 792"/>
            <p:cNvSpPr>
              <a:spLocks noChangeArrowheads="1"/>
            </p:cNvSpPr>
            <p:nvPr/>
          </p:nvSpPr>
          <p:spPr bwMode="auto">
            <a:xfrm>
              <a:off x="2354" y="2843"/>
              <a:ext cx="647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Администрация</a:t>
              </a:r>
              <a:endParaRPr lang="ru-RU"/>
            </a:p>
          </p:txBody>
        </p:sp>
        <p:sp>
          <p:nvSpPr>
            <p:cNvPr id="33955" name="Прямоугольник 53"/>
            <p:cNvSpPr>
              <a:spLocks noChangeArrowheads="1"/>
            </p:cNvSpPr>
            <p:nvPr/>
          </p:nvSpPr>
          <p:spPr bwMode="auto">
            <a:xfrm>
              <a:off x="3941" y="2162"/>
              <a:ext cx="221" cy="182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400"/>
            </a:p>
          </p:txBody>
        </p:sp>
        <p:sp>
          <p:nvSpPr>
            <p:cNvPr id="33956" name="Прямоугольник 53"/>
            <p:cNvSpPr>
              <a:spLocks noChangeArrowheads="1"/>
            </p:cNvSpPr>
            <p:nvPr/>
          </p:nvSpPr>
          <p:spPr bwMode="auto">
            <a:xfrm>
              <a:off x="3760" y="1890"/>
              <a:ext cx="221" cy="116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400"/>
            </a:p>
          </p:txBody>
        </p:sp>
        <p:sp>
          <p:nvSpPr>
            <p:cNvPr id="33957" name="Прямоугольник 53"/>
            <p:cNvSpPr>
              <a:spLocks noChangeArrowheads="1"/>
            </p:cNvSpPr>
            <p:nvPr/>
          </p:nvSpPr>
          <p:spPr bwMode="auto">
            <a:xfrm>
              <a:off x="3760" y="1709"/>
              <a:ext cx="221" cy="116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400"/>
            </a:p>
          </p:txBody>
        </p:sp>
        <p:sp>
          <p:nvSpPr>
            <p:cNvPr id="33958" name="Прямоугольник 53"/>
            <p:cNvSpPr>
              <a:spLocks noChangeArrowheads="1"/>
            </p:cNvSpPr>
            <p:nvPr/>
          </p:nvSpPr>
          <p:spPr bwMode="auto">
            <a:xfrm>
              <a:off x="3397" y="2071"/>
              <a:ext cx="221" cy="182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400"/>
            </a:p>
          </p:txBody>
        </p:sp>
        <p:sp>
          <p:nvSpPr>
            <p:cNvPr id="33959" name="Rectangle 792"/>
            <p:cNvSpPr>
              <a:spLocks noChangeArrowheads="1"/>
            </p:cNvSpPr>
            <p:nvPr/>
          </p:nvSpPr>
          <p:spPr bwMode="auto">
            <a:xfrm>
              <a:off x="3941" y="2208"/>
              <a:ext cx="186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РТМ</a:t>
              </a:r>
              <a:endParaRPr lang="ru-RU"/>
            </a:p>
          </p:txBody>
        </p:sp>
        <p:sp>
          <p:nvSpPr>
            <p:cNvPr id="33960" name="Rectangle 792"/>
            <p:cNvSpPr>
              <a:spLocks noChangeArrowheads="1"/>
            </p:cNvSpPr>
            <p:nvPr/>
          </p:nvSpPr>
          <p:spPr bwMode="auto">
            <a:xfrm>
              <a:off x="3170" y="1935"/>
              <a:ext cx="254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Гараж</a:t>
              </a:r>
              <a:endParaRPr lang="ru-RU"/>
            </a:p>
          </p:txBody>
        </p:sp>
        <p:sp>
          <p:nvSpPr>
            <p:cNvPr id="33961" name="Rectangle 792"/>
            <p:cNvSpPr>
              <a:spLocks noChangeArrowheads="1"/>
            </p:cNvSpPr>
            <p:nvPr/>
          </p:nvSpPr>
          <p:spPr bwMode="auto">
            <a:xfrm>
              <a:off x="3533" y="1527"/>
              <a:ext cx="317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Склады</a:t>
              </a:r>
              <a:endParaRPr lang="ru-RU"/>
            </a:p>
          </p:txBody>
        </p:sp>
        <p:grpSp>
          <p:nvGrpSpPr>
            <p:cNvPr id="33962" name="Group 53"/>
            <p:cNvGrpSpPr>
              <a:grpSpLocks/>
            </p:cNvGrpSpPr>
            <p:nvPr/>
          </p:nvGrpSpPr>
          <p:grpSpPr bwMode="auto">
            <a:xfrm>
              <a:off x="4667" y="1618"/>
              <a:ext cx="227" cy="181"/>
              <a:chOff x="0" y="417"/>
              <a:chExt cx="4864" cy="17088"/>
            </a:xfrm>
          </p:grpSpPr>
          <p:sp>
            <p:nvSpPr>
              <p:cNvPr id="33987" name="Freeform 54"/>
              <p:cNvSpPr>
                <a:spLocks/>
              </p:cNvSpPr>
              <p:nvPr/>
            </p:nvSpPr>
            <p:spPr bwMode="auto">
              <a:xfrm>
                <a:off x="0" y="8732"/>
                <a:ext cx="4864" cy="87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w 20000"/>
                  <a:gd name="T9" fmla="*/ 0 h 20000"/>
                  <a:gd name="T10" fmla="*/ 0 w 20000"/>
                  <a:gd name="T11" fmla="*/ 0 h 20000"/>
                  <a:gd name="T12" fmla="*/ 0 w 20000"/>
                  <a:gd name="T13" fmla="*/ 0 h 20000"/>
                  <a:gd name="T14" fmla="*/ 0 w 20000"/>
                  <a:gd name="T15" fmla="*/ 0 h 20000"/>
                  <a:gd name="T16" fmla="*/ 0 w 20000"/>
                  <a:gd name="T17" fmla="*/ 0 h 20000"/>
                  <a:gd name="T18" fmla="*/ 0 w 20000"/>
                  <a:gd name="T19" fmla="*/ 0 h 20000"/>
                  <a:gd name="T20" fmla="*/ 0 w 20000"/>
                  <a:gd name="T21" fmla="*/ 0 h 20000"/>
                  <a:gd name="T22" fmla="*/ 0 w 20000"/>
                  <a:gd name="T23" fmla="*/ 0 h 20000"/>
                  <a:gd name="T24" fmla="*/ 0 w 20000"/>
                  <a:gd name="T25" fmla="*/ 0 h 20000"/>
                  <a:gd name="T26" fmla="*/ 0 w 20000"/>
                  <a:gd name="T27" fmla="*/ 0 h 20000"/>
                  <a:gd name="T28" fmla="*/ 0 w 20000"/>
                  <a:gd name="T29" fmla="*/ 0 h 20000"/>
                  <a:gd name="T30" fmla="*/ 0 w 20000"/>
                  <a:gd name="T31" fmla="*/ 0 h 20000"/>
                  <a:gd name="T32" fmla="*/ 0 w 20000"/>
                  <a:gd name="T33" fmla="*/ 0 h 200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000"/>
                  <a:gd name="T52" fmla="*/ 0 h 20000"/>
                  <a:gd name="T53" fmla="*/ 20000 w 20000"/>
                  <a:gd name="T54" fmla="*/ 20000 h 2000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000" h="20000">
                    <a:moveTo>
                      <a:pt x="0" y="0"/>
                    </a:moveTo>
                    <a:lnTo>
                      <a:pt x="475" y="0"/>
                    </a:lnTo>
                    <a:lnTo>
                      <a:pt x="475" y="948"/>
                    </a:lnTo>
                    <a:lnTo>
                      <a:pt x="19952" y="948"/>
                    </a:lnTo>
                    <a:lnTo>
                      <a:pt x="19952" y="6635"/>
                    </a:lnTo>
                    <a:lnTo>
                      <a:pt x="19002" y="7583"/>
                    </a:lnTo>
                    <a:lnTo>
                      <a:pt x="19002" y="10427"/>
                    </a:lnTo>
                    <a:lnTo>
                      <a:pt x="17577" y="12322"/>
                    </a:lnTo>
                    <a:lnTo>
                      <a:pt x="15677" y="15166"/>
                    </a:lnTo>
                    <a:lnTo>
                      <a:pt x="14252" y="18957"/>
                    </a:lnTo>
                    <a:lnTo>
                      <a:pt x="13777" y="18957"/>
                    </a:lnTo>
                    <a:lnTo>
                      <a:pt x="10926" y="19905"/>
                    </a:lnTo>
                    <a:lnTo>
                      <a:pt x="8076" y="19905"/>
                    </a:lnTo>
                    <a:lnTo>
                      <a:pt x="4751" y="18009"/>
                    </a:lnTo>
                    <a:lnTo>
                      <a:pt x="3325" y="15166"/>
                    </a:lnTo>
                    <a:lnTo>
                      <a:pt x="2375" y="123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333333"/>
                </a:solidFill>
                <a:round/>
                <a:headEnd type="none" w="sm" len="med"/>
                <a:tailEnd type="none" w="sm" len="med"/>
              </a:ln>
            </p:spPr>
            <p:txBody>
              <a:bodyPr lIns="91096" tIns="45548" rIns="91096" bIns="45548"/>
              <a:lstStyle/>
              <a:p>
                <a:pPr defTabSz="912813"/>
                <a:endParaRPr lang="ru-RU" sz="5500" b="1">
                  <a:latin typeface="Calibri" pitchFamily="34" charset="0"/>
                </a:endParaRPr>
              </a:p>
            </p:txBody>
          </p:sp>
          <p:sp>
            <p:nvSpPr>
              <p:cNvPr id="33988" name="Oval 60"/>
              <p:cNvSpPr>
                <a:spLocks noChangeArrowheads="1"/>
              </p:cNvSpPr>
              <p:nvPr/>
            </p:nvSpPr>
            <p:spPr bwMode="auto">
              <a:xfrm>
                <a:off x="116" y="417"/>
                <a:ext cx="4748" cy="17088"/>
              </a:xfrm>
              <a:prstGeom prst="ellipse">
                <a:avLst/>
              </a:prstGeom>
              <a:noFill/>
              <a:ln w="25400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lIns="91096" tIns="45548" rIns="91096" bIns="45548"/>
              <a:lstStyle/>
              <a:p>
                <a:pPr defTabSz="912813"/>
                <a:endParaRPr lang="ru-RU" sz="5500" b="1">
                  <a:latin typeface="Calibri" pitchFamily="34" charset="0"/>
                </a:endParaRPr>
              </a:p>
            </p:txBody>
          </p:sp>
        </p:grpSp>
        <p:sp>
          <p:nvSpPr>
            <p:cNvPr id="33963" name="Прямоугольник 53"/>
            <p:cNvSpPr>
              <a:spLocks noChangeArrowheads="1"/>
            </p:cNvSpPr>
            <p:nvPr/>
          </p:nvSpPr>
          <p:spPr bwMode="auto">
            <a:xfrm>
              <a:off x="6481" y="2026"/>
              <a:ext cx="288" cy="75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300"/>
            </a:p>
          </p:txBody>
        </p:sp>
        <p:sp>
          <p:nvSpPr>
            <p:cNvPr id="33964" name="Прямоугольник 53"/>
            <p:cNvSpPr>
              <a:spLocks noChangeArrowheads="1"/>
            </p:cNvSpPr>
            <p:nvPr/>
          </p:nvSpPr>
          <p:spPr bwMode="auto">
            <a:xfrm>
              <a:off x="6481" y="2298"/>
              <a:ext cx="288" cy="75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300"/>
            </a:p>
          </p:txBody>
        </p:sp>
        <p:sp>
          <p:nvSpPr>
            <p:cNvPr id="33965" name="Прямоугольник 53"/>
            <p:cNvSpPr>
              <a:spLocks noChangeArrowheads="1"/>
            </p:cNvSpPr>
            <p:nvPr/>
          </p:nvSpPr>
          <p:spPr bwMode="auto">
            <a:xfrm>
              <a:off x="6527" y="2525"/>
              <a:ext cx="288" cy="75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300"/>
            </a:p>
          </p:txBody>
        </p:sp>
        <p:sp>
          <p:nvSpPr>
            <p:cNvPr id="33966" name="Rectangle 792"/>
            <p:cNvSpPr>
              <a:spLocks noChangeArrowheads="1"/>
            </p:cNvSpPr>
            <p:nvPr/>
          </p:nvSpPr>
          <p:spPr bwMode="auto">
            <a:xfrm>
              <a:off x="7026" y="2298"/>
              <a:ext cx="275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Ферма</a:t>
              </a:r>
              <a:endParaRPr lang="ru-RU"/>
            </a:p>
          </p:txBody>
        </p:sp>
        <p:grpSp>
          <p:nvGrpSpPr>
            <p:cNvPr id="33967" name="Group 453"/>
            <p:cNvGrpSpPr>
              <a:grpSpLocks/>
            </p:cNvGrpSpPr>
            <p:nvPr/>
          </p:nvGrpSpPr>
          <p:grpSpPr bwMode="auto">
            <a:xfrm>
              <a:off x="2127" y="1935"/>
              <a:ext cx="926" cy="409"/>
              <a:chOff x="4124" y="4203"/>
              <a:chExt cx="1018" cy="478"/>
            </a:xfrm>
          </p:grpSpPr>
          <p:grpSp>
            <p:nvGrpSpPr>
              <p:cNvPr id="33983" name="Группа 69"/>
              <p:cNvGrpSpPr>
                <a:grpSpLocks/>
              </p:cNvGrpSpPr>
              <p:nvPr/>
            </p:nvGrpSpPr>
            <p:grpSpPr bwMode="auto">
              <a:xfrm>
                <a:off x="4168" y="4203"/>
                <a:ext cx="273" cy="263"/>
                <a:chOff x="-1106004" y="5086352"/>
                <a:chExt cx="293814" cy="291078"/>
              </a:xfrm>
            </p:grpSpPr>
            <p:sp>
              <p:nvSpPr>
                <p:cNvPr id="33985" name="Oval 41"/>
                <p:cNvSpPr>
                  <a:spLocks noChangeArrowheads="1"/>
                </p:cNvSpPr>
                <p:nvPr/>
              </p:nvSpPr>
              <p:spPr bwMode="auto">
                <a:xfrm>
                  <a:off x="-1100190" y="5086352"/>
                  <a:ext cx="288000" cy="288000"/>
                </a:xfrm>
                <a:prstGeom prst="ellipse">
                  <a:avLst/>
                </a:prstGeom>
                <a:solidFill>
                  <a:srgbClr val="FF3300"/>
                </a:solidFill>
                <a:ln w="254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lIns="127669" tIns="63839" rIns="127669" bIns="63839" anchor="ctr"/>
                <a:lstStyle/>
                <a:p>
                  <a:pPr algn="ctr"/>
                  <a:endParaRPr lang="ru-RU" sz="2400">
                    <a:latin typeface="Times New Roman" pitchFamily="18" charset="0"/>
                  </a:endParaRPr>
                </a:p>
              </p:txBody>
            </p:sp>
            <p:sp>
              <p:nvSpPr>
                <p:cNvPr id="33986" name="Oval 41"/>
                <p:cNvSpPr>
                  <a:spLocks noChangeArrowheads="1"/>
                </p:cNvSpPr>
                <p:nvPr/>
              </p:nvSpPr>
              <p:spPr bwMode="auto">
                <a:xfrm>
                  <a:off x="-1106004" y="5089430"/>
                  <a:ext cx="288000" cy="288000"/>
                </a:xfrm>
                <a:prstGeom prst="ellipse">
                  <a:avLst/>
                </a:prstGeom>
                <a:noFill/>
                <a:ln w="25400">
                  <a:noFill/>
                  <a:round/>
                  <a:headEnd/>
                  <a:tailEnd/>
                </a:ln>
              </p:spPr>
              <p:txBody>
                <a:bodyPr wrap="none" lIns="127669" tIns="63839" rIns="127669" bIns="63839" anchor="ctr"/>
                <a:lstStyle/>
                <a:p>
                  <a:pPr algn="ctr"/>
                  <a:r>
                    <a:rPr lang="en-US" sz="4100" b="1">
                      <a:solidFill>
                        <a:schemeClr val="bg1"/>
                      </a:solidFill>
                      <a:latin typeface="Calibri" pitchFamily="34" charset="0"/>
                    </a:rPr>
                    <a:t>T</a:t>
                  </a:r>
                  <a:endParaRPr lang="ru-RU" sz="2400"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33984" name="Rectangle 236"/>
              <p:cNvSpPr>
                <a:spLocks noChangeArrowheads="1"/>
              </p:cNvSpPr>
              <p:nvPr/>
            </p:nvSpPr>
            <p:spPr bwMode="auto">
              <a:xfrm>
                <a:off x="4124" y="4431"/>
                <a:ext cx="1018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8001" tIns="64001" rIns="128001" bIns="64001">
                <a:spAutoFit/>
              </a:bodyPr>
              <a:lstStyle/>
              <a:p>
                <a:pPr defTabSz="1276350"/>
                <a:r>
                  <a:rPr lang="ru-RU" sz="1400" b="1">
                    <a:latin typeface="Calibri" pitchFamily="34" charset="0"/>
                  </a:rPr>
                  <a:t>55</a:t>
                </a:r>
                <a:r>
                  <a:rPr lang="en-US" sz="1400" b="1">
                    <a:latin typeface="Calibri" pitchFamily="34" charset="0"/>
                  </a:rPr>
                  <a:t>’</a:t>
                </a:r>
                <a:r>
                  <a:rPr lang="ru-RU" sz="1400" b="1">
                    <a:latin typeface="Calibri" pitchFamily="34" charset="0"/>
                  </a:rPr>
                  <a:t>33</a:t>
                </a:r>
                <a:r>
                  <a:rPr lang="en-US" sz="1400" b="1">
                    <a:latin typeface="Calibri" pitchFamily="34" charset="0"/>
                  </a:rPr>
                  <a:t>”;</a:t>
                </a:r>
                <a:r>
                  <a:rPr lang="ru-RU" sz="1400" b="1">
                    <a:latin typeface="Calibri" pitchFamily="34" charset="0"/>
                  </a:rPr>
                  <a:t>75</a:t>
                </a:r>
                <a:r>
                  <a:rPr lang="en-US" sz="1400" b="1">
                    <a:latin typeface="Calibri" pitchFamily="34" charset="0"/>
                  </a:rPr>
                  <a:t>’</a:t>
                </a:r>
                <a:r>
                  <a:rPr lang="ru-RU" sz="1400" b="1">
                    <a:latin typeface="Calibri" pitchFamily="34" charset="0"/>
                  </a:rPr>
                  <a:t>98</a:t>
                </a:r>
                <a:r>
                  <a:rPr lang="en-US" sz="1400" b="1">
                    <a:latin typeface="Calibri" pitchFamily="34" charset="0"/>
                  </a:rPr>
                  <a:t>”</a:t>
                </a:r>
                <a:endParaRPr lang="ru-RU" sz="1400" b="1">
                  <a:latin typeface="Calibri" pitchFamily="34" charset="0"/>
                </a:endParaRPr>
              </a:p>
            </p:txBody>
          </p:sp>
        </p:grpSp>
        <p:grpSp>
          <p:nvGrpSpPr>
            <p:cNvPr id="33968" name="Group 53"/>
            <p:cNvGrpSpPr>
              <a:grpSpLocks/>
            </p:cNvGrpSpPr>
            <p:nvPr/>
          </p:nvGrpSpPr>
          <p:grpSpPr bwMode="auto">
            <a:xfrm>
              <a:off x="2589" y="3069"/>
              <a:ext cx="490" cy="165"/>
              <a:chOff x="2290" y="4020"/>
              <a:chExt cx="768" cy="218"/>
            </a:xfrm>
          </p:grpSpPr>
          <p:sp>
            <p:nvSpPr>
              <p:cNvPr id="3397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7675" tIns="17675" rIns="17675" bIns="17675"/>
              <a:lstStyle/>
              <a:p>
                <a:pPr algn="ctr" defTabSz="1784350"/>
                <a:r>
                  <a:rPr lang="ru-RU" sz="800" b="1" u="sng">
                    <a:latin typeface="Times New Roman" pitchFamily="18" charset="0"/>
                    <a:cs typeface="Times New Roman" pitchFamily="18" charset="0"/>
                  </a:rPr>
                  <a:t>ВА</a:t>
                </a:r>
                <a:endParaRPr lang="ru-RU" sz="800" u="sng">
                  <a:latin typeface="Times New Roman" pitchFamily="18" charset="0"/>
                  <a:cs typeface="Times New Roman" pitchFamily="18" charset="0"/>
                </a:endParaRPr>
              </a:p>
              <a:p>
                <a:pPr algn="ctr" defTabSz="1784350"/>
                <a:r>
                  <a:rPr lang="ru-RU" sz="80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800" b="1">
                    <a:latin typeface="Times New Roman" pitchFamily="18" charset="0"/>
                    <a:cs typeface="Times New Roman" pitchFamily="18" charset="0"/>
                  </a:rPr>
                  <a:t>2</a:t>
                </a:r>
                <a:endParaRPr lang="ru-RU" sz="8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3397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3397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285" tIns="63656" rIns="127285" bIns="63656"/>
                <a:lstStyle/>
                <a:p>
                  <a:pPr defTabSz="1784350"/>
                  <a:endParaRPr lang="ru-RU" sz="3500">
                    <a:latin typeface="Calibri" pitchFamily="34" charset="0"/>
                  </a:endParaRPr>
                </a:p>
              </p:txBody>
            </p:sp>
            <p:sp>
              <p:nvSpPr>
                <p:cNvPr id="3397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397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398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20" cy="3408"/>
                  <a:chOff x="-2659" y="0"/>
                  <a:chExt cx="26710" cy="20000"/>
                </a:xfrm>
              </p:grpSpPr>
              <p:sp>
                <p:nvSpPr>
                  <p:cNvPr id="3398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398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</p:grpSp>
        <p:grpSp>
          <p:nvGrpSpPr>
            <p:cNvPr id="33969" name="Group 253"/>
            <p:cNvGrpSpPr>
              <a:grpSpLocks/>
            </p:cNvGrpSpPr>
            <p:nvPr/>
          </p:nvGrpSpPr>
          <p:grpSpPr bwMode="auto">
            <a:xfrm>
              <a:off x="3714" y="3614"/>
              <a:ext cx="222" cy="182"/>
              <a:chOff x="476" y="3248"/>
              <a:chExt cx="408" cy="409"/>
            </a:xfrm>
          </p:grpSpPr>
          <p:sp>
            <p:nvSpPr>
              <p:cNvPr id="33973" name="Rectangle 254"/>
              <p:cNvSpPr>
                <a:spLocks noChangeArrowheads="1"/>
              </p:cNvSpPr>
              <p:nvPr/>
            </p:nvSpPr>
            <p:spPr bwMode="auto">
              <a:xfrm>
                <a:off x="476" y="3478"/>
                <a:ext cx="363" cy="181"/>
              </a:xfrm>
              <a:prstGeom prst="rect">
                <a:avLst/>
              </a:prstGeom>
              <a:solidFill>
                <a:srgbClr val="FF0000"/>
              </a:solidFill>
              <a:ln w="25400" algn="ctr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1096" tIns="45548" rIns="91096" bIns="45548" anchor="ctr"/>
              <a:lstStyle/>
              <a:p>
                <a:pPr algn="ctr" defTabSz="912813"/>
                <a:endParaRPr lang="ru-RU" sz="5500" b="1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3974" name="AutoShape 255"/>
              <p:cNvSpPr>
                <a:spLocks noChangeArrowheads="1"/>
              </p:cNvSpPr>
              <p:nvPr/>
            </p:nvSpPr>
            <p:spPr bwMode="auto">
              <a:xfrm rot="10800000">
                <a:off x="703" y="3248"/>
                <a:ext cx="181" cy="409"/>
              </a:xfrm>
              <a:custGeom>
                <a:avLst/>
                <a:gdLst>
                  <a:gd name="T0" fmla="*/ 1 w 21600"/>
                  <a:gd name="T1" fmla="*/ 4 h 21600"/>
                  <a:gd name="T2" fmla="*/ 1 w 21600"/>
                  <a:gd name="T3" fmla="*/ 8 h 21600"/>
                  <a:gd name="T4" fmla="*/ 0 w 21600"/>
                  <a:gd name="T5" fmla="*/ 4 h 21600"/>
                  <a:gd name="T6" fmla="*/ 1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35 w 21600"/>
                  <a:gd name="T13" fmla="*/ 4489 h 21600"/>
                  <a:gd name="T14" fmla="*/ 17065 w 21600"/>
                  <a:gd name="T15" fmla="*/ 17111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rot="10800000" lIns="91096" tIns="45548" rIns="91096" bIns="45548" anchor="ctr"/>
              <a:lstStyle/>
              <a:p>
                <a:pPr algn="ctr" defTabSz="912813"/>
                <a:endParaRPr lang="ru-RU" sz="5500" b="1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33970" name="Freeform 470"/>
            <p:cNvSpPr>
              <a:spLocks/>
            </p:cNvSpPr>
            <p:nvPr/>
          </p:nvSpPr>
          <p:spPr bwMode="auto">
            <a:xfrm>
              <a:off x="1401" y="1482"/>
              <a:ext cx="5443" cy="3765"/>
            </a:xfrm>
            <a:custGeom>
              <a:avLst/>
              <a:gdLst>
                <a:gd name="T0" fmla="*/ 0 w 5443"/>
                <a:gd name="T1" fmla="*/ 1451 h 3765"/>
                <a:gd name="T2" fmla="*/ 227 w 5443"/>
                <a:gd name="T3" fmla="*/ 907 h 3765"/>
                <a:gd name="T4" fmla="*/ 1542 w 5443"/>
                <a:gd name="T5" fmla="*/ 907 h 3765"/>
                <a:gd name="T6" fmla="*/ 1769 w 5443"/>
                <a:gd name="T7" fmla="*/ 136 h 3765"/>
                <a:gd name="T8" fmla="*/ 1815 w 5443"/>
                <a:gd name="T9" fmla="*/ 0 h 3765"/>
                <a:gd name="T10" fmla="*/ 5443 w 5443"/>
                <a:gd name="T11" fmla="*/ 0 h 3765"/>
                <a:gd name="T12" fmla="*/ 5443 w 5443"/>
                <a:gd name="T13" fmla="*/ 1361 h 3765"/>
                <a:gd name="T14" fmla="*/ 3810 w 5443"/>
                <a:gd name="T15" fmla="*/ 2903 h 3765"/>
                <a:gd name="T16" fmla="*/ 3810 w 5443"/>
                <a:gd name="T17" fmla="*/ 3765 h 3765"/>
                <a:gd name="T18" fmla="*/ 3266 w 5443"/>
                <a:gd name="T19" fmla="*/ 3765 h 3765"/>
                <a:gd name="T20" fmla="*/ 2722 w 5443"/>
                <a:gd name="T21" fmla="*/ 3175 h 3765"/>
                <a:gd name="T22" fmla="*/ 0 w 5443"/>
                <a:gd name="T23" fmla="*/ 3175 h 3765"/>
                <a:gd name="T24" fmla="*/ 0 w 5443"/>
                <a:gd name="T25" fmla="*/ 1451 h 37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43"/>
                <a:gd name="T40" fmla="*/ 0 h 3765"/>
                <a:gd name="T41" fmla="*/ 5443 w 5443"/>
                <a:gd name="T42" fmla="*/ 3765 h 37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43" h="3765">
                  <a:moveTo>
                    <a:pt x="0" y="1451"/>
                  </a:moveTo>
                  <a:lnTo>
                    <a:pt x="227" y="907"/>
                  </a:lnTo>
                  <a:lnTo>
                    <a:pt x="1542" y="907"/>
                  </a:lnTo>
                  <a:lnTo>
                    <a:pt x="1769" y="136"/>
                  </a:lnTo>
                  <a:lnTo>
                    <a:pt x="1815" y="0"/>
                  </a:lnTo>
                  <a:lnTo>
                    <a:pt x="5443" y="0"/>
                  </a:lnTo>
                  <a:lnTo>
                    <a:pt x="5443" y="1361"/>
                  </a:lnTo>
                  <a:lnTo>
                    <a:pt x="3810" y="2903"/>
                  </a:lnTo>
                  <a:lnTo>
                    <a:pt x="3810" y="3765"/>
                  </a:lnTo>
                  <a:lnTo>
                    <a:pt x="3266" y="3765"/>
                  </a:lnTo>
                  <a:lnTo>
                    <a:pt x="2722" y="3175"/>
                  </a:lnTo>
                  <a:lnTo>
                    <a:pt x="0" y="3175"/>
                  </a:lnTo>
                  <a:lnTo>
                    <a:pt x="0" y="1451"/>
                  </a:lnTo>
                  <a:close/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71" name="Прямоугольник 55"/>
            <p:cNvSpPr>
              <a:spLocks noChangeArrowheads="1"/>
            </p:cNvSpPr>
            <p:nvPr/>
          </p:nvSpPr>
          <p:spPr bwMode="auto">
            <a:xfrm>
              <a:off x="4304" y="3387"/>
              <a:ext cx="343" cy="136"/>
            </a:xfrm>
            <a:prstGeom prst="rect">
              <a:avLst/>
            </a:prstGeom>
            <a:solidFill>
              <a:srgbClr val="1AF253"/>
            </a:solidFill>
            <a:ln w="25400" algn="ctr">
              <a:solidFill>
                <a:srgbClr val="1AF253"/>
              </a:solidFill>
              <a:miter lim="800000"/>
              <a:headEnd/>
              <a:tailEnd/>
            </a:ln>
          </p:spPr>
          <p:txBody>
            <a:bodyPr lIns="179158" tIns="89582" rIns="179158" bIns="89582" anchor="ctr"/>
            <a:lstStyle/>
            <a:p>
              <a:pPr algn="ctr" defTabSz="1276350"/>
              <a:endParaRPr lang="ru-RU" sz="1400"/>
            </a:p>
          </p:txBody>
        </p:sp>
        <p:sp>
          <p:nvSpPr>
            <p:cNvPr id="33972" name="Rectangle 792"/>
            <p:cNvSpPr>
              <a:spLocks noChangeArrowheads="1"/>
            </p:cNvSpPr>
            <p:nvPr/>
          </p:nvSpPr>
          <p:spPr bwMode="auto">
            <a:xfrm>
              <a:off x="4440" y="3432"/>
              <a:ext cx="111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277938"/>
              <a:r>
                <a:rPr lang="ru-RU" sz="1100">
                  <a:solidFill>
                    <a:srgbClr val="000000"/>
                  </a:solidFill>
                </a:rPr>
                <a:t>ДК</a:t>
              </a:r>
              <a:endParaRPr lang="ru-RU"/>
            </a:p>
          </p:txBody>
        </p:sp>
      </p:grpSp>
      <p:sp>
        <p:nvSpPr>
          <p:cNvPr id="33795" name="AutoShape 262"/>
          <p:cNvSpPr>
            <a:spLocks noChangeArrowheads="1"/>
          </p:cNvSpPr>
          <p:nvPr/>
        </p:nvSpPr>
        <p:spPr bwMode="auto">
          <a:xfrm>
            <a:off x="9280525" y="5160963"/>
            <a:ext cx="1674813" cy="719137"/>
          </a:xfrm>
          <a:prstGeom prst="wedgeRectCallout">
            <a:avLst>
              <a:gd name="adj1" fmla="val -135213"/>
              <a:gd name="adj2" fmla="val -1435"/>
            </a:avLst>
          </a:prstGeom>
          <a:solidFill>
            <a:srgbClr val="FFCC99">
              <a:alpha val="78822"/>
            </a:srgbClr>
          </a:solidFill>
          <a:ln w="9525" algn="ctr">
            <a:solidFill>
              <a:srgbClr val="FF6600"/>
            </a:solidFill>
            <a:miter lim="800000"/>
            <a:headEnd/>
            <a:tailEnd/>
          </a:ln>
        </p:spPr>
        <p:txBody>
          <a:bodyPr lIns="91236" tIns="45617" rIns="91236" bIns="45617"/>
          <a:lstStyle/>
          <a:p>
            <a:pPr algn="ctr" defTabSz="1279525"/>
            <a:r>
              <a:rPr lang="ru-RU" sz="1000">
                <a:latin typeface="Calibri" pitchFamily="34" charset="0"/>
              </a:rPr>
              <a:t>Магазин</a:t>
            </a:r>
          </a:p>
          <a:p>
            <a:pPr algn="ctr" defTabSz="1279525"/>
            <a:r>
              <a:rPr lang="ru-RU" sz="1000">
                <a:latin typeface="Calibri" pitchFamily="34" charset="0"/>
              </a:rPr>
              <a:t>Режим работы</a:t>
            </a:r>
          </a:p>
          <a:p>
            <a:pPr algn="ctr" defTabSz="1279525"/>
            <a:r>
              <a:rPr lang="ru-RU" sz="1000">
                <a:latin typeface="Calibri" pitchFamily="34" charset="0"/>
              </a:rPr>
              <a:t>9-00 до 19-00</a:t>
            </a:r>
          </a:p>
          <a:p>
            <a:pPr algn="ctr" defTabSz="1279525"/>
            <a:r>
              <a:rPr lang="ru-RU" sz="1000">
                <a:latin typeface="Calibri" pitchFamily="34" charset="0"/>
              </a:rPr>
              <a:t>1 этажное, керпичное</a:t>
            </a:r>
          </a:p>
        </p:txBody>
      </p:sp>
      <p:sp>
        <p:nvSpPr>
          <p:cNvPr id="33796" name="TextBox 94"/>
          <p:cNvSpPr txBox="1">
            <a:spLocks noChangeArrowheads="1"/>
          </p:cNvSpPr>
          <p:nvPr/>
        </p:nvSpPr>
        <p:spPr bwMode="auto">
          <a:xfrm>
            <a:off x="136525" y="2497138"/>
            <a:ext cx="1727200" cy="722312"/>
          </a:xfrm>
          <a:prstGeom prst="rect">
            <a:avLst/>
          </a:prstGeom>
          <a:solidFill>
            <a:srgbClr val="404040">
              <a:alpha val="36078"/>
            </a:srgbClr>
          </a:solidFill>
          <a:ln w="34925">
            <a:solidFill>
              <a:srgbClr val="666666"/>
            </a:solidFill>
            <a:miter lim="800000"/>
            <a:headEnd/>
            <a:tailEnd/>
          </a:ln>
        </p:spPr>
        <p:txBody>
          <a:bodyPr wrap="none" lIns="91417" tIns="45709" rIns="91417" bIns="45709">
            <a:spAutoFit/>
          </a:bodyPr>
          <a:lstStyle/>
          <a:p>
            <a:pPr algn="ctr" defTabSz="912813"/>
            <a:r>
              <a:rPr lang="ru-RU" sz="1300" b="1">
                <a:latin typeface="Times New Roman" pitchFamily="18" charset="0"/>
              </a:rPr>
              <a:t>ПСЧ-69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 Расстояние - 17 км,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г. Татарск</a:t>
            </a:r>
          </a:p>
        </p:txBody>
      </p:sp>
      <p:sp>
        <p:nvSpPr>
          <p:cNvPr id="33797" name="AutoShape 252"/>
          <p:cNvSpPr>
            <a:spLocks noChangeArrowheads="1"/>
          </p:cNvSpPr>
          <p:nvPr/>
        </p:nvSpPr>
        <p:spPr bwMode="auto">
          <a:xfrm>
            <a:off x="568325" y="3648075"/>
            <a:ext cx="1800225" cy="898525"/>
          </a:xfrm>
          <a:prstGeom prst="wedgeRectCallout">
            <a:avLst>
              <a:gd name="adj1" fmla="val 149824"/>
              <a:gd name="adj2" fmla="val 104949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Характеристика здания: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2 этажное, кирпичное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sp>
        <p:nvSpPr>
          <p:cNvPr id="33798" name="Text Box 553"/>
          <p:cNvSpPr txBox="1">
            <a:spLocks noChangeArrowheads="1"/>
          </p:cNvSpPr>
          <p:nvPr/>
        </p:nvSpPr>
        <p:spPr bwMode="auto">
          <a:xfrm>
            <a:off x="-7938" y="0"/>
            <a:ext cx="12809538" cy="15605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15" tIns="23161" rIns="46315" bIns="23161" anchor="ctr" anchorCtr="1"/>
          <a:lstStyle/>
          <a:p>
            <a:pPr algn="ctr" defTabSz="1276350">
              <a:lnSpc>
                <a:spcPct val="90000"/>
              </a:lnSpc>
            </a:pPr>
            <a:r>
              <a:rPr lang="ru-RU" sz="36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600">
                <a:latin typeface="Times New Roman" pitchFamily="18" charset="0"/>
              </a:rPr>
            </a:br>
            <a:r>
              <a:rPr lang="ru-RU" sz="36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6350">
              <a:lnSpc>
                <a:spcPct val="90000"/>
              </a:lnSpc>
            </a:pPr>
            <a:r>
              <a:rPr lang="ru-RU" b="1">
                <a:solidFill>
                  <a:srgbClr val="0000FF"/>
                </a:solidFill>
              </a:rPr>
              <a:t>(Общая характеристика населенного пункта)</a:t>
            </a: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99" name="AutoShape 252"/>
          <p:cNvSpPr>
            <a:spLocks noChangeArrowheads="1"/>
          </p:cNvSpPr>
          <p:nvPr/>
        </p:nvSpPr>
        <p:spPr bwMode="auto">
          <a:xfrm>
            <a:off x="4456113" y="7105650"/>
            <a:ext cx="1728787" cy="1049338"/>
          </a:xfrm>
          <a:prstGeom prst="wedgeRectCallout">
            <a:avLst>
              <a:gd name="adj1" fmla="val 44856"/>
              <a:gd name="adj2" fmla="val -177106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200" b="1" u="sng">
                <a:latin typeface="Times New Roman" pitchFamily="18" charset="0"/>
              </a:rPr>
              <a:t>котельная </a:t>
            </a:r>
          </a:p>
          <a:p>
            <a:pPr algn="ctr" defTabSz="2092325"/>
            <a:r>
              <a:rPr lang="ru-RU" sz="1200">
                <a:latin typeface="Times New Roman" pitchFamily="18" charset="0"/>
              </a:rPr>
              <a:t>Отапливает:</a:t>
            </a:r>
          </a:p>
          <a:p>
            <a:pPr algn="ctr" defTabSz="2092325"/>
            <a:r>
              <a:rPr lang="ru-RU" sz="1200">
                <a:latin typeface="Times New Roman" pitchFamily="18" charset="0"/>
              </a:rPr>
              <a:t>ж/дома – 42</a:t>
            </a:r>
          </a:p>
          <a:p>
            <a:pPr algn="ctr" defTabSz="2092325"/>
            <a:r>
              <a:rPr lang="ru-RU" sz="1200">
                <a:latin typeface="Times New Roman" pitchFamily="18" charset="0"/>
              </a:rPr>
              <a:t>Другие – 7</a:t>
            </a:r>
          </a:p>
          <a:p>
            <a:pPr algn="ctr" defTabSz="2092325"/>
            <a:r>
              <a:rPr lang="ru-RU" sz="1200">
                <a:latin typeface="Times New Roman" pitchFamily="18" charset="0"/>
              </a:rPr>
              <a:t>Население – 159 чел.  </a:t>
            </a:r>
            <a:endParaRPr lang="ru-RU" sz="1200" i="1">
              <a:latin typeface="Times New Roman" pitchFamily="18" charset="0"/>
            </a:endParaRPr>
          </a:p>
        </p:txBody>
      </p:sp>
      <p:sp>
        <p:nvSpPr>
          <p:cNvPr id="53" name="TextBox 52"/>
          <p:cNvSpPr txBox="1">
            <a:spLocks noChangeArrowheads="1"/>
          </p:cNvSpPr>
          <p:nvPr/>
        </p:nvSpPr>
        <p:spPr bwMode="auto">
          <a:xfrm>
            <a:off x="142875" y="8347075"/>
            <a:ext cx="3881438" cy="1133475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lIns="127908" tIns="63959" rIns="127908" bIns="63959">
            <a:spAutoFit/>
          </a:bodyPr>
          <a:lstStyle/>
          <a:p>
            <a:pPr defTabSz="1277938">
              <a:defRPr/>
            </a:pPr>
            <a:r>
              <a:rPr lang="ru-RU" sz="1400" b="1" u="sng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Общая характеристика населенного пункта:</a:t>
            </a:r>
          </a:p>
          <a:p>
            <a:pPr defTabSz="1277938">
              <a:defRPr/>
            </a:pPr>
            <a:r>
              <a:rPr lang="ru-RU" sz="1300" i="1">
                <a:latin typeface="Times New Roman" pitchFamily="18" charset="0"/>
                <a:cs typeface="Times New Roman" pitchFamily="18" charset="0"/>
              </a:rPr>
              <a:t>- количество проживающего населения – 297 чел.</a:t>
            </a:r>
          </a:p>
          <a:p>
            <a:pPr defTabSz="1277938">
              <a:defRPr/>
            </a:pPr>
            <a:r>
              <a:rPr lang="ru-RU" sz="1300" i="1">
                <a:latin typeface="Times New Roman" pitchFamily="18" charset="0"/>
                <a:cs typeface="Times New Roman" pitchFamily="18" charset="0"/>
              </a:rPr>
              <a:t>- количество домов – 57;</a:t>
            </a:r>
          </a:p>
          <a:p>
            <a:pPr defTabSz="1277938">
              <a:defRPr/>
            </a:pPr>
            <a:r>
              <a:rPr lang="ru-RU" sz="1300" i="1">
                <a:latin typeface="Times New Roman" pitchFamily="18" charset="0"/>
                <a:cs typeface="Times New Roman" pitchFamily="18" charset="0"/>
              </a:rPr>
              <a:t>-социально – значимых объектов – 2;</a:t>
            </a:r>
          </a:p>
          <a:p>
            <a:pPr defTabSz="1277938">
              <a:defRPr/>
            </a:pPr>
            <a:r>
              <a:rPr lang="ru-RU" sz="1300" i="1">
                <a:latin typeface="Times New Roman" pitchFamily="18" charset="0"/>
                <a:cs typeface="Times New Roman" pitchFamily="18" charset="0"/>
              </a:rPr>
              <a:t>- котельных – 1;</a:t>
            </a:r>
          </a:p>
        </p:txBody>
      </p:sp>
      <p:sp>
        <p:nvSpPr>
          <p:cNvPr id="33801" name="AutoShape 283"/>
          <p:cNvSpPr>
            <a:spLocks noChangeArrowheads="1"/>
          </p:cNvSpPr>
          <p:nvPr/>
        </p:nvSpPr>
        <p:spPr bwMode="auto">
          <a:xfrm>
            <a:off x="7553325" y="3937000"/>
            <a:ext cx="1511300" cy="719138"/>
          </a:xfrm>
          <a:prstGeom prst="wedgeRectCallout">
            <a:avLst>
              <a:gd name="adj1" fmla="val -92120"/>
              <a:gd name="adj2" fmla="val -116005"/>
            </a:avLst>
          </a:prstGeom>
          <a:solidFill>
            <a:srgbClr val="969696">
              <a:alpha val="76862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236" tIns="45617" rIns="91236" bIns="45617"/>
          <a:lstStyle/>
          <a:p>
            <a:pPr algn="ctr" defTabSz="1279525"/>
            <a:r>
              <a:rPr lang="ru-RU" sz="1200">
                <a:latin typeface="Calibri" pitchFamily="34" charset="0"/>
              </a:rPr>
              <a:t>ДПК-3</a:t>
            </a:r>
          </a:p>
          <a:p>
            <a:pPr algn="ctr" defTabSz="1279525"/>
            <a:r>
              <a:rPr lang="ru-RU" sz="1200">
                <a:latin typeface="Calibri" pitchFamily="34" charset="0"/>
              </a:rPr>
              <a:t>л/с 5; прицеп 2</a:t>
            </a:r>
          </a:p>
          <a:p>
            <a:pPr algn="ctr" defTabSz="1279525"/>
            <a:r>
              <a:rPr lang="ru-RU" sz="1200">
                <a:latin typeface="Calibri" pitchFamily="34" charset="0"/>
              </a:rPr>
              <a:t>8(383) 64 50-144</a:t>
            </a:r>
          </a:p>
          <a:p>
            <a:pPr algn="ctr" defTabSz="1279525"/>
            <a:endParaRPr lang="ru-RU" sz="1200">
              <a:latin typeface="Calibri" pitchFamily="34" charset="0"/>
            </a:endParaRPr>
          </a:p>
        </p:txBody>
      </p:sp>
      <p:sp>
        <p:nvSpPr>
          <p:cNvPr id="33802" name="AutoShape 252"/>
          <p:cNvSpPr>
            <a:spLocks noChangeArrowheads="1"/>
          </p:cNvSpPr>
          <p:nvPr/>
        </p:nvSpPr>
        <p:spPr bwMode="auto">
          <a:xfrm>
            <a:off x="423863" y="5664200"/>
            <a:ext cx="1584325" cy="800100"/>
          </a:xfrm>
          <a:prstGeom prst="wedgeRectCallout">
            <a:avLst>
              <a:gd name="adj1" fmla="val 215630"/>
              <a:gd name="adj2" fmla="val -40079"/>
            </a:avLst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79818" tIns="89909" rIns="179818" bIns="89909">
            <a:spAutoFit/>
          </a:bodyPr>
          <a:lstStyle/>
          <a:p>
            <a:pPr algn="ctr" defTabSz="1279525"/>
            <a:r>
              <a:rPr lang="ru-RU" sz="1000" b="1"/>
              <a:t>гидрант</a:t>
            </a:r>
          </a:p>
          <a:p>
            <a:pPr algn="ctr" defTabSz="1279525"/>
            <a:r>
              <a:rPr lang="ru-RU" sz="1000" b="1" i="1"/>
              <a:t>Объем перекачиваемой воды – 28 куб. </a:t>
            </a:r>
            <a:endParaRPr lang="ru-RU" sz="1000"/>
          </a:p>
        </p:txBody>
      </p:sp>
      <p:grpSp>
        <p:nvGrpSpPr>
          <p:cNvPr id="33803" name="Group 567"/>
          <p:cNvGrpSpPr>
            <a:grpSpLocks/>
          </p:cNvGrpSpPr>
          <p:nvPr/>
        </p:nvGrpSpPr>
        <p:grpSpPr bwMode="auto">
          <a:xfrm rot="789513">
            <a:off x="4456113" y="5737225"/>
            <a:ext cx="290512" cy="144463"/>
            <a:chOff x="3079" y="3840"/>
            <a:chExt cx="181" cy="91"/>
          </a:xfrm>
        </p:grpSpPr>
        <p:sp>
          <p:nvSpPr>
            <p:cNvPr id="33821" name="Line 564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2" name="Line 565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3" name="Line 566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3804" name="Oval 115" descr="Темный диагональный 2"/>
          <p:cNvSpPr>
            <a:spLocks noChangeArrowheads="1"/>
          </p:cNvSpPr>
          <p:nvPr/>
        </p:nvSpPr>
        <p:spPr bwMode="auto">
          <a:xfrm>
            <a:off x="4529138" y="5592763"/>
            <a:ext cx="215900" cy="215900"/>
          </a:xfrm>
          <a:prstGeom prst="ellipse">
            <a:avLst/>
          </a:pr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096" tIns="45548" rIns="91096" bIns="45548" anchor="ctr"/>
          <a:lstStyle/>
          <a:p>
            <a:pPr defTabSz="912813"/>
            <a:endParaRPr lang="ru-RU" sz="5500" b="1">
              <a:latin typeface="Times New Roman" pitchFamily="18" charset="0"/>
            </a:endParaRPr>
          </a:p>
        </p:txBody>
      </p:sp>
      <p:sp>
        <p:nvSpPr>
          <p:cNvPr id="33805" name="AutoShape 252"/>
          <p:cNvSpPr>
            <a:spLocks noChangeArrowheads="1"/>
          </p:cNvSpPr>
          <p:nvPr/>
        </p:nvSpPr>
        <p:spPr bwMode="auto">
          <a:xfrm>
            <a:off x="8056563" y="6384925"/>
            <a:ext cx="2090737" cy="1050925"/>
          </a:xfrm>
          <a:prstGeom prst="wedgeRectCallout">
            <a:avLst>
              <a:gd name="adj1" fmla="val -100875"/>
              <a:gd name="adj2" fmla="val -134894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b="1" u="sng">
                <a:latin typeface="Calibri" pitchFamily="34" charset="0"/>
              </a:rPr>
              <a:t>ДК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Вместимость школа – 150 чел.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Характеристика здания: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2 этажное, кирпичное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Мартынцев А.А.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8(38364)-50- 203</a:t>
            </a:r>
          </a:p>
        </p:txBody>
      </p:sp>
      <p:sp>
        <p:nvSpPr>
          <p:cNvPr id="895450" name="AutoShape 252"/>
          <p:cNvSpPr>
            <a:spLocks noChangeArrowheads="1"/>
          </p:cNvSpPr>
          <p:nvPr/>
        </p:nvSpPr>
        <p:spPr bwMode="auto">
          <a:xfrm>
            <a:off x="10145713" y="2640013"/>
            <a:ext cx="1800225" cy="460375"/>
          </a:xfrm>
          <a:prstGeom prst="wedgeRectCallout">
            <a:avLst>
              <a:gd name="adj1" fmla="val -96824"/>
              <a:gd name="adj2" fmla="val 107588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78828" tIns="89419" rIns="178828" bIns="89419">
            <a:spAutoFit/>
          </a:bodyPr>
          <a:lstStyle/>
          <a:p>
            <a:pPr algn="ctr" defTabSz="1279525"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Водонапорная башня</a:t>
            </a:r>
          </a:p>
          <a:p>
            <a:pPr algn="ctr" defTabSz="1279525"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Объем  воды –   28  м.куб</a:t>
            </a:r>
            <a:r>
              <a:rPr lang="ru-RU" sz="900">
                <a:latin typeface="Calibri" pitchFamily="34" charset="0"/>
              </a:rPr>
              <a:t>. </a:t>
            </a:r>
          </a:p>
        </p:txBody>
      </p:sp>
      <p:sp>
        <p:nvSpPr>
          <p:cNvPr id="895451" name="Text Box 2072"/>
          <p:cNvSpPr txBox="1">
            <a:spLocks noChangeArrowheads="1"/>
          </p:cNvSpPr>
          <p:nvPr/>
        </p:nvSpPr>
        <p:spPr bwMode="auto">
          <a:xfrm>
            <a:off x="9999663" y="4008438"/>
            <a:ext cx="2665412" cy="59372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91403" tIns="45701" rIns="91403" bIns="45701">
            <a:spAutoFit/>
          </a:bodyPr>
          <a:lstStyle/>
          <a:p>
            <a:pPr algn="ctr" defTabSz="654050">
              <a:defRPr/>
            </a:pPr>
            <a:r>
              <a:rPr lang="ru-RU" sz="1600" b="1" u="sng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РЕК и ОЗЕР</a:t>
            </a:r>
            <a:r>
              <a:rPr lang="ru-RU" sz="16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 на территории населенного пункта нет</a:t>
            </a:r>
            <a:endParaRPr lang="ru-RU" sz="1600" b="1" u="sng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4" charset="0"/>
            </a:endParaRPr>
          </a:p>
        </p:txBody>
      </p:sp>
      <p:grpSp>
        <p:nvGrpSpPr>
          <p:cNvPr id="33808" name="Group 567"/>
          <p:cNvGrpSpPr>
            <a:grpSpLocks/>
          </p:cNvGrpSpPr>
          <p:nvPr/>
        </p:nvGrpSpPr>
        <p:grpSpPr bwMode="auto">
          <a:xfrm rot="-749454">
            <a:off x="9280525" y="3576638"/>
            <a:ext cx="288925" cy="144462"/>
            <a:chOff x="3079" y="3840"/>
            <a:chExt cx="181" cy="91"/>
          </a:xfrm>
        </p:grpSpPr>
        <p:sp>
          <p:nvSpPr>
            <p:cNvPr id="33818" name="Line 564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19" name="Line 565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20" name="Line 566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3809" name="Rectangle 480"/>
          <p:cNvSpPr>
            <a:spLocks noChangeArrowheads="1"/>
          </p:cNvSpPr>
          <p:nvPr/>
        </p:nvSpPr>
        <p:spPr bwMode="auto">
          <a:xfrm>
            <a:off x="8561388" y="8472488"/>
            <a:ext cx="4032250" cy="952500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25" tIns="45661" rIns="91325" bIns="45661">
            <a:spAutoFit/>
          </a:bodyPr>
          <a:lstStyle/>
          <a:p>
            <a:pPr algn="ctr" defTabSz="1279525"/>
            <a:r>
              <a:rPr lang="ru-RU" sz="1400" b="1">
                <a:solidFill>
                  <a:srgbClr val="0033CC"/>
                </a:solidFill>
              </a:rPr>
              <a:t>Автомобильные дороги </a:t>
            </a:r>
            <a:r>
              <a:rPr lang="ru-RU" sz="1400" b="1" u="sng">
                <a:solidFill>
                  <a:srgbClr val="FF3300"/>
                </a:solidFill>
              </a:rPr>
              <a:t>федерального</a:t>
            </a:r>
            <a:r>
              <a:rPr lang="ru-RU" sz="1400" b="1">
                <a:solidFill>
                  <a:srgbClr val="0033CC"/>
                </a:solidFill>
              </a:rPr>
              <a:t> значения</a:t>
            </a:r>
          </a:p>
          <a:p>
            <a:pPr algn="ctr" defTabSz="1279525"/>
            <a:r>
              <a:rPr lang="ru-RU" sz="1400" b="1">
                <a:solidFill>
                  <a:srgbClr val="0033CC"/>
                </a:solidFill>
              </a:rPr>
              <a:t> по территории населенного пункта </a:t>
            </a:r>
            <a:r>
              <a:rPr lang="ru-RU" sz="1400" b="1" u="sng">
                <a:solidFill>
                  <a:srgbClr val="FF3300"/>
                </a:solidFill>
              </a:rPr>
              <a:t>не проходят</a:t>
            </a:r>
            <a:endParaRPr lang="ru-RU"/>
          </a:p>
        </p:txBody>
      </p:sp>
      <p:sp>
        <p:nvSpPr>
          <p:cNvPr id="33810" name="Text Box 481">
            <a:hlinkClick r:id="rId3" action="ppaction://hlinksldjump"/>
          </p:cNvPr>
          <p:cNvSpPr txBox="1">
            <a:spLocks noChangeArrowheads="1"/>
          </p:cNvSpPr>
          <p:nvPr/>
        </p:nvSpPr>
        <p:spPr bwMode="auto">
          <a:xfrm>
            <a:off x="4384675" y="8761413"/>
            <a:ext cx="3600450" cy="57467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08984" tIns="54491" rIns="108984" bIns="54491">
            <a:spAutoFit/>
          </a:bodyPr>
          <a:lstStyle/>
          <a:p>
            <a:pPr algn="ctr" defTabSz="1279525"/>
            <a:r>
              <a:rPr lang="ru-RU" sz="1500" b="1">
                <a:solidFill>
                  <a:srgbClr val="0033CC"/>
                </a:solidFill>
              </a:rPr>
              <a:t>По территории населенного пункта  нефте,- газопроводы не проходят</a:t>
            </a:r>
            <a:endParaRPr lang="ru-RU"/>
          </a:p>
        </p:txBody>
      </p:sp>
      <p:sp>
        <p:nvSpPr>
          <p:cNvPr id="33811" name="Rectangle 482"/>
          <p:cNvSpPr>
            <a:spLocks noChangeArrowheads="1"/>
          </p:cNvSpPr>
          <p:nvPr/>
        </p:nvSpPr>
        <p:spPr bwMode="auto">
          <a:xfrm>
            <a:off x="63500" y="1631950"/>
            <a:ext cx="4244975" cy="722313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18" tIns="45660" rIns="91318" bIns="45660" anchor="ctr"/>
          <a:lstStyle/>
          <a:p>
            <a:pPr algn="ctr" defTabSz="1279525"/>
            <a:r>
              <a:rPr lang="ru-RU" sz="1500" b="1">
                <a:solidFill>
                  <a:srgbClr val="0033CC"/>
                </a:solidFill>
              </a:rPr>
              <a:t>Промышленные объекты на территории населенного пункта </a:t>
            </a:r>
            <a:r>
              <a:rPr lang="ru-RU" sz="1500" b="1"/>
              <a:t> </a:t>
            </a:r>
            <a:r>
              <a:rPr lang="ru-RU" sz="1500" b="1" u="sng">
                <a:solidFill>
                  <a:srgbClr val="FFFF99"/>
                </a:solidFill>
              </a:rPr>
              <a:t>отсутствуют</a:t>
            </a:r>
            <a:endParaRPr lang="ru-RU"/>
          </a:p>
        </p:txBody>
      </p:sp>
      <p:sp>
        <p:nvSpPr>
          <p:cNvPr id="33812" name="Rectangle 483"/>
          <p:cNvSpPr>
            <a:spLocks noChangeArrowheads="1"/>
          </p:cNvSpPr>
          <p:nvPr/>
        </p:nvSpPr>
        <p:spPr bwMode="auto">
          <a:xfrm>
            <a:off x="9137650" y="1631950"/>
            <a:ext cx="3600450" cy="6477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293" tIns="45646" rIns="91293" bIns="45646" anchor="ctr"/>
          <a:lstStyle/>
          <a:p>
            <a:pPr algn="ctr" defTabSz="1279525"/>
            <a:r>
              <a:rPr lang="ru-RU" sz="1400" b="1">
                <a:solidFill>
                  <a:srgbClr val="FF3300"/>
                </a:solidFill>
              </a:rPr>
              <a:t>Мест для забора воды Бе-200 на территории населенного пункта  </a:t>
            </a:r>
            <a:r>
              <a:rPr lang="ru-RU" sz="1400" b="1" u="sng">
                <a:solidFill>
                  <a:srgbClr val="0033CC"/>
                </a:solidFill>
              </a:rPr>
              <a:t>нет</a:t>
            </a:r>
            <a:endParaRPr lang="ru-RU"/>
          </a:p>
        </p:txBody>
      </p:sp>
      <p:sp>
        <p:nvSpPr>
          <p:cNvPr id="33813" name="Прямоугольник 51"/>
          <p:cNvSpPr>
            <a:spLocks noChangeArrowheads="1"/>
          </p:cNvSpPr>
          <p:nvPr/>
        </p:nvSpPr>
        <p:spPr bwMode="auto">
          <a:xfrm>
            <a:off x="6761163" y="5305425"/>
            <a:ext cx="647700" cy="35877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119" tIns="63598" rIns="127119" bIns="63598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3814" name="Прямоугольник 51"/>
          <p:cNvSpPr>
            <a:spLocks noChangeArrowheads="1"/>
          </p:cNvSpPr>
          <p:nvPr/>
        </p:nvSpPr>
        <p:spPr bwMode="auto">
          <a:xfrm rot="5400000">
            <a:off x="4213226" y="4756150"/>
            <a:ext cx="400050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lIns="127119" tIns="63598" rIns="127119" bIns="63598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3815" name="Прямоугольник 51"/>
          <p:cNvSpPr>
            <a:spLocks noChangeArrowheads="1"/>
          </p:cNvSpPr>
          <p:nvPr/>
        </p:nvSpPr>
        <p:spPr bwMode="auto">
          <a:xfrm>
            <a:off x="4960938" y="4151313"/>
            <a:ext cx="719137" cy="2889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119" tIns="63598" rIns="127119" bIns="63598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3816" name="AutoShape 252"/>
          <p:cNvSpPr>
            <a:spLocks noChangeArrowheads="1"/>
          </p:cNvSpPr>
          <p:nvPr/>
        </p:nvSpPr>
        <p:spPr bwMode="auto">
          <a:xfrm>
            <a:off x="4745038" y="1847850"/>
            <a:ext cx="2090737" cy="1050925"/>
          </a:xfrm>
          <a:prstGeom prst="wedgeRectCallout">
            <a:avLst>
              <a:gd name="adj1" fmla="val -23426"/>
              <a:gd name="adj2" fmla="val 186403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b="1" u="sng">
                <a:latin typeface="Calibri" pitchFamily="34" charset="0"/>
              </a:rPr>
              <a:t>школа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Вместимость школа – 120 чел.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Характеристика здания: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2 этажное, кирпичное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Сумина А.В.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8(38364)-50-137</a:t>
            </a:r>
          </a:p>
        </p:txBody>
      </p:sp>
      <p:sp>
        <p:nvSpPr>
          <p:cNvPr id="33817" name="Прямоугольник 51"/>
          <p:cNvSpPr>
            <a:spLocks noChangeArrowheads="1"/>
          </p:cNvSpPr>
          <p:nvPr/>
        </p:nvSpPr>
        <p:spPr bwMode="auto">
          <a:xfrm>
            <a:off x="7624763" y="5448300"/>
            <a:ext cx="400050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lIns="127119" tIns="63598" rIns="127119" bIns="63598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5605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3200">
                <a:latin typeface="Times New Roman" pitchFamily="18" charset="0"/>
                <a:cs typeface="Times New Roman" pitchFamily="18" charset="0"/>
              </a:rPr>
              <a:t>Паспорт территории села Новотроицк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3200">
                <a:latin typeface="Times New Roman" pitchFamily="18" charset="0"/>
                <a:cs typeface="Times New Roman" pitchFamily="18" charset="0"/>
              </a:rPr>
              <a:t>Новотроицкого  сельсовета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населенного пункта)</a:t>
            </a:r>
            <a:r>
              <a:rPr lang="ru-RU" sz="2100" b="1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graphicFrame>
        <p:nvGraphicFramePr>
          <p:cNvPr id="1028099" name="Group 3"/>
          <p:cNvGraphicFramePr>
            <a:graphicFrameLocks noGrp="1"/>
          </p:cNvGraphicFramePr>
          <p:nvPr/>
        </p:nvGraphicFramePr>
        <p:xfrm>
          <a:off x="496888" y="2063750"/>
          <a:ext cx="12025312" cy="3024190"/>
        </p:xfrm>
        <a:graphic>
          <a:graphicData uri="http://schemas.openxmlformats.org/drawingml/2006/table">
            <a:tbl>
              <a:tblPr/>
              <a:tblGrid>
                <a:gridCol w="5216525"/>
                <a:gridCol w="6808787"/>
              </a:tblGrid>
              <a:tr h="604838">
                <a:tc gridSpan="2">
                  <a:txBody>
                    <a:bodyPr/>
                    <a:lstStyle/>
                    <a:p>
                      <a:pPr marL="0" marR="0" lvl="0" indent="0" algn="ctr" defTabSz="127635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ХАРАКТЕРИСТИКА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04838">
                <a:tc>
                  <a:txBody>
                    <a:bodyPr/>
                    <a:lstStyle/>
                    <a:p>
                      <a:pPr marL="0" marR="0" lvl="0" indent="0" algn="l" defTabSz="127635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Количество проживающего населения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297, в том числе 59 детей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4838">
                <a:tc>
                  <a:txBody>
                    <a:bodyPr/>
                    <a:lstStyle/>
                    <a:p>
                      <a:pPr marL="0" marR="0" lvl="0" indent="0" algn="l" defTabSz="127635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Количество домов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57 , из них нежилых 0   ( 8 кирпичных, 49 деревянных);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4838">
                <a:tc>
                  <a:txBody>
                    <a:bodyPr/>
                    <a:lstStyle/>
                    <a:p>
                      <a:pPr marL="0" marR="0" lvl="0" indent="0" algn="l" defTabSz="127635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Социально – значимых объектов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 (школа, Д/к,  )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4838">
                <a:tc>
                  <a:txBody>
                    <a:bodyPr/>
                    <a:lstStyle/>
                    <a:p>
                      <a:pPr marL="0" marR="0" lvl="0" indent="0" algn="l" defTabSz="127635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Котельных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4838" name="Text Box 219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400" b="1">
                <a:latin typeface="Times New Roman" pitchFamily="18" charset="0"/>
              </a:rPr>
              <a:t>п. 3.5.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1487488"/>
            <a:ext cx="12801600" cy="811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2" name="Freeform 3"/>
          <p:cNvSpPr>
            <a:spLocks/>
          </p:cNvSpPr>
          <p:nvPr/>
        </p:nvSpPr>
        <p:spPr bwMode="auto">
          <a:xfrm>
            <a:off x="8129588" y="5151438"/>
            <a:ext cx="3024187" cy="2789237"/>
          </a:xfrm>
          <a:custGeom>
            <a:avLst/>
            <a:gdLst>
              <a:gd name="T0" fmla="*/ 1905 w 1905"/>
              <a:gd name="T1" fmla="*/ 1769 h 1867"/>
              <a:gd name="T2" fmla="*/ 1769 w 1905"/>
              <a:gd name="T3" fmla="*/ 1769 h 1867"/>
              <a:gd name="T4" fmla="*/ 1542 w 1905"/>
              <a:gd name="T5" fmla="*/ 1815 h 1867"/>
              <a:gd name="T6" fmla="*/ 1315 w 1905"/>
              <a:gd name="T7" fmla="*/ 1860 h 1867"/>
              <a:gd name="T8" fmla="*/ 1043 w 1905"/>
              <a:gd name="T9" fmla="*/ 1860 h 1867"/>
              <a:gd name="T10" fmla="*/ 907 w 1905"/>
              <a:gd name="T11" fmla="*/ 1815 h 1867"/>
              <a:gd name="T12" fmla="*/ 544 w 1905"/>
              <a:gd name="T13" fmla="*/ 1679 h 1867"/>
              <a:gd name="T14" fmla="*/ 453 w 1905"/>
              <a:gd name="T15" fmla="*/ 1588 h 1867"/>
              <a:gd name="T16" fmla="*/ 408 w 1905"/>
              <a:gd name="T17" fmla="*/ 1497 h 1867"/>
              <a:gd name="T18" fmla="*/ 363 w 1905"/>
              <a:gd name="T19" fmla="*/ 1407 h 1867"/>
              <a:gd name="T20" fmla="*/ 408 w 1905"/>
              <a:gd name="T21" fmla="*/ 1316 h 1867"/>
              <a:gd name="T22" fmla="*/ 499 w 1905"/>
              <a:gd name="T23" fmla="*/ 1270 h 1867"/>
              <a:gd name="T24" fmla="*/ 453 w 1905"/>
              <a:gd name="T25" fmla="*/ 1134 h 1867"/>
              <a:gd name="T26" fmla="*/ 363 w 1905"/>
              <a:gd name="T27" fmla="*/ 998 h 1867"/>
              <a:gd name="T28" fmla="*/ 317 w 1905"/>
              <a:gd name="T29" fmla="*/ 862 h 1867"/>
              <a:gd name="T30" fmla="*/ 272 w 1905"/>
              <a:gd name="T31" fmla="*/ 817 h 1867"/>
              <a:gd name="T32" fmla="*/ 226 w 1905"/>
              <a:gd name="T33" fmla="*/ 726 h 1867"/>
              <a:gd name="T34" fmla="*/ 181 w 1905"/>
              <a:gd name="T35" fmla="*/ 635 h 1867"/>
              <a:gd name="T36" fmla="*/ 181 w 1905"/>
              <a:gd name="T37" fmla="*/ 454 h 1867"/>
              <a:gd name="T38" fmla="*/ 136 w 1905"/>
              <a:gd name="T39" fmla="*/ 409 h 1867"/>
              <a:gd name="T40" fmla="*/ 136 w 1905"/>
              <a:gd name="T41" fmla="*/ 318 h 1867"/>
              <a:gd name="T42" fmla="*/ 90 w 1905"/>
              <a:gd name="T43" fmla="*/ 227 h 1867"/>
              <a:gd name="T44" fmla="*/ 45 w 1905"/>
              <a:gd name="T45" fmla="*/ 182 h 1867"/>
              <a:gd name="T46" fmla="*/ 0 w 1905"/>
              <a:gd name="T47" fmla="*/ 136 h 1867"/>
              <a:gd name="T48" fmla="*/ 45 w 1905"/>
              <a:gd name="T49" fmla="*/ 0 h 186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905"/>
              <a:gd name="T76" fmla="*/ 0 h 1867"/>
              <a:gd name="T77" fmla="*/ 1905 w 1905"/>
              <a:gd name="T78" fmla="*/ 1867 h 1867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905" h="1867">
                <a:moveTo>
                  <a:pt x="1905" y="1769"/>
                </a:moveTo>
                <a:cubicBezTo>
                  <a:pt x="1867" y="1765"/>
                  <a:pt x="1829" y="1761"/>
                  <a:pt x="1769" y="1769"/>
                </a:cubicBezTo>
                <a:cubicBezTo>
                  <a:pt x="1709" y="1777"/>
                  <a:pt x="1618" y="1800"/>
                  <a:pt x="1542" y="1815"/>
                </a:cubicBezTo>
                <a:cubicBezTo>
                  <a:pt x="1466" y="1830"/>
                  <a:pt x="1398" y="1853"/>
                  <a:pt x="1315" y="1860"/>
                </a:cubicBezTo>
                <a:cubicBezTo>
                  <a:pt x="1232" y="1867"/>
                  <a:pt x="1111" y="1867"/>
                  <a:pt x="1043" y="1860"/>
                </a:cubicBezTo>
                <a:cubicBezTo>
                  <a:pt x="975" y="1853"/>
                  <a:pt x="990" y="1845"/>
                  <a:pt x="907" y="1815"/>
                </a:cubicBezTo>
                <a:cubicBezTo>
                  <a:pt x="824" y="1785"/>
                  <a:pt x="619" y="1717"/>
                  <a:pt x="544" y="1679"/>
                </a:cubicBezTo>
                <a:cubicBezTo>
                  <a:pt x="469" y="1641"/>
                  <a:pt x="476" y="1618"/>
                  <a:pt x="453" y="1588"/>
                </a:cubicBezTo>
                <a:cubicBezTo>
                  <a:pt x="430" y="1558"/>
                  <a:pt x="423" y="1527"/>
                  <a:pt x="408" y="1497"/>
                </a:cubicBezTo>
                <a:cubicBezTo>
                  <a:pt x="393" y="1467"/>
                  <a:pt x="363" y="1437"/>
                  <a:pt x="363" y="1407"/>
                </a:cubicBezTo>
                <a:cubicBezTo>
                  <a:pt x="363" y="1377"/>
                  <a:pt x="385" y="1339"/>
                  <a:pt x="408" y="1316"/>
                </a:cubicBezTo>
                <a:cubicBezTo>
                  <a:pt x="431" y="1293"/>
                  <a:pt x="492" y="1300"/>
                  <a:pt x="499" y="1270"/>
                </a:cubicBezTo>
                <a:cubicBezTo>
                  <a:pt x="506" y="1240"/>
                  <a:pt x="476" y="1179"/>
                  <a:pt x="453" y="1134"/>
                </a:cubicBezTo>
                <a:cubicBezTo>
                  <a:pt x="430" y="1089"/>
                  <a:pt x="386" y="1043"/>
                  <a:pt x="363" y="998"/>
                </a:cubicBezTo>
                <a:cubicBezTo>
                  <a:pt x="340" y="953"/>
                  <a:pt x="332" y="892"/>
                  <a:pt x="317" y="862"/>
                </a:cubicBezTo>
                <a:cubicBezTo>
                  <a:pt x="302" y="832"/>
                  <a:pt x="287" y="840"/>
                  <a:pt x="272" y="817"/>
                </a:cubicBezTo>
                <a:cubicBezTo>
                  <a:pt x="257" y="794"/>
                  <a:pt x="241" y="756"/>
                  <a:pt x="226" y="726"/>
                </a:cubicBezTo>
                <a:cubicBezTo>
                  <a:pt x="211" y="696"/>
                  <a:pt x="188" y="680"/>
                  <a:pt x="181" y="635"/>
                </a:cubicBezTo>
                <a:cubicBezTo>
                  <a:pt x="174" y="590"/>
                  <a:pt x="189" y="492"/>
                  <a:pt x="181" y="454"/>
                </a:cubicBezTo>
                <a:cubicBezTo>
                  <a:pt x="173" y="416"/>
                  <a:pt x="143" y="432"/>
                  <a:pt x="136" y="409"/>
                </a:cubicBezTo>
                <a:cubicBezTo>
                  <a:pt x="129" y="386"/>
                  <a:pt x="144" y="348"/>
                  <a:pt x="136" y="318"/>
                </a:cubicBezTo>
                <a:cubicBezTo>
                  <a:pt x="128" y="288"/>
                  <a:pt x="105" y="250"/>
                  <a:pt x="90" y="227"/>
                </a:cubicBezTo>
                <a:cubicBezTo>
                  <a:pt x="75" y="204"/>
                  <a:pt x="60" y="197"/>
                  <a:pt x="45" y="182"/>
                </a:cubicBezTo>
                <a:cubicBezTo>
                  <a:pt x="30" y="167"/>
                  <a:pt x="0" y="166"/>
                  <a:pt x="0" y="136"/>
                </a:cubicBezTo>
                <a:cubicBezTo>
                  <a:pt x="0" y="106"/>
                  <a:pt x="22" y="53"/>
                  <a:pt x="45" y="0"/>
                </a:cubicBezTo>
              </a:path>
            </a:pathLst>
          </a:custGeom>
          <a:noFill/>
          <a:ln w="76200">
            <a:solidFill>
              <a:srgbClr val="CC0099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053" name="Freeform 4"/>
          <p:cNvSpPr>
            <a:spLocks/>
          </p:cNvSpPr>
          <p:nvPr/>
        </p:nvSpPr>
        <p:spPr bwMode="auto">
          <a:xfrm>
            <a:off x="6545263" y="2203450"/>
            <a:ext cx="2087562" cy="2609850"/>
          </a:xfrm>
          <a:custGeom>
            <a:avLst/>
            <a:gdLst>
              <a:gd name="T0" fmla="*/ 1088 w 1315"/>
              <a:gd name="T1" fmla="*/ 1747 h 1747"/>
              <a:gd name="T2" fmla="*/ 1088 w 1315"/>
              <a:gd name="T3" fmla="*/ 1656 h 1747"/>
              <a:gd name="T4" fmla="*/ 1134 w 1315"/>
              <a:gd name="T5" fmla="*/ 1565 h 1747"/>
              <a:gd name="T6" fmla="*/ 1088 w 1315"/>
              <a:gd name="T7" fmla="*/ 1520 h 1747"/>
              <a:gd name="T8" fmla="*/ 1134 w 1315"/>
              <a:gd name="T9" fmla="*/ 1474 h 1747"/>
              <a:gd name="T10" fmla="*/ 1043 w 1315"/>
              <a:gd name="T11" fmla="*/ 1384 h 1747"/>
              <a:gd name="T12" fmla="*/ 1224 w 1315"/>
              <a:gd name="T13" fmla="*/ 1248 h 1747"/>
              <a:gd name="T14" fmla="*/ 1270 w 1315"/>
              <a:gd name="T15" fmla="*/ 1202 h 1747"/>
              <a:gd name="T16" fmla="*/ 1270 w 1315"/>
              <a:gd name="T17" fmla="*/ 1112 h 1747"/>
              <a:gd name="T18" fmla="*/ 1315 w 1315"/>
              <a:gd name="T19" fmla="*/ 975 h 1747"/>
              <a:gd name="T20" fmla="*/ 1270 w 1315"/>
              <a:gd name="T21" fmla="*/ 930 h 1747"/>
              <a:gd name="T22" fmla="*/ 1224 w 1315"/>
              <a:gd name="T23" fmla="*/ 794 h 1747"/>
              <a:gd name="T24" fmla="*/ 1270 w 1315"/>
              <a:gd name="T25" fmla="*/ 703 h 1747"/>
              <a:gd name="T26" fmla="*/ 1270 w 1315"/>
              <a:gd name="T27" fmla="*/ 613 h 1747"/>
              <a:gd name="T28" fmla="*/ 1224 w 1315"/>
              <a:gd name="T29" fmla="*/ 567 h 1747"/>
              <a:gd name="T30" fmla="*/ 1088 w 1315"/>
              <a:gd name="T31" fmla="*/ 522 h 1747"/>
              <a:gd name="T32" fmla="*/ 998 w 1315"/>
              <a:gd name="T33" fmla="*/ 477 h 1747"/>
              <a:gd name="T34" fmla="*/ 680 w 1315"/>
              <a:gd name="T35" fmla="*/ 340 h 1747"/>
              <a:gd name="T36" fmla="*/ 544 w 1315"/>
              <a:gd name="T37" fmla="*/ 295 h 1747"/>
              <a:gd name="T38" fmla="*/ 408 w 1315"/>
              <a:gd name="T39" fmla="*/ 295 h 1747"/>
              <a:gd name="T40" fmla="*/ 363 w 1315"/>
              <a:gd name="T41" fmla="*/ 250 h 1747"/>
              <a:gd name="T42" fmla="*/ 272 w 1315"/>
              <a:gd name="T43" fmla="*/ 159 h 1747"/>
              <a:gd name="T44" fmla="*/ 90 w 1315"/>
              <a:gd name="T45" fmla="*/ 23 h 1747"/>
              <a:gd name="T46" fmla="*/ 0 w 1315"/>
              <a:gd name="T47" fmla="*/ 23 h 174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315"/>
              <a:gd name="T73" fmla="*/ 0 h 1747"/>
              <a:gd name="T74" fmla="*/ 1315 w 1315"/>
              <a:gd name="T75" fmla="*/ 1747 h 174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315" h="1747">
                <a:moveTo>
                  <a:pt x="1088" y="1747"/>
                </a:moveTo>
                <a:cubicBezTo>
                  <a:pt x="1084" y="1716"/>
                  <a:pt x="1080" y="1686"/>
                  <a:pt x="1088" y="1656"/>
                </a:cubicBezTo>
                <a:cubicBezTo>
                  <a:pt x="1096" y="1626"/>
                  <a:pt x="1134" y="1588"/>
                  <a:pt x="1134" y="1565"/>
                </a:cubicBezTo>
                <a:cubicBezTo>
                  <a:pt x="1134" y="1542"/>
                  <a:pt x="1088" y="1535"/>
                  <a:pt x="1088" y="1520"/>
                </a:cubicBezTo>
                <a:cubicBezTo>
                  <a:pt x="1088" y="1505"/>
                  <a:pt x="1141" y="1497"/>
                  <a:pt x="1134" y="1474"/>
                </a:cubicBezTo>
                <a:cubicBezTo>
                  <a:pt x="1127" y="1451"/>
                  <a:pt x="1028" y="1422"/>
                  <a:pt x="1043" y="1384"/>
                </a:cubicBezTo>
                <a:cubicBezTo>
                  <a:pt x="1058" y="1346"/>
                  <a:pt x="1186" y="1278"/>
                  <a:pt x="1224" y="1248"/>
                </a:cubicBezTo>
                <a:cubicBezTo>
                  <a:pt x="1262" y="1218"/>
                  <a:pt x="1262" y="1225"/>
                  <a:pt x="1270" y="1202"/>
                </a:cubicBezTo>
                <a:cubicBezTo>
                  <a:pt x="1278" y="1179"/>
                  <a:pt x="1263" y="1150"/>
                  <a:pt x="1270" y="1112"/>
                </a:cubicBezTo>
                <a:cubicBezTo>
                  <a:pt x="1277" y="1074"/>
                  <a:pt x="1315" y="1005"/>
                  <a:pt x="1315" y="975"/>
                </a:cubicBezTo>
                <a:cubicBezTo>
                  <a:pt x="1315" y="945"/>
                  <a:pt x="1285" y="960"/>
                  <a:pt x="1270" y="930"/>
                </a:cubicBezTo>
                <a:cubicBezTo>
                  <a:pt x="1255" y="900"/>
                  <a:pt x="1224" y="832"/>
                  <a:pt x="1224" y="794"/>
                </a:cubicBezTo>
                <a:cubicBezTo>
                  <a:pt x="1224" y="756"/>
                  <a:pt x="1262" y="733"/>
                  <a:pt x="1270" y="703"/>
                </a:cubicBezTo>
                <a:cubicBezTo>
                  <a:pt x="1278" y="673"/>
                  <a:pt x="1278" y="636"/>
                  <a:pt x="1270" y="613"/>
                </a:cubicBezTo>
                <a:cubicBezTo>
                  <a:pt x="1262" y="590"/>
                  <a:pt x="1254" y="582"/>
                  <a:pt x="1224" y="567"/>
                </a:cubicBezTo>
                <a:cubicBezTo>
                  <a:pt x="1194" y="552"/>
                  <a:pt x="1126" y="537"/>
                  <a:pt x="1088" y="522"/>
                </a:cubicBezTo>
                <a:cubicBezTo>
                  <a:pt x="1050" y="507"/>
                  <a:pt x="1066" y="507"/>
                  <a:pt x="998" y="477"/>
                </a:cubicBezTo>
                <a:cubicBezTo>
                  <a:pt x="930" y="447"/>
                  <a:pt x="756" y="370"/>
                  <a:pt x="680" y="340"/>
                </a:cubicBezTo>
                <a:cubicBezTo>
                  <a:pt x="604" y="310"/>
                  <a:pt x="589" y="302"/>
                  <a:pt x="544" y="295"/>
                </a:cubicBezTo>
                <a:cubicBezTo>
                  <a:pt x="499" y="288"/>
                  <a:pt x="438" y="302"/>
                  <a:pt x="408" y="295"/>
                </a:cubicBezTo>
                <a:cubicBezTo>
                  <a:pt x="378" y="288"/>
                  <a:pt x="386" y="273"/>
                  <a:pt x="363" y="250"/>
                </a:cubicBezTo>
                <a:cubicBezTo>
                  <a:pt x="340" y="227"/>
                  <a:pt x="317" y="197"/>
                  <a:pt x="272" y="159"/>
                </a:cubicBezTo>
                <a:cubicBezTo>
                  <a:pt x="227" y="121"/>
                  <a:pt x="135" y="46"/>
                  <a:pt x="90" y="23"/>
                </a:cubicBezTo>
                <a:cubicBezTo>
                  <a:pt x="45" y="0"/>
                  <a:pt x="22" y="11"/>
                  <a:pt x="0" y="23"/>
                </a:cubicBezTo>
              </a:path>
            </a:pathLst>
          </a:custGeom>
          <a:noFill/>
          <a:ln w="76200">
            <a:solidFill>
              <a:srgbClr val="CC0099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054" name="Freeform 5"/>
          <p:cNvSpPr>
            <a:spLocks/>
          </p:cNvSpPr>
          <p:nvPr/>
        </p:nvSpPr>
        <p:spPr bwMode="auto">
          <a:xfrm>
            <a:off x="855663" y="5073650"/>
            <a:ext cx="11522075" cy="768350"/>
          </a:xfrm>
          <a:custGeom>
            <a:avLst/>
            <a:gdLst>
              <a:gd name="T0" fmla="*/ 7258 w 7258"/>
              <a:gd name="T1" fmla="*/ 7 h 514"/>
              <a:gd name="T2" fmla="*/ 6986 w 7258"/>
              <a:gd name="T3" fmla="*/ 7 h 514"/>
              <a:gd name="T4" fmla="*/ 6668 w 7258"/>
              <a:gd name="T5" fmla="*/ 7 h 514"/>
              <a:gd name="T6" fmla="*/ 6441 w 7258"/>
              <a:gd name="T7" fmla="*/ 7 h 514"/>
              <a:gd name="T8" fmla="*/ 6078 w 7258"/>
              <a:gd name="T9" fmla="*/ 52 h 514"/>
              <a:gd name="T10" fmla="*/ 5761 w 7258"/>
              <a:gd name="T11" fmla="*/ 143 h 514"/>
              <a:gd name="T12" fmla="*/ 5443 w 7258"/>
              <a:gd name="T13" fmla="*/ 188 h 514"/>
              <a:gd name="T14" fmla="*/ 4899 w 7258"/>
              <a:gd name="T15" fmla="*/ 279 h 514"/>
              <a:gd name="T16" fmla="*/ 4763 w 7258"/>
              <a:gd name="T17" fmla="*/ 279 h 514"/>
              <a:gd name="T18" fmla="*/ 4446 w 7258"/>
              <a:gd name="T19" fmla="*/ 279 h 514"/>
              <a:gd name="T20" fmla="*/ 4128 w 7258"/>
              <a:gd name="T21" fmla="*/ 279 h 514"/>
              <a:gd name="T22" fmla="*/ 3674 w 7258"/>
              <a:gd name="T23" fmla="*/ 234 h 514"/>
              <a:gd name="T24" fmla="*/ 3312 w 7258"/>
              <a:gd name="T25" fmla="*/ 188 h 514"/>
              <a:gd name="T26" fmla="*/ 3175 w 7258"/>
              <a:gd name="T27" fmla="*/ 188 h 514"/>
              <a:gd name="T28" fmla="*/ 2677 w 7258"/>
              <a:gd name="T29" fmla="*/ 279 h 514"/>
              <a:gd name="T30" fmla="*/ 2404 w 7258"/>
              <a:gd name="T31" fmla="*/ 370 h 514"/>
              <a:gd name="T32" fmla="*/ 1951 w 7258"/>
              <a:gd name="T33" fmla="*/ 415 h 514"/>
              <a:gd name="T34" fmla="*/ 681 w 7258"/>
              <a:gd name="T35" fmla="*/ 506 h 514"/>
              <a:gd name="T36" fmla="*/ 454 w 7258"/>
              <a:gd name="T37" fmla="*/ 461 h 514"/>
              <a:gd name="T38" fmla="*/ 0 w 7258"/>
              <a:gd name="T39" fmla="*/ 461 h 51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7258"/>
              <a:gd name="T61" fmla="*/ 0 h 514"/>
              <a:gd name="T62" fmla="*/ 7258 w 7258"/>
              <a:gd name="T63" fmla="*/ 514 h 51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7258" h="514">
                <a:moveTo>
                  <a:pt x="7258" y="7"/>
                </a:moveTo>
                <a:cubicBezTo>
                  <a:pt x="7171" y="7"/>
                  <a:pt x="7084" y="7"/>
                  <a:pt x="6986" y="7"/>
                </a:cubicBezTo>
                <a:cubicBezTo>
                  <a:pt x="6888" y="7"/>
                  <a:pt x="6759" y="7"/>
                  <a:pt x="6668" y="7"/>
                </a:cubicBezTo>
                <a:cubicBezTo>
                  <a:pt x="6577" y="7"/>
                  <a:pt x="6539" y="0"/>
                  <a:pt x="6441" y="7"/>
                </a:cubicBezTo>
                <a:cubicBezTo>
                  <a:pt x="6343" y="14"/>
                  <a:pt x="6191" y="29"/>
                  <a:pt x="6078" y="52"/>
                </a:cubicBezTo>
                <a:cubicBezTo>
                  <a:pt x="5965" y="75"/>
                  <a:pt x="5867" y="120"/>
                  <a:pt x="5761" y="143"/>
                </a:cubicBezTo>
                <a:cubicBezTo>
                  <a:pt x="5655" y="166"/>
                  <a:pt x="5587" y="165"/>
                  <a:pt x="5443" y="188"/>
                </a:cubicBezTo>
                <a:cubicBezTo>
                  <a:pt x="5299" y="211"/>
                  <a:pt x="5012" y="264"/>
                  <a:pt x="4899" y="279"/>
                </a:cubicBezTo>
                <a:cubicBezTo>
                  <a:pt x="4786" y="294"/>
                  <a:pt x="4838" y="279"/>
                  <a:pt x="4763" y="279"/>
                </a:cubicBezTo>
                <a:cubicBezTo>
                  <a:pt x="4688" y="279"/>
                  <a:pt x="4552" y="279"/>
                  <a:pt x="4446" y="279"/>
                </a:cubicBezTo>
                <a:cubicBezTo>
                  <a:pt x="4340" y="279"/>
                  <a:pt x="4257" y="286"/>
                  <a:pt x="4128" y="279"/>
                </a:cubicBezTo>
                <a:cubicBezTo>
                  <a:pt x="3999" y="272"/>
                  <a:pt x="3810" y="249"/>
                  <a:pt x="3674" y="234"/>
                </a:cubicBezTo>
                <a:cubicBezTo>
                  <a:pt x="3538" y="219"/>
                  <a:pt x="3395" y="196"/>
                  <a:pt x="3312" y="188"/>
                </a:cubicBezTo>
                <a:cubicBezTo>
                  <a:pt x="3229" y="180"/>
                  <a:pt x="3281" y="173"/>
                  <a:pt x="3175" y="188"/>
                </a:cubicBezTo>
                <a:cubicBezTo>
                  <a:pt x="3069" y="203"/>
                  <a:pt x="2805" y="249"/>
                  <a:pt x="2677" y="279"/>
                </a:cubicBezTo>
                <a:cubicBezTo>
                  <a:pt x="2549" y="309"/>
                  <a:pt x="2525" y="347"/>
                  <a:pt x="2404" y="370"/>
                </a:cubicBezTo>
                <a:cubicBezTo>
                  <a:pt x="2283" y="393"/>
                  <a:pt x="2238" y="392"/>
                  <a:pt x="1951" y="415"/>
                </a:cubicBezTo>
                <a:cubicBezTo>
                  <a:pt x="1664" y="438"/>
                  <a:pt x="930" y="498"/>
                  <a:pt x="681" y="506"/>
                </a:cubicBezTo>
                <a:cubicBezTo>
                  <a:pt x="432" y="514"/>
                  <a:pt x="567" y="468"/>
                  <a:pt x="454" y="461"/>
                </a:cubicBezTo>
                <a:cubicBezTo>
                  <a:pt x="341" y="454"/>
                  <a:pt x="170" y="457"/>
                  <a:pt x="0" y="461"/>
                </a:cubicBezTo>
              </a:path>
            </a:pathLst>
          </a:custGeom>
          <a:noFill/>
          <a:ln w="60325">
            <a:solidFill>
              <a:srgbClr val="990033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055" name="Rectangle 6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ru-RU" sz="100" smtClean="0"/>
              <a:t>Общая обстановка</a:t>
            </a:r>
          </a:p>
        </p:txBody>
      </p:sp>
      <p:grpSp>
        <p:nvGrpSpPr>
          <p:cNvPr id="2056" name="Group 7"/>
          <p:cNvGrpSpPr>
            <a:grpSpLocks/>
          </p:cNvGrpSpPr>
          <p:nvPr/>
        </p:nvGrpSpPr>
        <p:grpSpPr bwMode="auto">
          <a:xfrm>
            <a:off x="8777288" y="4995863"/>
            <a:ext cx="395287" cy="315912"/>
            <a:chOff x="5061" y="594"/>
            <a:chExt cx="3869" cy="4027"/>
          </a:xfrm>
        </p:grpSpPr>
        <p:sp>
          <p:nvSpPr>
            <p:cNvPr id="2277" name="Line 8"/>
            <p:cNvSpPr>
              <a:spLocks noChangeShapeType="1"/>
            </p:cNvSpPr>
            <p:nvPr/>
          </p:nvSpPr>
          <p:spPr bwMode="auto">
            <a:xfrm rot="21073200" flipH="1">
              <a:off x="7066" y="1829"/>
              <a:ext cx="1160" cy="16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8" name="Rectangle 9"/>
            <p:cNvSpPr>
              <a:spLocks noChangeArrowheads="1"/>
            </p:cNvSpPr>
            <p:nvPr/>
          </p:nvSpPr>
          <p:spPr bwMode="auto">
            <a:xfrm rot="-1119212">
              <a:off x="5348" y="2652"/>
              <a:ext cx="997" cy="596"/>
            </a:xfrm>
            <a:prstGeom prst="rect">
              <a:avLst/>
            </a:prstGeom>
            <a:solidFill>
              <a:srgbClr val="99CC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9" name="Line 10"/>
            <p:cNvSpPr>
              <a:spLocks noChangeShapeType="1"/>
            </p:cNvSpPr>
            <p:nvPr/>
          </p:nvSpPr>
          <p:spPr bwMode="auto">
            <a:xfrm rot="379943">
              <a:off x="5905" y="1805"/>
              <a:ext cx="873" cy="196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0" name="Freeform 11"/>
            <p:cNvSpPr>
              <a:spLocks/>
            </p:cNvSpPr>
            <p:nvPr/>
          </p:nvSpPr>
          <p:spPr bwMode="auto">
            <a:xfrm>
              <a:off x="6867" y="594"/>
              <a:ext cx="594" cy="2841"/>
            </a:xfrm>
            <a:custGeom>
              <a:avLst/>
              <a:gdLst>
                <a:gd name="T0" fmla="*/ 0 w 423"/>
                <a:gd name="T1" fmla="*/ 1581 h 1581"/>
                <a:gd name="T2" fmla="*/ 105 w 423"/>
                <a:gd name="T3" fmla="*/ 966 h 1581"/>
                <a:gd name="T4" fmla="*/ 180 w 423"/>
                <a:gd name="T5" fmla="*/ 1116 h 1581"/>
                <a:gd name="T6" fmla="*/ 423 w 423"/>
                <a:gd name="T7" fmla="*/ 0 h 15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3"/>
                <a:gd name="T13" fmla="*/ 0 h 1581"/>
                <a:gd name="T14" fmla="*/ 423 w 423"/>
                <a:gd name="T15" fmla="*/ 1581 h 15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3" h="1581">
                  <a:moveTo>
                    <a:pt x="0" y="1581"/>
                  </a:moveTo>
                  <a:lnTo>
                    <a:pt x="105" y="966"/>
                  </a:lnTo>
                  <a:lnTo>
                    <a:pt x="180" y="1116"/>
                  </a:lnTo>
                  <a:lnTo>
                    <a:pt x="42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 type="triangle" w="sm" len="lg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1" name="Rectangle 12"/>
            <p:cNvSpPr>
              <a:spLocks noChangeArrowheads="1"/>
            </p:cNvSpPr>
            <p:nvPr/>
          </p:nvSpPr>
          <p:spPr bwMode="auto">
            <a:xfrm rot="1459070">
              <a:off x="7928" y="1809"/>
              <a:ext cx="1002" cy="625"/>
            </a:xfrm>
            <a:prstGeom prst="rect">
              <a:avLst/>
            </a:prstGeom>
            <a:solidFill>
              <a:srgbClr val="99CC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2" name="Rectangle 13"/>
            <p:cNvSpPr>
              <a:spLocks noChangeArrowheads="1"/>
            </p:cNvSpPr>
            <p:nvPr/>
          </p:nvSpPr>
          <p:spPr bwMode="auto">
            <a:xfrm rot="-1119212">
              <a:off x="5061" y="1809"/>
              <a:ext cx="997" cy="595"/>
            </a:xfrm>
            <a:prstGeom prst="rect">
              <a:avLst/>
            </a:prstGeom>
            <a:solidFill>
              <a:srgbClr val="99CC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3" name="Rectangle 14"/>
            <p:cNvSpPr>
              <a:spLocks noChangeArrowheads="1"/>
            </p:cNvSpPr>
            <p:nvPr/>
          </p:nvSpPr>
          <p:spPr bwMode="auto">
            <a:xfrm rot="1459070">
              <a:off x="7461" y="2754"/>
              <a:ext cx="1002" cy="625"/>
            </a:xfrm>
            <a:prstGeom prst="rect">
              <a:avLst/>
            </a:prstGeom>
            <a:solidFill>
              <a:srgbClr val="99CC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4" name="Oval 15">
              <a:hlinkClick r:id="rId5" action="ppaction://hlinkfile"/>
            </p:cNvPr>
            <p:cNvSpPr>
              <a:spLocks noChangeArrowheads="1"/>
            </p:cNvSpPr>
            <p:nvPr/>
          </p:nvSpPr>
          <p:spPr bwMode="auto">
            <a:xfrm>
              <a:off x="6287" y="3488"/>
              <a:ext cx="1072" cy="1133"/>
            </a:xfrm>
            <a:prstGeom prst="ellipse">
              <a:avLst/>
            </a:prstGeom>
            <a:solidFill>
              <a:srgbClr val="99CC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057" name="Group 60"/>
          <p:cNvGrpSpPr>
            <a:grpSpLocks/>
          </p:cNvGrpSpPr>
          <p:nvPr/>
        </p:nvGrpSpPr>
        <p:grpSpPr bwMode="auto">
          <a:xfrm>
            <a:off x="4313238" y="5087938"/>
            <a:ext cx="690562" cy="388937"/>
            <a:chOff x="4860" y="4199"/>
            <a:chExt cx="219" cy="229"/>
          </a:xfrm>
        </p:grpSpPr>
        <p:grpSp>
          <p:nvGrpSpPr>
            <p:cNvPr id="2269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271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273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74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75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76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272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270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grpSp>
        <p:nvGrpSpPr>
          <p:cNvPr id="2058" name="Group 60"/>
          <p:cNvGrpSpPr>
            <a:grpSpLocks/>
          </p:cNvGrpSpPr>
          <p:nvPr/>
        </p:nvGrpSpPr>
        <p:grpSpPr bwMode="auto">
          <a:xfrm>
            <a:off x="7913688" y="4656138"/>
            <a:ext cx="690562" cy="388937"/>
            <a:chOff x="4860" y="4199"/>
            <a:chExt cx="219" cy="229"/>
          </a:xfrm>
        </p:grpSpPr>
        <p:grpSp>
          <p:nvGrpSpPr>
            <p:cNvPr id="2261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263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265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66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67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68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264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262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ВПО</a:t>
              </a:r>
            </a:p>
          </p:txBody>
        </p:sp>
      </p:grpSp>
      <p:grpSp>
        <p:nvGrpSpPr>
          <p:cNvPr id="2059" name="Group 60"/>
          <p:cNvGrpSpPr>
            <a:grpSpLocks/>
          </p:cNvGrpSpPr>
          <p:nvPr/>
        </p:nvGrpSpPr>
        <p:grpSpPr bwMode="auto">
          <a:xfrm>
            <a:off x="3376613" y="3721100"/>
            <a:ext cx="690562" cy="388938"/>
            <a:chOff x="4860" y="4199"/>
            <a:chExt cx="219" cy="229"/>
          </a:xfrm>
        </p:grpSpPr>
        <p:grpSp>
          <p:nvGrpSpPr>
            <p:cNvPr id="2253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255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257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58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59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60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256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254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60" name="Text Box 2072"/>
          <p:cNvSpPr txBox="1">
            <a:spLocks noChangeArrowheads="1"/>
          </p:cNvSpPr>
          <p:nvPr/>
        </p:nvSpPr>
        <p:spPr bwMode="auto">
          <a:xfrm>
            <a:off x="3879850" y="6672263"/>
            <a:ext cx="2805113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Константиновка л/с 5;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8(383) 64 45-119</a:t>
            </a:r>
          </a:p>
        </p:txBody>
      </p:sp>
      <p:grpSp>
        <p:nvGrpSpPr>
          <p:cNvPr id="2061" name="Group 60"/>
          <p:cNvGrpSpPr>
            <a:grpSpLocks/>
          </p:cNvGrpSpPr>
          <p:nvPr/>
        </p:nvGrpSpPr>
        <p:grpSpPr bwMode="auto">
          <a:xfrm>
            <a:off x="9929813" y="5880100"/>
            <a:ext cx="690562" cy="388938"/>
            <a:chOff x="4860" y="4199"/>
            <a:chExt cx="219" cy="229"/>
          </a:xfrm>
        </p:grpSpPr>
        <p:grpSp>
          <p:nvGrpSpPr>
            <p:cNvPr id="2245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247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249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50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51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52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248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246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grpSp>
        <p:nvGrpSpPr>
          <p:cNvPr id="2062" name="Group 60"/>
          <p:cNvGrpSpPr>
            <a:grpSpLocks/>
          </p:cNvGrpSpPr>
          <p:nvPr/>
        </p:nvGrpSpPr>
        <p:grpSpPr bwMode="auto">
          <a:xfrm>
            <a:off x="3376613" y="5305425"/>
            <a:ext cx="690562" cy="388938"/>
            <a:chOff x="4860" y="4199"/>
            <a:chExt cx="219" cy="229"/>
          </a:xfrm>
        </p:grpSpPr>
        <p:grpSp>
          <p:nvGrpSpPr>
            <p:cNvPr id="2237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239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241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42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43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44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240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238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grpSp>
        <p:nvGrpSpPr>
          <p:cNvPr id="2063" name="Group 60"/>
          <p:cNvGrpSpPr>
            <a:grpSpLocks/>
          </p:cNvGrpSpPr>
          <p:nvPr/>
        </p:nvGrpSpPr>
        <p:grpSpPr bwMode="auto">
          <a:xfrm>
            <a:off x="6832600" y="6961188"/>
            <a:ext cx="690563" cy="388937"/>
            <a:chOff x="4860" y="4199"/>
            <a:chExt cx="219" cy="229"/>
          </a:xfrm>
        </p:grpSpPr>
        <p:grpSp>
          <p:nvGrpSpPr>
            <p:cNvPr id="2229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231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233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34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35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36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232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230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64" name="Text Box 2072"/>
          <p:cNvSpPr txBox="1">
            <a:spLocks noChangeArrowheads="1"/>
          </p:cNvSpPr>
          <p:nvPr/>
        </p:nvSpPr>
        <p:spPr bwMode="auto">
          <a:xfrm>
            <a:off x="10009188" y="5376863"/>
            <a:ext cx="2728912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Новомихайловка л/с 3;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–8 (383) 64 42-144</a:t>
            </a:r>
          </a:p>
        </p:txBody>
      </p:sp>
      <p:grpSp>
        <p:nvGrpSpPr>
          <p:cNvPr id="2065" name="Group 60"/>
          <p:cNvGrpSpPr>
            <a:grpSpLocks/>
          </p:cNvGrpSpPr>
          <p:nvPr/>
        </p:nvGrpSpPr>
        <p:grpSpPr bwMode="auto">
          <a:xfrm>
            <a:off x="8345488" y="3648075"/>
            <a:ext cx="690562" cy="388938"/>
            <a:chOff x="4860" y="4199"/>
            <a:chExt cx="219" cy="229"/>
          </a:xfrm>
        </p:grpSpPr>
        <p:grpSp>
          <p:nvGrpSpPr>
            <p:cNvPr id="2221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223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225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26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27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28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224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222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grpSp>
        <p:nvGrpSpPr>
          <p:cNvPr id="2066" name="Group 60"/>
          <p:cNvGrpSpPr>
            <a:grpSpLocks/>
          </p:cNvGrpSpPr>
          <p:nvPr/>
        </p:nvGrpSpPr>
        <p:grpSpPr bwMode="auto">
          <a:xfrm>
            <a:off x="9640888" y="2497138"/>
            <a:ext cx="690562" cy="388937"/>
            <a:chOff x="4860" y="4199"/>
            <a:chExt cx="219" cy="229"/>
          </a:xfrm>
        </p:grpSpPr>
        <p:grpSp>
          <p:nvGrpSpPr>
            <p:cNvPr id="2213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215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217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18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19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20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216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214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67" name="Text Box 2072"/>
          <p:cNvSpPr txBox="1">
            <a:spLocks noChangeArrowheads="1"/>
          </p:cNvSpPr>
          <p:nvPr/>
        </p:nvSpPr>
        <p:spPr bwMode="auto">
          <a:xfrm>
            <a:off x="10320338" y="3144838"/>
            <a:ext cx="2481262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Кочневка л/с 5;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8(383) 64 59-131</a:t>
            </a:r>
          </a:p>
        </p:txBody>
      </p:sp>
      <p:grpSp>
        <p:nvGrpSpPr>
          <p:cNvPr id="2068" name="Group 60"/>
          <p:cNvGrpSpPr>
            <a:grpSpLocks/>
          </p:cNvGrpSpPr>
          <p:nvPr/>
        </p:nvGrpSpPr>
        <p:grpSpPr bwMode="auto">
          <a:xfrm>
            <a:off x="3448050" y="5880100"/>
            <a:ext cx="690563" cy="388938"/>
            <a:chOff x="4860" y="4199"/>
            <a:chExt cx="219" cy="229"/>
          </a:xfrm>
        </p:grpSpPr>
        <p:grpSp>
          <p:nvGrpSpPr>
            <p:cNvPr id="2205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207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209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10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11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12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208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206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69" name="Text Box 2072"/>
          <p:cNvSpPr txBox="1">
            <a:spLocks noChangeArrowheads="1"/>
          </p:cNvSpPr>
          <p:nvPr/>
        </p:nvSpPr>
        <p:spPr bwMode="auto">
          <a:xfrm>
            <a:off x="1025525" y="5953125"/>
            <a:ext cx="2495550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Никулино л/с 6;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8(383)64 -47-160</a:t>
            </a:r>
          </a:p>
        </p:txBody>
      </p:sp>
      <p:grpSp>
        <p:nvGrpSpPr>
          <p:cNvPr id="2070" name="Group 60"/>
          <p:cNvGrpSpPr>
            <a:grpSpLocks/>
          </p:cNvGrpSpPr>
          <p:nvPr/>
        </p:nvGrpSpPr>
        <p:grpSpPr bwMode="auto">
          <a:xfrm>
            <a:off x="2368550" y="5087938"/>
            <a:ext cx="690563" cy="388937"/>
            <a:chOff x="4860" y="4199"/>
            <a:chExt cx="219" cy="229"/>
          </a:xfrm>
        </p:grpSpPr>
        <p:grpSp>
          <p:nvGrpSpPr>
            <p:cNvPr id="2197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199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201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02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03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204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200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198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71" name="Text Box 2072"/>
          <p:cNvSpPr txBox="1">
            <a:spLocks noChangeArrowheads="1"/>
          </p:cNvSpPr>
          <p:nvPr/>
        </p:nvSpPr>
        <p:spPr bwMode="auto">
          <a:xfrm>
            <a:off x="423863" y="5087938"/>
            <a:ext cx="1863725" cy="4445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000" i="1">
                <a:latin typeface="Calibri" pitchFamily="34" charset="0"/>
              </a:rPr>
              <a:t>л/с 3; АЦ-1</a:t>
            </a:r>
          </a:p>
          <a:p>
            <a:pPr algn="ctr" defTabSz="912813"/>
            <a:r>
              <a:rPr lang="ru-RU" sz="1000" i="1">
                <a:latin typeface="Calibri" pitchFamily="34" charset="0"/>
              </a:rPr>
              <a:t>тел. ЕДДС – 8(383)64 -46-149</a:t>
            </a:r>
          </a:p>
        </p:txBody>
      </p:sp>
      <p:grpSp>
        <p:nvGrpSpPr>
          <p:cNvPr id="2072" name="Group 60"/>
          <p:cNvGrpSpPr>
            <a:grpSpLocks/>
          </p:cNvGrpSpPr>
          <p:nvPr/>
        </p:nvGrpSpPr>
        <p:grpSpPr bwMode="auto">
          <a:xfrm>
            <a:off x="2584450" y="2352675"/>
            <a:ext cx="690563" cy="388938"/>
            <a:chOff x="4860" y="4199"/>
            <a:chExt cx="219" cy="229"/>
          </a:xfrm>
        </p:grpSpPr>
        <p:grpSp>
          <p:nvGrpSpPr>
            <p:cNvPr id="2189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191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193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94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95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96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192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190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73" name="Text Box 2072"/>
          <p:cNvSpPr txBox="1">
            <a:spLocks noChangeArrowheads="1"/>
          </p:cNvSpPr>
          <p:nvPr/>
        </p:nvSpPr>
        <p:spPr bwMode="auto">
          <a:xfrm>
            <a:off x="136525" y="2568575"/>
            <a:ext cx="2481263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Увальское л/с 5; водовоз 1 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–8 (383) 64 40-131</a:t>
            </a:r>
          </a:p>
        </p:txBody>
      </p:sp>
      <p:grpSp>
        <p:nvGrpSpPr>
          <p:cNvPr id="2074" name="Group 60"/>
          <p:cNvGrpSpPr>
            <a:grpSpLocks/>
          </p:cNvGrpSpPr>
          <p:nvPr/>
        </p:nvGrpSpPr>
        <p:grpSpPr bwMode="auto">
          <a:xfrm>
            <a:off x="2224088" y="3505200"/>
            <a:ext cx="690562" cy="388938"/>
            <a:chOff x="4860" y="4199"/>
            <a:chExt cx="219" cy="229"/>
          </a:xfrm>
        </p:grpSpPr>
        <p:grpSp>
          <p:nvGrpSpPr>
            <p:cNvPr id="2181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183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185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86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87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88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184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182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75" name="Text Box 2072"/>
          <p:cNvSpPr txBox="1">
            <a:spLocks noChangeArrowheads="1"/>
          </p:cNvSpPr>
          <p:nvPr/>
        </p:nvSpPr>
        <p:spPr bwMode="auto">
          <a:xfrm>
            <a:off x="25400" y="3937000"/>
            <a:ext cx="2520950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Ускюль л/с 7; водовоз 1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8 (383) 64 48-143</a:t>
            </a:r>
          </a:p>
        </p:txBody>
      </p:sp>
      <p:grpSp>
        <p:nvGrpSpPr>
          <p:cNvPr id="2076" name="Group 60"/>
          <p:cNvGrpSpPr>
            <a:grpSpLocks/>
          </p:cNvGrpSpPr>
          <p:nvPr/>
        </p:nvGrpSpPr>
        <p:grpSpPr bwMode="auto">
          <a:xfrm>
            <a:off x="7264400" y="7537450"/>
            <a:ext cx="690563" cy="388938"/>
            <a:chOff x="4860" y="4199"/>
            <a:chExt cx="219" cy="229"/>
          </a:xfrm>
        </p:grpSpPr>
        <p:grpSp>
          <p:nvGrpSpPr>
            <p:cNvPr id="2173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175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177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78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79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80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176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174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77" name="Text Box 2072"/>
          <p:cNvSpPr txBox="1">
            <a:spLocks noChangeArrowheads="1"/>
          </p:cNvSpPr>
          <p:nvPr/>
        </p:nvSpPr>
        <p:spPr bwMode="auto">
          <a:xfrm>
            <a:off x="4600575" y="7464425"/>
            <a:ext cx="2481263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Орловка л/с 5; прицеп 1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8(383) 64 55-110</a:t>
            </a:r>
          </a:p>
        </p:txBody>
      </p:sp>
      <p:grpSp>
        <p:nvGrpSpPr>
          <p:cNvPr id="2078" name="Group 60"/>
          <p:cNvGrpSpPr>
            <a:grpSpLocks/>
          </p:cNvGrpSpPr>
          <p:nvPr/>
        </p:nvGrpSpPr>
        <p:grpSpPr bwMode="auto">
          <a:xfrm>
            <a:off x="7192963" y="2279650"/>
            <a:ext cx="690562" cy="388938"/>
            <a:chOff x="4860" y="4199"/>
            <a:chExt cx="219" cy="229"/>
          </a:xfrm>
        </p:grpSpPr>
        <p:grpSp>
          <p:nvGrpSpPr>
            <p:cNvPr id="2165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167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169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70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71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72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168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166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79" name="Text Box 2072"/>
          <p:cNvSpPr txBox="1">
            <a:spLocks noChangeArrowheads="1"/>
          </p:cNvSpPr>
          <p:nvPr/>
        </p:nvSpPr>
        <p:spPr bwMode="auto">
          <a:xfrm>
            <a:off x="4672013" y="2279650"/>
            <a:ext cx="2481262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Казачий мыс л/с 3; водовоз 3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–8 (383) 64 41-170</a:t>
            </a:r>
          </a:p>
        </p:txBody>
      </p:sp>
      <p:grpSp>
        <p:nvGrpSpPr>
          <p:cNvPr id="2080" name="Group 60"/>
          <p:cNvGrpSpPr>
            <a:grpSpLocks/>
          </p:cNvGrpSpPr>
          <p:nvPr/>
        </p:nvGrpSpPr>
        <p:grpSpPr bwMode="auto">
          <a:xfrm>
            <a:off x="8632825" y="6169025"/>
            <a:ext cx="690563" cy="388938"/>
            <a:chOff x="4860" y="4199"/>
            <a:chExt cx="219" cy="229"/>
          </a:xfrm>
        </p:grpSpPr>
        <p:grpSp>
          <p:nvGrpSpPr>
            <p:cNvPr id="2157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159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161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62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63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64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160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158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grpSp>
        <p:nvGrpSpPr>
          <p:cNvPr id="2081" name="Group 60"/>
          <p:cNvGrpSpPr>
            <a:grpSpLocks/>
          </p:cNvGrpSpPr>
          <p:nvPr/>
        </p:nvGrpSpPr>
        <p:grpSpPr bwMode="auto">
          <a:xfrm>
            <a:off x="3521075" y="7537450"/>
            <a:ext cx="690563" cy="388938"/>
            <a:chOff x="4860" y="4199"/>
            <a:chExt cx="219" cy="229"/>
          </a:xfrm>
        </p:grpSpPr>
        <p:grpSp>
          <p:nvGrpSpPr>
            <p:cNvPr id="2149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151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153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54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55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56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152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150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82" name="Text Box 2072"/>
          <p:cNvSpPr txBox="1">
            <a:spLocks noChangeArrowheads="1"/>
          </p:cNvSpPr>
          <p:nvPr/>
        </p:nvSpPr>
        <p:spPr bwMode="auto">
          <a:xfrm>
            <a:off x="1431925" y="6888163"/>
            <a:ext cx="2481263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Зубовка л/с 6;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8(383) 64 54-159</a:t>
            </a:r>
          </a:p>
        </p:txBody>
      </p:sp>
      <p:grpSp>
        <p:nvGrpSpPr>
          <p:cNvPr id="2083" name="Group 60"/>
          <p:cNvGrpSpPr>
            <a:grpSpLocks/>
          </p:cNvGrpSpPr>
          <p:nvPr/>
        </p:nvGrpSpPr>
        <p:grpSpPr bwMode="auto">
          <a:xfrm>
            <a:off x="5321300" y="7896225"/>
            <a:ext cx="690563" cy="388938"/>
            <a:chOff x="4860" y="4199"/>
            <a:chExt cx="219" cy="229"/>
          </a:xfrm>
        </p:grpSpPr>
        <p:grpSp>
          <p:nvGrpSpPr>
            <p:cNvPr id="2141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143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145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46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47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48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144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142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84" name="Text Box 2072"/>
          <p:cNvSpPr txBox="1">
            <a:spLocks noChangeArrowheads="1"/>
          </p:cNvSpPr>
          <p:nvPr/>
        </p:nvSpPr>
        <p:spPr bwMode="auto">
          <a:xfrm>
            <a:off x="5105400" y="8545513"/>
            <a:ext cx="2805113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Николаевка л/с 7;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7(383) 64 44-118</a:t>
            </a:r>
          </a:p>
        </p:txBody>
      </p:sp>
      <p:sp>
        <p:nvSpPr>
          <p:cNvPr id="2085" name="Text Box 2072"/>
          <p:cNvSpPr txBox="1">
            <a:spLocks noChangeArrowheads="1"/>
          </p:cNvSpPr>
          <p:nvPr/>
        </p:nvSpPr>
        <p:spPr bwMode="auto">
          <a:xfrm>
            <a:off x="2368550" y="4440238"/>
            <a:ext cx="2390775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Неудачино л/с 7;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(383) 64 51-310</a:t>
            </a:r>
          </a:p>
        </p:txBody>
      </p:sp>
      <p:grpSp>
        <p:nvGrpSpPr>
          <p:cNvPr id="2086" name="Group 60"/>
          <p:cNvGrpSpPr>
            <a:grpSpLocks/>
          </p:cNvGrpSpPr>
          <p:nvPr/>
        </p:nvGrpSpPr>
        <p:grpSpPr bwMode="auto">
          <a:xfrm>
            <a:off x="5895975" y="3144838"/>
            <a:ext cx="690563" cy="388937"/>
            <a:chOff x="4860" y="4199"/>
            <a:chExt cx="219" cy="229"/>
          </a:xfrm>
        </p:grpSpPr>
        <p:grpSp>
          <p:nvGrpSpPr>
            <p:cNvPr id="2133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135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137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38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39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40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136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134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grpSp>
        <p:nvGrpSpPr>
          <p:cNvPr id="2087" name="Group 60"/>
          <p:cNvGrpSpPr>
            <a:grpSpLocks/>
          </p:cNvGrpSpPr>
          <p:nvPr/>
        </p:nvGrpSpPr>
        <p:grpSpPr bwMode="auto">
          <a:xfrm>
            <a:off x="9640888" y="7464425"/>
            <a:ext cx="690562" cy="388938"/>
            <a:chOff x="4860" y="4199"/>
            <a:chExt cx="219" cy="229"/>
          </a:xfrm>
        </p:grpSpPr>
        <p:grpSp>
          <p:nvGrpSpPr>
            <p:cNvPr id="2125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2127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2129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30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31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32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128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2126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149" tIns="42577" rIns="85149" bIns="42577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ДПК-3</a:t>
              </a:r>
            </a:p>
          </p:txBody>
        </p:sp>
      </p:grpSp>
      <p:sp>
        <p:nvSpPr>
          <p:cNvPr id="2088" name="Text Box 2072"/>
          <p:cNvSpPr txBox="1">
            <a:spLocks noChangeArrowheads="1"/>
          </p:cNvSpPr>
          <p:nvPr/>
        </p:nvSpPr>
        <p:spPr bwMode="auto">
          <a:xfrm>
            <a:off x="9424988" y="6961188"/>
            <a:ext cx="2481262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Успенка/с 3;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8(383) 64 43-189</a:t>
            </a:r>
          </a:p>
        </p:txBody>
      </p:sp>
      <p:sp>
        <p:nvSpPr>
          <p:cNvPr id="27" name="Text Box 2072"/>
          <p:cNvSpPr txBox="1">
            <a:spLocks noChangeArrowheads="1"/>
          </p:cNvSpPr>
          <p:nvPr/>
        </p:nvSpPr>
        <p:spPr bwMode="auto">
          <a:xfrm>
            <a:off x="9064625" y="4656138"/>
            <a:ext cx="1079500" cy="317500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91419" tIns="45710" rIns="91419" bIns="45710">
            <a:spAutoFit/>
          </a:bodyPr>
          <a:lstStyle/>
          <a:p>
            <a:pPr algn="ctr" defTabSz="654050">
              <a:spcBef>
                <a:spcPct val="50000"/>
              </a:spcBef>
              <a:defRPr/>
            </a:pPr>
            <a:r>
              <a:rPr lang="ru-RU" sz="1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Татарск</a:t>
            </a:r>
          </a:p>
        </p:txBody>
      </p:sp>
      <p:sp>
        <p:nvSpPr>
          <p:cNvPr id="2090" name="Oval 214"/>
          <p:cNvSpPr>
            <a:spLocks noChangeArrowheads="1"/>
          </p:cNvSpPr>
          <p:nvPr/>
        </p:nvSpPr>
        <p:spPr bwMode="auto">
          <a:xfrm>
            <a:off x="8272463" y="4945063"/>
            <a:ext cx="215900" cy="2159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65" name="Text Box 2072"/>
          <p:cNvSpPr txBox="1">
            <a:spLocks noChangeArrowheads="1"/>
          </p:cNvSpPr>
          <p:nvPr/>
        </p:nvSpPr>
        <p:spPr bwMode="auto">
          <a:xfrm>
            <a:off x="2562225" y="5592763"/>
            <a:ext cx="531813" cy="287337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652463">
              <a:spcBef>
                <a:spcPct val="50000"/>
              </a:spcBef>
              <a:defRPr/>
            </a:pPr>
            <a:r>
              <a:rPr lang="ru-RU" sz="12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М-51</a:t>
            </a:r>
          </a:p>
        </p:txBody>
      </p:sp>
      <p:sp>
        <p:nvSpPr>
          <p:cNvPr id="2" name="Text Box 2072"/>
          <p:cNvSpPr txBox="1">
            <a:spLocks noChangeArrowheads="1"/>
          </p:cNvSpPr>
          <p:nvPr/>
        </p:nvSpPr>
        <p:spPr bwMode="auto">
          <a:xfrm>
            <a:off x="8548688" y="6816725"/>
            <a:ext cx="484187" cy="287338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652463">
              <a:spcBef>
                <a:spcPct val="50000"/>
              </a:spcBef>
              <a:defRPr/>
            </a:pPr>
            <a:r>
              <a:rPr lang="ru-RU" sz="12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К-01</a:t>
            </a:r>
          </a:p>
        </p:txBody>
      </p:sp>
      <p:sp>
        <p:nvSpPr>
          <p:cNvPr id="3" name="Text Box 2072"/>
          <p:cNvSpPr txBox="1">
            <a:spLocks noChangeArrowheads="1"/>
          </p:cNvSpPr>
          <p:nvPr/>
        </p:nvSpPr>
        <p:spPr bwMode="auto">
          <a:xfrm>
            <a:off x="10915650" y="4945063"/>
            <a:ext cx="531813" cy="287337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652463">
              <a:spcBef>
                <a:spcPct val="50000"/>
              </a:spcBef>
              <a:defRPr/>
            </a:pPr>
            <a:r>
              <a:rPr lang="ru-RU" sz="12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М-51</a:t>
            </a:r>
          </a:p>
        </p:txBody>
      </p:sp>
      <p:sp>
        <p:nvSpPr>
          <p:cNvPr id="4" name="Text Box 2072"/>
          <p:cNvSpPr txBox="1">
            <a:spLocks noChangeArrowheads="1"/>
          </p:cNvSpPr>
          <p:nvPr/>
        </p:nvSpPr>
        <p:spPr bwMode="auto">
          <a:xfrm>
            <a:off x="7756525" y="2713038"/>
            <a:ext cx="484188" cy="287337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652463">
              <a:spcBef>
                <a:spcPct val="50000"/>
              </a:spcBef>
              <a:defRPr/>
            </a:pPr>
            <a:r>
              <a:rPr lang="ru-RU" sz="12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К-20</a:t>
            </a:r>
          </a:p>
        </p:txBody>
      </p:sp>
      <p:sp>
        <p:nvSpPr>
          <p:cNvPr id="2095" name="Oval 219"/>
          <p:cNvSpPr>
            <a:spLocks noChangeArrowheads="1"/>
          </p:cNvSpPr>
          <p:nvPr/>
        </p:nvSpPr>
        <p:spPr bwMode="auto">
          <a:xfrm>
            <a:off x="9785350" y="2855913"/>
            <a:ext cx="141288" cy="144462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096" name="Freeform 220"/>
          <p:cNvSpPr>
            <a:spLocks/>
          </p:cNvSpPr>
          <p:nvPr/>
        </p:nvSpPr>
        <p:spPr bwMode="auto">
          <a:xfrm>
            <a:off x="7192963" y="3360738"/>
            <a:ext cx="2447925" cy="1584325"/>
          </a:xfrm>
          <a:custGeom>
            <a:avLst/>
            <a:gdLst>
              <a:gd name="T0" fmla="*/ 816 w 1179"/>
              <a:gd name="T1" fmla="*/ 53 h 779"/>
              <a:gd name="T2" fmla="*/ 136 w 1179"/>
              <a:gd name="T3" fmla="*/ 53 h 779"/>
              <a:gd name="T4" fmla="*/ 0 w 1179"/>
              <a:gd name="T5" fmla="*/ 370 h 779"/>
              <a:gd name="T6" fmla="*/ 45 w 1179"/>
              <a:gd name="T7" fmla="*/ 597 h 779"/>
              <a:gd name="T8" fmla="*/ 453 w 1179"/>
              <a:gd name="T9" fmla="*/ 779 h 779"/>
              <a:gd name="T10" fmla="*/ 1179 w 1179"/>
              <a:gd name="T11" fmla="*/ 461 h 779"/>
              <a:gd name="T12" fmla="*/ 1179 w 1179"/>
              <a:gd name="T13" fmla="*/ 280 h 779"/>
              <a:gd name="T14" fmla="*/ 816 w 1179"/>
              <a:gd name="T15" fmla="*/ 53 h 7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79"/>
              <a:gd name="T25" fmla="*/ 0 h 779"/>
              <a:gd name="T26" fmla="*/ 1179 w 1179"/>
              <a:gd name="T27" fmla="*/ 779 h 77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79" h="779">
                <a:moveTo>
                  <a:pt x="816" y="53"/>
                </a:moveTo>
                <a:cubicBezTo>
                  <a:pt x="544" y="26"/>
                  <a:pt x="272" y="0"/>
                  <a:pt x="136" y="53"/>
                </a:cubicBezTo>
                <a:lnTo>
                  <a:pt x="0" y="370"/>
                </a:lnTo>
                <a:lnTo>
                  <a:pt x="45" y="597"/>
                </a:lnTo>
                <a:lnTo>
                  <a:pt x="453" y="779"/>
                </a:lnTo>
                <a:lnTo>
                  <a:pt x="1179" y="461"/>
                </a:lnTo>
                <a:lnTo>
                  <a:pt x="1179" y="280"/>
                </a:lnTo>
                <a:lnTo>
                  <a:pt x="816" y="53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097" name="Oval 221"/>
          <p:cNvSpPr>
            <a:spLocks noChangeArrowheads="1"/>
          </p:cNvSpPr>
          <p:nvPr/>
        </p:nvSpPr>
        <p:spPr bwMode="auto">
          <a:xfrm>
            <a:off x="8201025" y="3863975"/>
            <a:ext cx="214313" cy="217488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098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146367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16" tIns="106813" rIns="213616" bIns="106813">
            <a:spAutoFit/>
          </a:bodyPr>
          <a:lstStyle/>
          <a:p>
            <a:pPr algn="ctr" defTabSz="1279525"/>
            <a:r>
              <a:rPr lang="ru-RU" sz="3100">
                <a:latin typeface="Times New Roman" pitchFamily="18" charset="0"/>
              </a:rPr>
              <a:t>Паспорт территории села Новотроицк</a:t>
            </a:r>
          </a:p>
          <a:p>
            <a:pPr algn="ctr" defTabSz="1279525"/>
            <a:r>
              <a:rPr lang="ru-RU" sz="31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9525"/>
            <a:r>
              <a:rPr lang="ru-RU" sz="2000" b="1">
                <a:solidFill>
                  <a:srgbClr val="0000FF"/>
                </a:solidFill>
              </a:rPr>
              <a:t>(Обзорная карта наиболее значимых объектов прилегающих к н.п. в границах района)</a:t>
            </a:r>
          </a:p>
        </p:txBody>
      </p:sp>
      <p:sp>
        <p:nvSpPr>
          <p:cNvPr id="2099" name="Freeform 223"/>
          <p:cNvSpPr>
            <a:spLocks/>
          </p:cNvSpPr>
          <p:nvPr/>
        </p:nvSpPr>
        <p:spPr bwMode="auto">
          <a:xfrm rot="8435208" flipH="1">
            <a:off x="8928100" y="6257925"/>
            <a:ext cx="1223963" cy="863600"/>
          </a:xfrm>
          <a:custGeom>
            <a:avLst/>
            <a:gdLst>
              <a:gd name="T0" fmla="*/ 0 w 1860"/>
              <a:gd name="T1" fmla="*/ 1543 h 1543"/>
              <a:gd name="T2" fmla="*/ 227 w 1860"/>
              <a:gd name="T3" fmla="*/ 1407 h 1543"/>
              <a:gd name="T4" fmla="*/ 318 w 1860"/>
              <a:gd name="T5" fmla="*/ 1316 h 1543"/>
              <a:gd name="T6" fmla="*/ 726 w 1860"/>
              <a:gd name="T7" fmla="*/ 1225 h 1543"/>
              <a:gd name="T8" fmla="*/ 636 w 1860"/>
              <a:gd name="T9" fmla="*/ 1044 h 1543"/>
              <a:gd name="T10" fmla="*/ 681 w 1860"/>
              <a:gd name="T11" fmla="*/ 908 h 1543"/>
              <a:gd name="T12" fmla="*/ 817 w 1860"/>
              <a:gd name="T13" fmla="*/ 681 h 1543"/>
              <a:gd name="T14" fmla="*/ 1180 w 1860"/>
              <a:gd name="T15" fmla="*/ 681 h 1543"/>
              <a:gd name="T16" fmla="*/ 1316 w 1860"/>
              <a:gd name="T17" fmla="*/ 545 h 1543"/>
              <a:gd name="T18" fmla="*/ 1588 w 1860"/>
              <a:gd name="T19" fmla="*/ 499 h 1543"/>
              <a:gd name="T20" fmla="*/ 1679 w 1860"/>
              <a:gd name="T21" fmla="*/ 409 h 1543"/>
              <a:gd name="T22" fmla="*/ 1679 w 1860"/>
              <a:gd name="T23" fmla="*/ 227 h 1543"/>
              <a:gd name="T24" fmla="*/ 1860 w 1860"/>
              <a:gd name="T25" fmla="*/ 0 h 15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60"/>
              <a:gd name="T40" fmla="*/ 0 h 1543"/>
              <a:gd name="T41" fmla="*/ 1860 w 1860"/>
              <a:gd name="T42" fmla="*/ 1543 h 154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60" h="1543">
                <a:moveTo>
                  <a:pt x="0" y="1543"/>
                </a:moveTo>
                <a:cubicBezTo>
                  <a:pt x="87" y="1494"/>
                  <a:pt x="174" y="1445"/>
                  <a:pt x="227" y="1407"/>
                </a:cubicBezTo>
                <a:cubicBezTo>
                  <a:pt x="280" y="1369"/>
                  <a:pt x="235" y="1346"/>
                  <a:pt x="318" y="1316"/>
                </a:cubicBezTo>
                <a:cubicBezTo>
                  <a:pt x="401" y="1286"/>
                  <a:pt x="673" y="1270"/>
                  <a:pt x="726" y="1225"/>
                </a:cubicBezTo>
                <a:cubicBezTo>
                  <a:pt x="779" y="1180"/>
                  <a:pt x="643" y="1097"/>
                  <a:pt x="636" y="1044"/>
                </a:cubicBezTo>
                <a:cubicBezTo>
                  <a:pt x="629" y="991"/>
                  <a:pt x="651" y="968"/>
                  <a:pt x="681" y="908"/>
                </a:cubicBezTo>
                <a:cubicBezTo>
                  <a:pt x="711" y="848"/>
                  <a:pt x="734" y="719"/>
                  <a:pt x="817" y="681"/>
                </a:cubicBezTo>
                <a:cubicBezTo>
                  <a:pt x="900" y="643"/>
                  <a:pt x="1097" y="704"/>
                  <a:pt x="1180" y="681"/>
                </a:cubicBezTo>
                <a:cubicBezTo>
                  <a:pt x="1263" y="658"/>
                  <a:pt x="1248" y="575"/>
                  <a:pt x="1316" y="545"/>
                </a:cubicBezTo>
                <a:cubicBezTo>
                  <a:pt x="1384" y="515"/>
                  <a:pt x="1528" y="522"/>
                  <a:pt x="1588" y="499"/>
                </a:cubicBezTo>
                <a:cubicBezTo>
                  <a:pt x="1648" y="476"/>
                  <a:pt x="1664" y="454"/>
                  <a:pt x="1679" y="409"/>
                </a:cubicBezTo>
                <a:cubicBezTo>
                  <a:pt x="1694" y="364"/>
                  <a:pt x="1649" y="295"/>
                  <a:pt x="1679" y="227"/>
                </a:cubicBezTo>
                <a:cubicBezTo>
                  <a:pt x="1709" y="159"/>
                  <a:pt x="1784" y="79"/>
                  <a:pt x="1860" y="0"/>
                </a:cubicBezTo>
              </a:path>
            </a:pathLst>
          </a:custGeom>
          <a:noFill/>
          <a:ln w="76200">
            <a:solidFill>
              <a:srgbClr val="9900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" name="Text Box 2072"/>
          <p:cNvSpPr txBox="1">
            <a:spLocks noChangeArrowheads="1"/>
          </p:cNvSpPr>
          <p:nvPr/>
        </p:nvSpPr>
        <p:spPr bwMode="auto">
          <a:xfrm>
            <a:off x="9569450" y="6169025"/>
            <a:ext cx="574675" cy="257175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1279525">
              <a:defRPr/>
            </a:pPr>
            <a:r>
              <a:rPr lang="ru-RU" sz="10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Н-2509</a:t>
            </a:r>
            <a:endParaRPr lang="ru-RU"/>
          </a:p>
        </p:txBody>
      </p:sp>
      <p:sp>
        <p:nvSpPr>
          <p:cNvPr id="6" name="Text Box 2072"/>
          <p:cNvSpPr txBox="1">
            <a:spLocks noChangeArrowheads="1"/>
          </p:cNvSpPr>
          <p:nvPr/>
        </p:nvSpPr>
        <p:spPr bwMode="auto">
          <a:xfrm>
            <a:off x="8201025" y="5376863"/>
            <a:ext cx="574675" cy="257175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1279525">
              <a:defRPr/>
            </a:pPr>
            <a:r>
              <a:rPr lang="ru-RU" sz="10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Н-2502</a:t>
            </a:r>
            <a:endParaRPr lang="ru-RU"/>
          </a:p>
        </p:txBody>
      </p:sp>
      <p:sp>
        <p:nvSpPr>
          <p:cNvPr id="2102" name="Freeform 226"/>
          <p:cNvSpPr>
            <a:spLocks/>
          </p:cNvSpPr>
          <p:nvPr/>
        </p:nvSpPr>
        <p:spPr bwMode="auto">
          <a:xfrm>
            <a:off x="3521075" y="4129088"/>
            <a:ext cx="4464050" cy="923925"/>
          </a:xfrm>
          <a:custGeom>
            <a:avLst/>
            <a:gdLst>
              <a:gd name="T0" fmla="*/ 0 w 2812"/>
              <a:gd name="T1" fmla="*/ 15 h 582"/>
              <a:gd name="T2" fmla="*/ 181 w 2812"/>
              <a:gd name="T3" fmla="*/ 15 h 582"/>
              <a:gd name="T4" fmla="*/ 317 w 2812"/>
              <a:gd name="T5" fmla="*/ 105 h 582"/>
              <a:gd name="T6" fmla="*/ 635 w 2812"/>
              <a:gd name="T7" fmla="*/ 151 h 582"/>
              <a:gd name="T8" fmla="*/ 952 w 2812"/>
              <a:gd name="T9" fmla="*/ 287 h 582"/>
              <a:gd name="T10" fmla="*/ 1270 w 2812"/>
              <a:gd name="T11" fmla="*/ 423 h 582"/>
              <a:gd name="T12" fmla="*/ 1633 w 2812"/>
              <a:gd name="T13" fmla="*/ 559 h 582"/>
              <a:gd name="T14" fmla="*/ 2041 w 2812"/>
              <a:gd name="T15" fmla="*/ 559 h 582"/>
              <a:gd name="T16" fmla="*/ 2494 w 2812"/>
              <a:gd name="T17" fmla="*/ 559 h 582"/>
              <a:gd name="T18" fmla="*/ 2812 w 2812"/>
              <a:gd name="T19" fmla="*/ 559 h 5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812"/>
              <a:gd name="T31" fmla="*/ 0 h 582"/>
              <a:gd name="T32" fmla="*/ 2812 w 2812"/>
              <a:gd name="T33" fmla="*/ 582 h 58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812" h="582">
                <a:moveTo>
                  <a:pt x="0" y="15"/>
                </a:moveTo>
                <a:cubicBezTo>
                  <a:pt x="64" y="7"/>
                  <a:pt x="128" y="0"/>
                  <a:pt x="181" y="15"/>
                </a:cubicBezTo>
                <a:cubicBezTo>
                  <a:pt x="234" y="30"/>
                  <a:pt x="241" y="82"/>
                  <a:pt x="317" y="105"/>
                </a:cubicBezTo>
                <a:cubicBezTo>
                  <a:pt x="393" y="128"/>
                  <a:pt x="529" y="121"/>
                  <a:pt x="635" y="151"/>
                </a:cubicBezTo>
                <a:cubicBezTo>
                  <a:pt x="741" y="181"/>
                  <a:pt x="846" y="242"/>
                  <a:pt x="952" y="287"/>
                </a:cubicBezTo>
                <a:cubicBezTo>
                  <a:pt x="1058" y="332"/>
                  <a:pt x="1156" y="378"/>
                  <a:pt x="1270" y="423"/>
                </a:cubicBezTo>
                <a:cubicBezTo>
                  <a:pt x="1384" y="468"/>
                  <a:pt x="1505" y="536"/>
                  <a:pt x="1633" y="559"/>
                </a:cubicBezTo>
                <a:cubicBezTo>
                  <a:pt x="1761" y="582"/>
                  <a:pt x="1898" y="559"/>
                  <a:pt x="2041" y="559"/>
                </a:cubicBezTo>
                <a:cubicBezTo>
                  <a:pt x="2184" y="559"/>
                  <a:pt x="2366" y="559"/>
                  <a:pt x="2494" y="559"/>
                </a:cubicBezTo>
                <a:cubicBezTo>
                  <a:pt x="2622" y="559"/>
                  <a:pt x="2752" y="559"/>
                  <a:pt x="2812" y="559"/>
                </a:cubicBezTo>
              </a:path>
            </a:pathLst>
          </a:custGeom>
          <a:noFill/>
          <a:ln w="57150">
            <a:solidFill>
              <a:srgbClr val="9900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103" name="Text Box 2072"/>
          <p:cNvSpPr txBox="1">
            <a:spLocks noChangeArrowheads="1"/>
          </p:cNvSpPr>
          <p:nvPr/>
        </p:nvSpPr>
        <p:spPr bwMode="auto">
          <a:xfrm>
            <a:off x="4887913" y="4440238"/>
            <a:ext cx="2481262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Дмитриевка л/с 2;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8(383) 64 57-130</a:t>
            </a:r>
          </a:p>
        </p:txBody>
      </p:sp>
      <p:sp>
        <p:nvSpPr>
          <p:cNvPr id="2104" name="Freeform 228"/>
          <p:cNvSpPr>
            <a:spLocks/>
          </p:cNvSpPr>
          <p:nvPr/>
        </p:nvSpPr>
        <p:spPr bwMode="auto">
          <a:xfrm>
            <a:off x="2800350" y="2689225"/>
            <a:ext cx="647700" cy="1390650"/>
          </a:xfrm>
          <a:custGeom>
            <a:avLst/>
            <a:gdLst>
              <a:gd name="T0" fmla="*/ 408 w 408"/>
              <a:gd name="T1" fmla="*/ 876 h 876"/>
              <a:gd name="T2" fmla="*/ 272 w 408"/>
              <a:gd name="T3" fmla="*/ 786 h 876"/>
              <a:gd name="T4" fmla="*/ 181 w 408"/>
              <a:gd name="T5" fmla="*/ 695 h 876"/>
              <a:gd name="T6" fmla="*/ 318 w 408"/>
              <a:gd name="T7" fmla="*/ 468 h 876"/>
              <a:gd name="T8" fmla="*/ 363 w 408"/>
              <a:gd name="T9" fmla="*/ 287 h 876"/>
              <a:gd name="T10" fmla="*/ 272 w 408"/>
              <a:gd name="T11" fmla="*/ 196 h 876"/>
              <a:gd name="T12" fmla="*/ 181 w 408"/>
              <a:gd name="T13" fmla="*/ 105 h 876"/>
              <a:gd name="T14" fmla="*/ 91 w 408"/>
              <a:gd name="T15" fmla="*/ 15 h 876"/>
              <a:gd name="T16" fmla="*/ 0 w 408"/>
              <a:gd name="T17" fmla="*/ 15 h 8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8"/>
              <a:gd name="T28" fmla="*/ 0 h 876"/>
              <a:gd name="T29" fmla="*/ 408 w 408"/>
              <a:gd name="T30" fmla="*/ 876 h 87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8" h="876">
                <a:moveTo>
                  <a:pt x="408" y="876"/>
                </a:moveTo>
                <a:cubicBezTo>
                  <a:pt x="359" y="846"/>
                  <a:pt x="310" y="816"/>
                  <a:pt x="272" y="786"/>
                </a:cubicBezTo>
                <a:cubicBezTo>
                  <a:pt x="234" y="756"/>
                  <a:pt x="173" y="748"/>
                  <a:pt x="181" y="695"/>
                </a:cubicBezTo>
                <a:cubicBezTo>
                  <a:pt x="189" y="642"/>
                  <a:pt x="288" y="536"/>
                  <a:pt x="318" y="468"/>
                </a:cubicBezTo>
                <a:cubicBezTo>
                  <a:pt x="348" y="400"/>
                  <a:pt x="371" y="332"/>
                  <a:pt x="363" y="287"/>
                </a:cubicBezTo>
                <a:cubicBezTo>
                  <a:pt x="355" y="242"/>
                  <a:pt x="302" y="226"/>
                  <a:pt x="272" y="196"/>
                </a:cubicBezTo>
                <a:cubicBezTo>
                  <a:pt x="242" y="166"/>
                  <a:pt x="211" y="135"/>
                  <a:pt x="181" y="105"/>
                </a:cubicBezTo>
                <a:cubicBezTo>
                  <a:pt x="151" y="75"/>
                  <a:pt x="121" y="30"/>
                  <a:pt x="91" y="15"/>
                </a:cubicBezTo>
                <a:cubicBezTo>
                  <a:pt x="61" y="0"/>
                  <a:pt x="30" y="7"/>
                  <a:pt x="0" y="15"/>
                </a:cubicBezTo>
              </a:path>
            </a:pathLst>
          </a:custGeom>
          <a:noFill/>
          <a:ln w="57150">
            <a:solidFill>
              <a:srgbClr val="9900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105" name="Text Box 2072"/>
          <p:cNvSpPr txBox="1">
            <a:spLocks noChangeArrowheads="1"/>
          </p:cNvSpPr>
          <p:nvPr/>
        </p:nvSpPr>
        <p:spPr bwMode="auto">
          <a:xfrm>
            <a:off x="2944813" y="3144838"/>
            <a:ext cx="2481262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Розенталь л/с 2;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–8 (383) 64 48-143</a:t>
            </a:r>
          </a:p>
        </p:txBody>
      </p:sp>
      <p:sp>
        <p:nvSpPr>
          <p:cNvPr id="945383" name="Text Box 231"/>
          <p:cNvSpPr txBox="1">
            <a:spLocks noChangeArrowheads="1"/>
          </p:cNvSpPr>
          <p:nvPr/>
        </p:nvSpPr>
        <p:spPr bwMode="auto">
          <a:xfrm>
            <a:off x="8561388" y="8212138"/>
            <a:ext cx="4176712" cy="1196975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0684" tIns="45341" rIns="90684" bIns="45341">
            <a:spAutoFit/>
          </a:bodyPr>
          <a:lstStyle/>
          <a:p>
            <a:pPr algn="ctr" defTabSz="1279525">
              <a:defRPr/>
            </a:pPr>
            <a:r>
              <a:rPr lang="ru-RU" sz="1200" b="1" u="sng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Место забора воды БЕ-200ЧС (580 км)</a:t>
            </a:r>
          </a:p>
          <a:p>
            <a:pPr algn="ctr" defTabSz="1279525">
              <a:defRPr/>
            </a:pPr>
            <a:r>
              <a:rPr lang="ru-RU" sz="12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 </a:t>
            </a:r>
            <a:r>
              <a:rPr lang="ru-RU" sz="1200">
                <a:effectLst>
                  <a:outerShdw blurRad="38100" dist="38100" dir="2700000" algn="tl">
                    <a:srgbClr val="FFFFFF"/>
                  </a:outerShdw>
                </a:effectLst>
              </a:rPr>
              <a:t>НОВОСИБИРСКОЕ ВОДОХРАНИЛИЩЕ</a:t>
            </a:r>
            <a:endParaRPr lang="ru-RU" sz="1200" u="sng">
              <a:effectLst>
                <a:outerShdw blurRad="38100" dist="38100" dir="2700000" algn="tl">
                  <a:srgbClr val="FFFFFF"/>
                </a:outerShdw>
              </a:effectLst>
            </a:endParaRPr>
          </a:p>
          <a:p>
            <a:pPr algn="ctr" defTabSz="1279525">
              <a:defRPr/>
            </a:pPr>
            <a:r>
              <a:rPr lang="ru-RU" sz="12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Полный объем – 8,8 км куб. Площадь зеркала – 1090 км кв. Длина – 182 км. Максимальная ширина – 22 км. Глубина (верхний бьеф у плотины при НПУ) – 113,5</a:t>
            </a:r>
          </a:p>
          <a:p>
            <a:pPr algn="ctr" defTabSz="1279525">
              <a:defRPr/>
            </a:pPr>
            <a:r>
              <a:rPr lang="ru-RU" sz="12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Координаты: 54,46 СШ, 82,45 В.Д.</a:t>
            </a:r>
          </a:p>
        </p:txBody>
      </p:sp>
      <p:sp>
        <p:nvSpPr>
          <p:cNvPr id="2107" name="Freeform 232"/>
          <p:cNvSpPr>
            <a:spLocks/>
          </p:cNvSpPr>
          <p:nvPr/>
        </p:nvSpPr>
        <p:spPr bwMode="auto">
          <a:xfrm>
            <a:off x="8056563" y="5160963"/>
            <a:ext cx="325437" cy="287337"/>
          </a:xfrm>
          <a:custGeom>
            <a:avLst/>
            <a:gdLst>
              <a:gd name="T0" fmla="*/ 182 w 205"/>
              <a:gd name="T1" fmla="*/ 0 h 181"/>
              <a:gd name="T2" fmla="*/ 182 w 205"/>
              <a:gd name="T3" fmla="*/ 136 h 181"/>
              <a:gd name="T4" fmla="*/ 46 w 205"/>
              <a:gd name="T5" fmla="*/ 181 h 181"/>
              <a:gd name="T6" fmla="*/ 0 w 205"/>
              <a:gd name="T7" fmla="*/ 136 h 181"/>
              <a:gd name="T8" fmla="*/ 0 60000 65536"/>
              <a:gd name="T9" fmla="*/ 0 60000 65536"/>
              <a:gd name="T10" fmla="*/ 0 60000 65536"/>
              <a:gd name="T11" fmla="*/ 0 60000 65536"/>
              <a:gd name="T12" fmla="*/ 0 w 205"/>
              <a:gd name="T13" fmla="*/ 0 h 181"/>
              <a:gd name="T14" fmla="*/ 205 w 205"/>
              <a:gd name="T15" fmla="*/ 181 h 18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05" h="181">
                <a:moveTo>
                  <a:pt x="182" y="0"/>
                </a:moveTo>
                <a:cubicBezTo>
                  <a:pt x="193" y="53"/>
                  <a:pt x="205" y="106"/>
                  <a:pt x="182" y="136"/>
                </a:cubicBezTo>
                <a:cubicBezTo>
                  <a:pt x="159" y="166"/>
                  <a:pt x="76" y="181"/>
                  <a:pt x="46" y="181"/>
                </a:cubicBezTo>
                <a:cubicBezTo>
                  <a:pt x="16" y="181"/>
                  <a:pt x="8" y="143"/>
                  <a:pt x="0" y="136"/>
                </a:cubicBezTo>
              </a:path>
            </a:pathLst>
          </a:custGeom>
          <a:noFill/>
          <a:ln w="57150">
            <a:solidFill>
              <a:srgbClr val="9900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108" name="Freeform 233"/>
          <p:cNvSpPr>
            <a:spLocks/>
          </p:cNvSpPr>
          <p:nvPr/>
        </p:nvSpPr>
        <p:spPr bwMode="auto">
          <a:xfrm>
            <a:off x="6894513" y="5137150"/>
            <a:ext cx="1377950" cy="2687638"/>
          </a:xfrm>
          <a:custGeom>
            <a:avLst/>
            <a:gdLst>
              <a:gd name="T0" fmla="*/ 369 w 868"/>
              <a:gd name="T1" fmla="*/ 1693 h 1693"/>
              <a:gd name="T2" fmla="*/ 233 w 868"/>
              <a:gd name="T3" fmla="*/ 1602 h 1693"/>
              <a:gd name="T4" fmla="*/ 52 w 868"/>
              <a:gd name="T5" fmla="*/ 1466 h 1693"/>
              <a:gd name="T6" fmla="*/ 7 w 868"/>
              <a:gd name="T7" fmla="*/ 1376 h 1693"/>
              <a:gd name="T8" fmla="*/ 7 w 868"/>
              <a:gd name="T9" fmla="*/ 1194 h 1693"/>
              <a:gd name="T10" fmla="*/ 52 w 868"/>
              <a:gd name="T11" fmla="*/ 967 h 1693"/>
              <a:gd name="T12" fmla="*/ 233 w 868"/>
              <a:gd name="T13" fmla="*/ 786 h 1693"/>
              <a:gd name="T14" fmla="*/ 324 w 868"/>
              <a:gd name="T15" fmla="*/ 650 h 1693"/>
              <a:gd name="T16" fmla="*/ 279 w 868"/>
              <a:gd name="T17" fmla="*/ 514 h 1693"/>
              <a:gd name="T18" fmla="*/ 279 w 868"/>
              <a:gd name="T19" fmla="*/ 378 h 1693"/>
              <a:gd name="T20" fmla="*/ 279 w 868"/>
              <a:gd name="T21" fmla="*/ 242 h 1693"/>
              <a:gd name="T22" fmla="*/ 369 w 868"/>
              <a:gd name="T23" fmla="*/ 106 h 1693"/>
              <a:gd name="T24" fmla="*/ 642 w 868"/>
              <a:gd name="T25" fmla="*/ 15 h 1693"/>
              <a:gd name="T26" fmla="*/ 868 w 868"/>
              <a:gd name="T27" fmla="*/ 15 h 169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68"/>
              <a:gd name="T43" fmla="*/ 0 h 1693"/>
              <a:gd name="T44" fmla="*/ 868 w 868"/>
              <a:gd name="T45" fmla="*/ 1693 h 169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68" h="1693">
                <a:moveTo>
                  <a:pt x="369" y="1693"/>
                </a:moveTo>
                <a:cubicBezTo>
                  <a:pt x="327" y="1666"/>
                  <a:pt x="286" y="1640"/>
                  <a:pt x="233" y="1602"/>
                </a:cubicBezTo>
                <a:cubicBezTo>
                  <a:pt x="180" y="1564"/>
                  <a:pt x="90" y="1504"/>
                  <a:pt x="52" y="1466"/>
                </a:cubicBezTo>
                <a:cubicBezTo>
                  <a:pt x="14" y="1428"/>
                  <a:pt x="14" y="1421"/>
                  <a:pt x="7" y="1376"/>
                </a:cubicBezTo>
                <a:cubicBezTo>
                  <a:pt x="0" y="1331"/>
                  <a:pt x="0" y="1262"/>
                  <a:pt x="7" y="1194"/>
                </a:cubicBezTo>
                <a:cubicBezTo>
                  <a:pt x="14" y="1126"/>
                  <a:pt x="14" y="1035"/>
                  <a:pt x="52" y="967"/>
                </a:cubicBezTo>
                <a:cubicBezTo>
                  <a:pt x="90" y="899"/>
                  <a:pt x="188" y="839"/>
                  <a:pt x="233" y="786"/>
                </a:cubicBezTo>
                <a:cubicBezTo>
                  <a:pt x="278" y="733"/>
                  <a:pt x="316" y="695"/>
                  <a:pt x="324" y="650"/>
                </a:cubicBezTo>
                <a:cubicBezTo>
                  <a:pt x="332" y="605"/>
                  <a:pt x="286" y="559"/>
                  <a:pt x="279" y="514"/>
                </a:cubicBezTo>
                <a:cubicBezTo>
                  <a:pt x="272" y="469"/>
                  <a:pt x="279" y="423"/>
                  <a:pt x="279" y="378"/>
                </a:cubicBezTo>
                <a:cubicBezTo>
                  <a:pt x="279" y="333"/>
                  <a:pt x="264" y="287"/>
                  <a:pt x="279" y="242"/>
                </a:cubicBezTo>
                <a:cubicBezTo>
                  <a:pt x="294" y="197"/>
                  <a:pt x="309" y="144"/>
                  <a:pt x="369" y="106"/>
                </a:cubicBezTo>
                <a:cubicBezTo>
                  <a:pt x="429" y="68"/>
                  <a:pt x="559" y="30"/>
                  <a:pt x="642" y="15"/>
                </a:cubicBezTo>
                <a:cubicBezTo>
                  <a:pt x="725" y="0"/>
                  <a:pt x="796" y="7"/>
                  <a:pt x="868" y="15"/>
                </a:cubicBezTo>
              </a:path>
            </a:pathLst>
          </a:custGeom>
          <a:noFill/>
          <a:ln w="57150">
            <a:solidFill>
              <a:srgbClr val="CC00FF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109" name="Text Box 2072"/>
          <p:cNvSpPr txBox="1">
            <a:spLocks noChangeArrowheads="1"/>
          </p:cNvSpPr>
          <p:nvPr/>
        </p:nvSpPr>
        <p:spPr bwMode="auto">
          <a:xfrm>
            <a:off x="5176838" y="5016500"/>
            <a:ext cx="2481262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Татарск ВПО л/с 6; АЦ 1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–8 (383) 64 32-259</a:t>
            </a:r>
          </a:p>
        </p:txBody>
      </p:sp>
      <p:sp>
        <p:nvSpPr>
          <p:cNvPr id="2110" name="Text Box 2072"/>
          <p:cNvSpPr txBox="1">
            <a:spLocks noChangeArrowheads="1"/>
          </p:cNvSpPr>
          <p:nvPr/>
        </p:nvSpPr>
        <p:spPr bwMode="auto">
          <a:xfrm>
            <a:off x="6256338" y="6024563"/>
            <a:ext cx="2481262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Казаткуль/с 3;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8(383) 64 43-133</a:t>
            </a:r>
          </a:p>
        </p:txBody>
      </p:sp>
      <p:sp>
        <p:nvSpPr>
          <p:cNvPr id="7" name="Text Box 2072"/>
          <p:cNvSpPr txBox="1">
            <a:spLocks noChangeArrowheads="1"/>
          </p:cNvSpPr>
          <p:nvPr/>
        </p:nvSpPr>
        <p:spPr bwMode="auto">
          <a:xfrm>
            <a:off x="8129588" y="4008438"/>
            <a:ext cx="574675" cy="257175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1279525">
              <a:defRPr/>
            </a:pPr>
            <a:r>
              <a:rPr lang="ru-RU" sz="10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Н-2514</a:t>
            </a:r>
            <a:endParaRPr lang="ru-RU"/>
          </a:p>
        </p:txBody>
      </p:sp>
      <p:graphicFrame>
        <p:nvGraphicFramePr>
          <p:cNvPr id="2050" name="Object 59"/>
          <p:cNvGraphicFramePr>
            <a:graphicFrameLocks noChangeAspect="1"/>
          </p:cNvGraphicFramePr>
          <p:nvPr/>
        </p:nvGraphicFramePr>
        <p:xfrm>
          <a:off x="0" y="7567613"/>
          <a:ext cx="3592513" cy="2033587"/>
        </p:xfrm>
        <a:graphic>
          <a:graphicData uri="http://schemas.openxmlformats.org/presentationml/2006/ole">
            <p:oleObj spid="_x0000_s2050" name="Лист" r:id="rId6" imgW="5638800" imgH="3200400" progId="Excel.Sheet.8">
              <p:embed/>
            </p:oleObj>
          </a:graphicData>
        </a:graphic>
      </p:graphicFrame>
      <p:grpSp>
        <p:nvGrpSpPr>
          <p:cNvPr id="2112" name="Group 60"/>
          <p:cNvGrpSpPr>
            <a:grpSpLocks/>
          </p:cNvGrpSpPr>
          <p:nvPr/>
        </p:nvGrpSpPr>
        <p:grpSpPr bwMode="auto">
          <a:xfrm>
            <a:off x="8397875" y="4440238"/>
            <a:ext cx="598488" cy="601662"/>
            <a:chOff x="4158" y="4218"/>
            <a:chExt cx="129" cy="210"/>
          </a:xfrm>
        </p:grpSpPr>
        <p:grpSp>
          <p:nvGrpSpPr>
            <p:cNvPr id="2117" name="Group 61"/>
            <p:cNvGrpSpPr>
              <a:grpSpLocks/>
            </p:cNvGrpSpPr>
            <p:nvPr/>
          </p:nvGrpSpPr>
          <p:grpSpPr bwMode="auto">
            <a:xfrm>
              <a:off x="4166" y="4218"/>
              <a:ext cx="121" cy="210"/>
              <a:chOff x="503" y="5636"/>
              <a:chExt cx="205" cy="318"/>
            </a:xfrm>
          </p:grpSpPr>
          <p:grpSp>
            <p:nvGrpSpPr>
              <p:cNvPr id="2119" name="Group 62"/>
              <p:cNvGrpSpPr>
                <a:grpSpLocks/>
              </p:cNvGrpSpPr>
              <p:nvPr/>
            </p:nvGrpSpPr>
            <p:grpSpPr bwMode="auto">
              <a:xfrm>
                <a:off x="504" y="5636"/>
                <a:ext cx="204" cy="318"/>
                <a:chOff x="3168" y="192"/>
                <a:chExt cx="339" cy="672"/>
              </a:xfrm>
            </p:grpSpPr>
            <p:sp>
              <p:nvSpPr>
                <p:cNvPr id="2121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22" name="Line 64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335" cy="99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23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8" y="467"/>
                  <a:ext cx="339" cy="109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124" name="Line 66"/>
                <p:cNvSpPr>
                  <a:spLocks noChangeShapeType="1"/>
                </p:cNvSpPr>
                <p:nvPr/>
              </p:nvSpPr>
              <p:spPr bwMode="auto">
                <a:xfrm>
                  <a:off x="3505" y="280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120" name="Freeform 67"/>
              <p:cNvSpPr>
                <a:spLocks/>
              </p:cNvSpPr>
              <p:nvPr/>
            </p:nvSpPr>
            <p:spPr bwMode="auto">
              <a:xfrm>
                <a:off x="503" y="5649"/>
                <a:ext cx="197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9 w 291"/>
                  <a:gd name="T5" fmla="*/ 114 h 159"/>
                  <a:gd name="T6" fmla="*/ 9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145" tIns="45573" rIns="91145" bIns="45573"/>
              <a:lstStyle/>
              <a:p>
                <a:pPr defTabSz="1784350"/>
                <a:endParaRPr lang="ru-RU" sz="4900" b="1">
                  <a:latin typeface="Times New Roman" pitchFamily="18" charset="0"/>
                </a:endParaRPr>
              </a:p>
            </p:txBody>
          </p:sp>
        </p:grpSp>
        <p:sp>
          <p:nvSpPr>
            <p:cNvPr id="2118" name="Text Box 68"/>
            <p:cNvSpPr txBox="1">
              <a:spLocks noChangeArrowheads="1"/>
            </p:cNvSpPr>
            <p:nvPr/>
          </p:nvSpPr>
          <p:spPr bwMode="auto">
            <a:xfrm>
              <a:off x="4158" y="4222"/>
              <a:ext cx="112" cy="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85149" tIns="42577" rIns="85149" bIns="42577">
              <a:spAutoFit/>
            </a:bodyPr>
            <a:lstStyle/>
            <a:p>
              <a:pPr algn="ctr" defTabSz="1673225" eaLnBrk="0" hangingPunct="0"/>
              <a:r>
                <a:rPr lang="ru-RU" sz="1000">
                  <a:latin typeface="Times New Roman" pitchFamily="18" charset="0"/>
                </a:rPr>
                <a:t>ПЧ-69</a:t>
              </a:r>
            </a:p>
          </p:txBody>
        </p:sp>
      </p:grpSp>
      <p:sp>
        <p:nvSpPr>
          <p:cNvPr id="2113" name="Text Box 2072"/>
          <p:cNvSpPr txBox="1">
            <a:spLocks noChangeArrowheads="1"/>
          </p:cNvSpPr>
          <p:nvPr/>
        </p:nvSpPr>
        <p:spPr bwMode="auto">
          <a:xfrm>
            <a:off x="8705850" y="3937000"/>
            <a:ext cx="2495550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Татарск ПЧ л/с 11; АЦ-2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8(383)64 -25-111</a:t>
            </a:r>
          </a:p>
        </p:txBody>
      </p:sp>
      <p:sp>
        <p:nvSpPr>
          <p:cNvPr id="2114" name="Text Box 2072"/>
          <p:cNvSpPr txBox="1">
            <a:spLocks noChangeArrowheads="1"/>
          </p:cNvSpPr>
          <p:nvPr/>
        </p:nvSpPr>
        <p:spPr bwMode="auto">
          <a:xfrm>
            <a:off x="5392738" y="3792538"/>
            <a:ext cx="2481262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Новотроицк л/с 5; прицеп 2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 8(383) 64 50-144</a:t>
            </a:r>
          </a:p>
        </p:txBody>
      </p:sp>
      <p:sp>
        <p:nvSpPr>
          <p:cNvPr id="2115" name="Text Box 2072"/>
          <p:cNvSpPr txBox="1">
            <a:spLocks noChangeArrowheads="1"/>
          </p:cNvSpPr>
          <p:nvPr/>
        </p:nvSpPr>
        <p:spPr bwMode="auto">
          <a:xfrm>
            <a:off x="6256338" y="3287713"/>
            <a:ext cx="2481262" cy="56515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717" tIns="63867" rIns="127717" bIns="63867">
            <a:spAutoFit/>
          </a:bodyPr>
          <a:lstStyle/>
          <a:p>
            <a:pPr algn="ctr" defTabSz="912813"/>
            <a:r>
              <a:rPr lang="ru-RU" sz="1400" i="1">
                <a:latin typeface="Calibri" pitchFamily="34" charset="0"/>
              </a:rPr>
              <a:t>Лопатино л/с 3; водовоз 1</a:t>
            </a:r>
          </a:p>
          <a:p>
            <a:pPr algn="ctr" defTabSz="912813"/>
            <a:r>
              <a:rPr lang="ru-RU" sz="1400" i="1">
                <a:latin typeface="Calibri" pitchFamily="34" charset="0"/>
              </a:rPr>
              <a:t>тел. ЕДДС –8 (383) 64 48-143</a:t>
            </a:r>
          </a:p>
        </p:txBody>
      </p:sp>
      <p:sp>
        <p:nvSpPr>
          <p:cNvPr id="945382" name="Text Box 230">
            <a:hlinkClick r:id="rId7" action="ppaction://hlinksldjump"/>
          </p:cNvPr>
          <p:cNvSpPr txBox="1">
            <a:spLocks noChangeArrowheads="1"/>
          </p:cNvSpPr>
          <p:nvPr/>
        </p:nvSpPr>
        <p:spPr bwMode="auto">
          <a:xfrm>
            <a:off x="6977063" y="4152900"/>
            <a:ext cx="1416050" cy="349250"/>
          </a:xfrm>
          <a:prstGeom prst="rect">
            <a:avLst/>
          </a:prstGeom>
          <a:solidFill>
            <a:srgbClr val="00FF99"/>
          </a:soli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419" tIns="45710" rIns="91419" bIns="45710">
            <a:spAutoFit/>
          </a:bodyPr>
          <a:lstStyle/>
          <a:p>
            <a:pPr algn="ctr" defTabSz="1279525">
              <a:defRPr/>
            </a:pPr>
            <a:r>
              <a:rPr lang="ru-RU" sz="1600" b="1">
                <a:effectLst>
                  <a:outerShdw blurRad="38100" dist="38100" dir="2700000" algn="tl">
                    <a:srgbClr val="FFFFFF"/>
                  </a:outerShdw>
                </a:effectLst>
              </a:rPr>
              <a:t>Новотроицк</a:t>
            </a: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1487488"/>
            <a:ext cx="12801600" cy="811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7" name="Freeform 3"/>
          <p:cNvSpPr>
            <a:spLocks/>
          </p:cNvSpPr>
          <p:nvPr/>
        </p:nvSpPr>
        <p:spPr bwMode="auto">
          <a:xfrm>
            <a:off x="8129588" y="5151438"/>
            <a:ext cx="3024187" cy="2789237"/>
          </a:xfrm>
          <a:custGeom>
            <a:avLst/>
            <a:gdLst>
              <a:gd name="T0" fmla="*/ 1905 w 1905"/>
              <a:gd name="T1" fmla="*/ 1769 h 1867"/>
              <a:gd name="T2" fmla="*/ 1769 w 1905"/>
              <a:gd name="T3" fmla="*/ 1769 h 1867"/>
              <a:gd name="T4" fmla="*/ 1542 w 1905"/>
              <a:gd name="T5" fmla="*/ 1815 h 1867"/>
              <a:gd name="T6" fmla="*/ 1315 w 1905"/>
              <a:gd name="T7" fmla="*/ 1860 h 1867"/>
              <a:gd name="T8" fmla="*/ 1043 w 1905"/>
              <a:gd name="T9" fmla="*/ 1860 h 1867"/>
              <a:gd name="T10" fmla="*/ 907 w 1905"/>
              <a:gd name="T11" fmla="*/ 1815 h 1867"/>
              <a:gd name="T12" fmla="*/ 544 w 1905"/>
              <a:gd name="T13" fmla="*/ 1679 h 1867"/>
              <a:gd name="T14" fmla="*/ 453 w 1905"/>
              <a:gd name="T15" fmla="*/ 1588 h 1867"/>
              <a:gd name="T16" fmla="*/ 408 w 1905"/>
              <a:gd name="T17" fmla="*/ 1497 h 1867"/>
              <a:gd name="T18" fmla="*/ 363 w 1905"/>
              <a:gd name="T19" fmla="*/ 1407 h 1867"/>
              <a:gd name="T20" fmla="*/ 408 w 1905"/>
              <a:gd name="T21" fmla="*/ 1316 h 1867"/>
              <a:gd name="T22" fmla="*/ 499 w 1905"/>
              <a:gd name="T23" fmla="*/ 1270 h 1867"/>
              <a:gd name="T24" fmla="*/ 453 w 1905"/>
              <a:gd name="T25" fmla="*/ 1134 h 1867"/>
              <a:gd name="T26" fmla="*/ 363 w 1905"/>
              <a:gd name="T27" fmla="*/ 998 h 1867"/>
              <a:gd name="T28" fmla="*/ 317 w 1905"/>
              <a:gd name="T29" fmla="*/ 862 h 1867"/>
              <a:gd name="T30" fmla="*/ 272 w 1905"/>
              <a:gd name="T31" fmla="*/ 817 h 1867"/>
              <a:gd name="T32" fmla="*/ 226 w 1905"/>
              <a:gd name="T33" fmla="*/ 726 h 1867"/>
              <a:gd name="T34" fmla="*/ 181 w 1905"/>
              <a:gd name="T35" fmla="*/ 635 h 1867"/>
              <a:gd name="T36" fmla="*/ 181 w 1905"/>
              <a:gd name="T37" fmla="*/ 454 h 1867"/>
              <a:gd name="T38" fmla="*/ 136 w 1905"/>
              <a:gd name="T39" fmla="*/ 409 h 1867"/>
              <a:gd name="T40" fmla="*/ 136 w 1905"/>
              <a:gd name="T41" fmla="*/ 318 h 1867"/>
              <a:gd name="T42" fmla="*/ 90 w 1905"/>
              <a:gd name="T43" fmla="*/ 227 h 1867"/>
              <a:gd name="T44" fmla="*/ 45 w 1905"/>
              <a:gd name="T45" fmla="*/ 182 h 1867"/>
              <a:gd name="T46" fmla="*/ 0 w 1905"/>
              <a:gd name="T47" fmla="*/ 136 h 1867"/>
              <a:gd name="T48" fmla="*/ 45 w 1905"/>
              <a:gd name="T49" fmla="*/ 0 h 186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905"/>
              <a:gd name="T76" fmla="*/ 0 h 1867"/>
              <a:gd name="T77" fmla="*/ 1905 w 1905"/>
              <a:gd name="T78" fmla="*/ 1867 h 1867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905" h="1867">
                <a:moveTo>
                  <a:pt x="1905" y="1769"/>
                </a:moveTo>
                <a:cubicBezTo>
                  <a:pt x="1867" y="1765"/>
                  <a:pt x="1829" y="1761"/>
                  <a:pt x="1769" y="1769"/>
                </a:cubicBezTo>
                <a:cubicBezTo>
                  <a:pt x="1709" y="1777"/>
                  <a:pt x="1618" y="1800"/>
                  <a:pt x="1542" y="1815"/>
                </a:cubicBezTo>
                <a:cubicBezTo>
                  <a:pt x="1466" y="1830"/>
                  <a:pt x="1398" y="1853"/>
                  <a:pt x="1315" y="1860"/>
                </a:cubicBezTo>
                <a:cubicBezTo>
                  <a:pt x="1232" y="1867"/>
                  <a:pt x="1111" y="1867"/>
                  <a:pt x="1043" y="1860"/>
                </a:cubicBezTo>
                <a:cubicBezTo>
                  <a:pt x="975" y="1853"/>
                  <a:pt x="990" y="1845"/>
                  <a:pt x="907" y="1815"/>
                </a:cubicBezTo>
                <a:cubicBezTo>
                  <a:pt x="824" y="1785"/>
                  <a:pt x="619" y="1717"/>
                  <a:pt x="544" y="1679"/>
                </a:cubicBezTo>
                <a:cubicBezTo>
                  <a:pt x="469" y="1641"/>
                  <a:pt x="476" y="1618"/>
                  <a:pt x="453" y="1588"/>
                </a:cubicBezTo>
                <a:cubicBezTo>
                  <a:pt x="430" y="1558"/>
                  <a:pt x="423" y="1527"/>
                  <a:pt x="408" y="1497"/>
                </a:cubicBezTo>
                <a:cubicBezTo>
                  <a:pt x="393" y="1467"/>
                  <a:pt x="363" y="1437"/>
                  <a:pt x="363" y="1407"/>
                </a:cubicBezTo>
                <a:cubicBezTo>
                  <a:pt x="363" y="1377"/>
                  <a:pt x="385" y="1339"/>
                  <a:pt x="408" y="1316"/>
                </a:cubicBezTo>
                <a:cubicBezTo>
                  <a:pt x="431" y="1293"/>
                  <a:pt x="492" y="1300"/>
                  <a:pt x="499" y="1270"/>
                </a:cubicBezTo>
                <a:cubicBezTo>
                  <a:pt x="506" y="1240"/>
                  <a:pt x="476" y="1179"/>
                  <a:pt x="453" y="1134"/>
                </a:cubicBezTo>
                <a:cubicBezTo>
                  <a:pt x="430" y="1089"/>
                  <a:pt x="386" y="1043"/>
                  <a:pt x="363" y="998"/>
                </a:cubicBezTo>
                <a:cubicBezTo>
                  <a:pt x="340" y="953"/>
                  <a:pt x="332" y="892"/>
                  <a:pt x="317" y="862"/>
                </a:cubicBezTo>
                <a:cubicBezTo>
                  <a:pt x="302" y="832"/>
                  <a:pt x="287" y="840"/>
                  <a:pt x="272" y="817"/>
                </a:cubicBezTo>
                <a:cubicBezTo>
                  <a:pt x="257" y="794"/>
                  <a:pt x="241" y="756"/>
                  <a:pt x="226" y="726"/>
                </a:cubicBezTo>
                <a:cubicBezTo>
                  <a:pt x="211" y="696"/>
                  <a:pt x="188" y="680"/>
                  <a:pt x="181" y="635"/>
                </a:cubicBezTo>
                <a:cubicBezTo>
                  <a:pt x="174" y="590"/>
                  <a:pt x="189" y="492"/>
                  <a:pt x="181" y="454"/>
                </a:cubicBezTo>
                <a:cubicBezTo>
                  <a:pt x="173" y="416"/>
                  <a:pt x="143" y="432"/>
                  <a:pt x="136" y="409"/>
                </a:cubicBezTo>
                <a:cubicBezTo>
                  <a:pt x="129" y="386"/>
                  <a:pt x="144" y="348"/>
                  <a:pt x="136" y="318"/>
                </a:cubicBezTo>
                <a:cubicBezTo>
                  <a:pt x="128" y="288"/>
                  <a:pt x="105" y="250"/>
                  <a:pt x="90" y="227"/>
                </a:cubicBezTo>
                <a:cubicBezTo>
                  <a:pt x="75" y="204"/>
                  <a:pt x="60" y="197"/>
                  <a:pt x="45" y="182"/>
                </a:cubicBezTo>
                <a:cubicBezTo>
                  <a:pt x="30" y="167"/>
                  <a:pt x="0" y="166"/>
                  <a:pt x="0" y="136"/>
                </a:cubicBezTo>
                <a:cubicBezTo>
                  <a:pt x="0" y="106"/>
                  <a:pt x="22" y="53"/>
                  <a:pt x="45" y="0"/>
                </a:cubicBezTo>
              </a:path>
            </a:pathLst>
          </a:custGeom>
          <a:noFill/>
          <a:ln w="76200">
            <a:solidFill>
              <a:srgbClr val="CC0099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078" name="Freeform 4"/>
          <p:cNvSpPr>
            <a:spLocks/>
          </p:cNvSpPr>
          <p:nvPr/>
        </p:nvSpPr>
        <p:spPr bwMode="auto">
          <a:xfrm>
            <a:off x="6545263" y="2203450"/>
            <a:ext cx="2087562" cy="2609850"/>
          </a:xfrm>
          <a:custGeom>
            <a:avLst/>
            <a:gdLst>
              <a:gd name="T0" fmla="*/ 1088 w 1315"/>
              <a:gd name="T1" fmla="*/ 1747 h 1747"/>
              <a:gd name="T2" fmla="*/ 1088 w 1315"/>
              <a:gd name="T3" fmla="*/ 1656 h 1747"/>
              <a:gd name="T4" fmla="*/ 1134 w 1315"/>
              <a:gd name="T5" fmla="*/ 1565 h 1747"/>
              <a:gd name="T6" fmla="*/ 1088 w 1315"/>
              <a:gd name="T7" fmla="*/ 1520 h 1747"/>
              <a:gd name="T8" fmla="*/ 1134 w 1315"/>
              <a:gd name="T9" fmla="*/ 1474 h 1747"/>
              <a:gd name="T10" fmla="*/ 1043 w 1315"/>
              <a:gd name="T11" fmla="*/ 1384 h 1747"/>
              <a:gd name="T12" fmla="*/ 1224 w 1315"/>
              <a:gd name="T13" fmla="*/ 1248 h 1747"/>
              <a:gd name="T14" fmla="*/ 1270 w 1315"/>
              <a:gd name="T15" fmla="*/ 1202 h 1747"/>
              <a:gd name="T16" fmla="*/ 1270 w 1315"/>
              <a:gd name="T17" fmla="*/ 1112 h 1747"/>
              <a:gd name="T18" fmla="*/ 1315 w 1315"/>
              <a:gd name="T19" fmla="*/ 975 h 1747"/>
              <a:gd name="T20" fmla="*/ 1270 w 1315"/>
              <a:gd name="T21" fmla="*/ 930 h 1747"/>
              <a:gd name="T22" fmla="*/ 1224 w 1315"/>
              <a:gd name="T23" fmla="*/ 794 h 1747"/>
              <a:gd name="T24" fmla="*/ 1270 w 1315"/>
              <a:gd name="T25" fmla="*/ 703 h 1747"/>
              <a:gd name="T26" fmla="*/ 1270 w 1315"/>
              <a:gd name="T27" fmla="*/ 613 h 1747"/>
              <a:gd name="T28" fmla="*/ 1224 w 1315"/>
              <a:gd name="T29" fmla="*/ 567 h 1747"/>
              <a:gd name="T30" fmla="*/ 1088 w 1315"/>
              <a:gd name="T31" fmla="*/ 522 h 1747"/>
              <a:gd name="T32" fmla="*/ 998 w 1315"/>
              <a:gd name="T33" fmla="*/ 477 h 1747"/>
              <a:gd name="T34" fmla="*/ 680 w 1315"/>
              <a:gd name="T35" fmla="*/ 340 h 1747"/>
              <a:gd name="T36" fmla="*/ 544 w 1315"/>
              <a:gd name="T37" fmla="*/ 295 h 1747"/>
              <a:gd name="T38" fmla="*/ 408 w 1315"/>
              <a:gd name="T39" fmla="*/ 295 h 1747"/>
              <a:gd name="T40" fmla="*/ 363 w 1315"/>
              <a:gd name="T41" fmla="*/ 250 h 1747"/>
              <a:gd name="T42" fmla="*/ 272 w 1315"/>
              <a:gd name="T43" fmla="*/ 159 h 1747"/>
              <a:gd name="T44" fmla="*/ 90 w 1315"/>
              <a:gd name="T45" fmla="*/ 23 h 1747"/>
              <a:gd name="T46" fmla="*/ 0 w 1315"/>
              <a:gd name="T47" fmla="*/ 23 h 174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315"/>
              <a:gd name="T73" fmla="*/ 0 h 1747"/>
              <a:gd name="T74" fmla="*/ 1315 w 1315"/>
              <a:gd name="T75" fmla="*/ 1747 h 174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315" h="1747">
                <a:moveTo>
                  <a:pt x="1088" y="1747"/>
                </a:moveTo>
                <a:cubicBezTo>
                  <a:pt x="1084" y="1716"/>
                  <a:pt x="1080" y="1686"/>
                  <a:pt x="1088" y="1656"/>
                </a:cubicBezTo>
                <a:cubicBezTo>
                  <a:pt x="1096" y="1626"/>
                  <a:pt x="1134" y="1588"/>
                  <a:pt x="1134" y="1565"/>
                </a:cubicBezTo>
                <a:cubicBezTo>
                  <a:pt x="1134" y="1542"/>
                  <a:pt x="1088" y="1535"/>
                  <a:pt x="1088" y="1520"/>
                </a:cubicBezTo>
                <a:cubicBezTo>
                  <a:pt x="1088" y="1505"/>
                  <a:pt x="1141" y="1497"/>
                  <a:pt x="1134" y="1474"/>
                </a:cubicBezTo>
                <a:cubicBezTo>
                  <a:pt x="1127" y="1451"/>
                  <a:pt x="1028" y="1422"/>
                  <a:pt x="1043" y="1384"/>
                </a:cubicBezTo>
                <a:cubicBezTo>
                  <a:pt x="1058" y="1346"/>
                  <a:pt x="1186" y="1278"/>
                  <a:pt x="1224" y="1248"/>
                </a:cubicBezTo>
                <a:cubicBezTo>
                  <a:pt x="1262" y="1218"/>
                  <a:pt x="1262" y="1225"/>
                  <a:pt x="1270" y="1202"/>
                </a:cubicBezTo>
                <a:cubicBezTo>
                  <a:pt x="1278" y="1179"/>
                  <a:pt x="1263" y="1150"/>
                  <a:pt x="1270" y="1112"/>
                </a:cubicBezTo>
                <a:cubicBezTo>
                  <a:pt x="1277" y="1074"/>
                  <a:pt x="1315" y="1005"/>
                  <a:pt x="1315" y="975"/>
                </a:cubicBezTo>
                <a:cubicBezTo>
                  <a:pt x="1315" y="945"/>
                  <a:pt x="1285" y="960"/>
                  <a:pt x="1270" y="930"/>
                </a:cubicBezTo>
                <a:cubicBezTo>
                  <a:pt x="1255" y="900"/>
                  <a:pt x="1224" y="832"/>
                  <a:pt x="1224" y="794"/>
                </a:cubicBezTo>
                <a:cubicBezTo>
                  <a:pt x="1224" y="756"/>
                  <a:pt x="1262" y="733"/>
                  <a:pt x="1270" y="703"/>
                </a:cubicBezTo>
                <a:cubicBezTo>
                  <a:pt x="1278" y="673"/>
                  <a:pt x="1278" y="636"/>
                  <a:pt x="1270" y="613"/>
                </a:cubicBezTo>
                <a:cubicBezTo>
                  <a:pt x="1262" y="590"/>
                  <a:pt x="1254" y="582"/>
                  <a:pt x="1224" y="567"/>
                </a:cubicBezTo>
                <a:cubicBezTo>
                  <a:pt x="1194" y="552"/>
                  <a:pt x="1126" y="537"/>
                  <a:pt x="1088" y="522"/>
                </a:cubicBezTo>
                <a:cubicBezTo>
                  <a:pt x="1050" y="507"/>
                  <a:pt x="1066" y="507"/>
                  <a:pt x="998" y="477"/>
                </a:cubicBezTo>
                <a:cubicBezTo>
                  <a:pt x="930" y="447"/>
                  <a:pt x="756" y="370"/>
                  <a:pt x="680" y="340"/>
                </a:cubicBezTo>
                <a:cubicBezTo>
                  <a:pt x="604" y="310"/>
                  <a:pt x="589" y="302"/>
                  <a:pt x="544" y="295"/>
                </a:cubicBezTo>
                <a:cubicBezTo>
                  <a:pt x="499" y="288"/>
                  <a:pt x="438" y="302"/>
                  <a:pt x="408" y="295"/>
                </a:cubicBezTo>
                <a:cubicBezTo>
                  <a:pt x="378" y="288"/>
                  <a:pt x="386" y="273"/>
                  <a:pt x="363" y="250"/>
                </a:cubicBezTo>
                <a:cubicBezTo>
                  <a:pt x="340" y="227"/>
                  <a:pt x="317" y="197"/>
                  <a:pt x="272" y="159"/>
                </a:cubicBezTo>
                <a:cubicBezTo>
                  <a:pt x="227" y="121"/>
                  <a:pt x="135" y="46"/>
                  <a:pt x="90" y="23"/>
                </a:cubicBezTo>
                <a:cubicBezTo>
                  <a:pt x="45" y="0"/>
                  <a:pt x="22" y="11"/>
                  <a:pt x="0" y="23"/>
                </a:cubicBezTo>
              </a:path>
            </a:pathLst>
          </a:custGeom>
          <a:noFill/>
          <a:ln w="76200">
            <a:solidFill>
              <a:srgbClr val="CC0099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079" name="Freeform 5"/>
          <p:cNvSpPr>
            <a:spLocks/>
          </p:cNvSpPr>
          <p:nvPr/>
        </p:nvSpPr>
        <p:spPr bwMode="auto">
          <a:xfrm>
            <a:off x="855663" y="5073650"/>
            <a:ext cx="11522075" cy="768350"/>
          </a:xfrm>
          <a:custGeom>
            <a:avLst/>
            <a:gdLst>
              <a:gd name="T0" fmla="*/ 7258 w 7258"/>
              <a:gd name="T1" fmla="*/ 7 h 514"/>
              <a:gd name="T2" fmla="*/ 6986 w 7258"/>
              <a:gd name="T3" fmla="*/ 7 h 514"/>
              <a:gd name="T4" fmla="*/ 6668 w 7258"/>
              <a:gd name="T5" fmla="*/ 7 h 514"/>
              <a:gd name="T6" fmla="*/ 6441 w 7258"/>
              <a:gd name="T7" fmla="*/ 7 h 514"/>
              <a:gd name="T8" fmla="*/ 6078 w 7258"/>
              <a:gd name="T9" fmla="*/ 52 h 514"/>
              <a:gd name="T10" fmla="*/ 5761 w 7258"/>
              <a:gd name="T11" fmla="*/ 143 h 514"/>
              <a:gd name="T12" fmla="*/ 5443 w 7258"/>
              <a:gd name="T13" fmla="*/ 188 h 514"/>
              <a:gd name="T14" fmla="*/ 4899 w 7258"/>
              <a:gd name="T15" fmla="*/ 279 h 514"/>
              <a:gd name="T16" fmla="*/ 4763 w 7258"/>
              <a:gd name="T17" fmla="*/ 279 h 514"/>
              <a:gd name="T18" fmla="*/ 4446 w 7258"/>
              <a:gd name="T19" fmla="*/ 279 h 514"/>
              <a:gd name="T20" fmla="*/ 4128 w 7258"/>
              <a:gd name="T21" fmla="*/ 279 h 514"/>
              <a:gd name="T22" fmla="*/ 3674 w 7258"/>
              <a:gd name="T23" fmla="*/ 234 h 514"/>
              <a:gd name="T24" fmla="*/ 3312 w 7258"/>
              <a:gd name="T25" fmla="*/ 188 h 514"/>
              <a:gd name="T26" fmla="*/ 3175 w 7258"/>
              <a:gd name="T27" fmla="*/ 188 h 514"/>
              <a:gd name="T28" fmla="*/ 2677 w 7258"/>
              <a:gd name="T29" fmla="*/ 279 h 514"/>
              <a:gd name="T30" fmla="*/ 2404 w 7258"/>
              <a:gd name="T31" fmla="*/ 370 h 514"/>
              <a:gd name="T32" fmla="*/ 1951 w 7258"/>
              <a:gd name="T33" fmla="*/ 415 h 514"/>
              <a:gd name="T34" fmla="*/ 681 w 7258"/>
              <a:gd name="T35" fmla="*/ 506 h 514"/>
              <a:gd name="T36" fmla="*/ 454 w 7258"/>
              <a:gd name="T37" fmla="*/ 461 h 514"/>
              <a:gd name="T38" fmla="*/ 0 w 7258"/>
              <a:gd name="T39" fmla="*/ 461 h 51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7258"/>
              <a:gd name="T61" fmla="*/ 0 h 514"/>
              <a:gd name="T62" fmla="*/ 7258 w 7258"/>
              <a:gd name="T63" fmla="*/ 514 h 51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7258" h="514">
                <a:moveTo>
                  <a:pt x="7258" y="7"/>
                </a:moveTo>
                <a:cubicBezTo>
                  <a:pt x="7171" y="7"/>
                  <a:pt x="7084" y="7"/>
                  <a:pt x="6986" y="7"/>
                </a:cubicBezTo>
                <a:cubicBezTo>
                  <a:pt x="6888" y="7"/>
                  <a:pt x="6759" y="7"/>
                  <a:pt x="6668" y="7"/>
                </a:cubicBezTo>
                <a:cubicBezTo>
                  <a:pt x="6577" y="7"/>
                  <a:pt x="6539" y="0"/>
                  <a:pt x="6441" y="7"/>
                </a:cubicBezTo>
                <a:cubicBezTo>
                  <a:pt x="6343" y="14"/>
                  <a:pt x="6191" y="29"/>
                  <a:pt x="6078" y="52"/>
                </a:cubicBezTo>
                <a:cubicBezTo>
                  <a:pt x="5965" y="75"/>
                  <a:pt x="5867" y="120"/>
                  <a:pt x="5761" y="143"/>
                </a:cubicBezTo>
                <a:cubicBezTo>
                  <a:pt x="5655" y="166"/>
                  <a:pt x="5587" y="165"/>
                  <a:pt x="5443" y="188"/>
                </a:cubicBezTo>
                <a:cubicBezTo>
                  <a:pt x="5299" y="211"/>
                  <a:pt x="5012" y="264"/>
                  <a:pt x="4899" y="279"/>
                </a:cubicBezTo>
                <a:cubicBezTo>
                  <a:pt x="4786" y="294"/>
                  <a:pt x="4838" y="279"/>
                  <a:pt x="4763" y="279"/>
                </a:cubicBezTo>
                <a:cubicBezTo>
                  <a:pt x="4688" y="279"/>
                  <a:pt x="4552" y="279"/>
                  <a:pt x="4446" y="279"/>
                </a:cubicBezTo>
                <a:cubicBezTo>
                  <a:pt x="4340" y="279"/>
                  <a:pt x="4257" y="286"/>
                  <a:pt x="4128" y="279"/>
                </a:cubicBezTo>
                <a:cubicBezTo>
                  <a:pt x="3999" y="272"/>
                  <a:pt x="3810" y="249"/>
                  <a:pt x="3674" y="234"/>
                </a:cubicBezTo>
                <a:cubicBezTo>
                  <a:pt x="3538" y="219"/>
                  <a:pt x="3395" y="196"/>
                  <a:pt x="3312" y="188"/>
                </a:cubicBezTo>
                <a:cubicBezTo>
                  <a:pt x="3229" y="180"/>
                  <a:pt x="3281" y="173"/>
                  <a:pt x="3175" y="188"/>
                </a:cubicBezTo>
                <a:cubicBezTo>
                  <a:pt x="3069" y="203"/>
                  <a:pt x="2805" y="249"/>
                  <a:pt x="2677" y="279"/>
                </a:cubicBezTo>
                <a:cubicBezTo>
                  <a:pt x="2549" y="309"/>
                  <a:pt x="2525" y="347"/>
                  <a:pt x="2404" y="370"/>
                </a:cubicBezTo>
                <a:cubicBezTo>
                  <a:pt x="2283" y="393"/>
                  <a:pt x="2238" y="392"/>
                  <a:pt x="1951" y="415"/>
                </a:cubicBezTo>
                <a:cubicBezTo>
                  <a:pt x="1664" y="438"/>
                  <a:pt x="930" y="498"/>
                  <a:pt x="681" y="506"/>
                </a:cubicBezTo>
                <a:cubicBezTo>
                  <a:pt x="432" y="514"/>
                  <a:pt x="567" y="468"/>
                  <a:pt x="454" y="461"/>
                </a:cubicBezTo>
                <a:cubicBezTo>
                  <a:pt x="341" y="454"/>
                  <a:pt x="170" y="457"/>
                  <a:pt x="0" y="461"/>
                </a:cubicBezTo>
              </a:path>
            </a:pathLst>
          </a:custGeom>
          <a:noFill/>
          <a:ln w="60325">
            <a:solidFill>
              <a:srgbClr val="990033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080" name="Rectangle 6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ru-RU" sz="100" smtClean="0"/>
              <a:t>Общая обстановка</a:t>
            </a:r>
          </a:p>
        </p:txBody>
      </p:sp>
      <p:sp>
        <p:nvSpPr>
          <p:cNvPr id="3081" name="AutoShape 7"/>
          <p:cNvSpPr>
            <a:spLocks noChangeArrowheads="1"/>
          </p:cNvSpPr>
          <p:nvPr/>
        </p:nvSpPr>
        <p:spPr bwMode="auto">
          <a:xfrm>
            <a:off x="8129588" y="5638800"/>
            <a:ext cx="144462" cy="128588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082" name="AutoShape 8"/>
          <p:cNvSpPr>
            <a:spLocks noChangeArrowheads="1"/>
          </p:cNvSpPr>
          <p:nvPr/>
        </p:nvSpPr>
        <p:spPr bwMode="auto">
          <a:xfrm>
            <a:off x="8705850" y="5638800"/>
            <a:ext cx="144463" cy="128588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083" name="AutoShape 9"/>
          <p:cNvSpPr>
            <a:spLocks noChangeArrowheads="1"/>
          </p:cNvSpPr>
          <p:nvPr/>
        </p:nvSpPr>
        <p:spPr bwMode="auto">
          <a:xfrm>
            <a:off x="9136063" y="5638800"/>
            <a:ext cx="144462" cy="128588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084" name="AutoShape 10"/>
          <p:cNvSpPr>
            <a:spLocks noChangeArrowheads="1"/>
          </p:cNvSpPr>
          <p:nvPr/>
        </p:nvSpPr>
        <p:spPr bwMode="auto">
          <a:xfrm>
            <a:off x="9640888" y="5381625"/>
            <a:ext cx="144462" cy="128588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085" name="Group 11"/>
          <p:cNvGrpSpPr>
            <a:grpSpLocks/>
          </p:cNvGrpSpPr>
          <p:nvPr/>
        </p:nvGrpSpPr>
        <p:grpSpPr bwMode="auto">
          <a:xfrm rot="15618344" flipV="1">
            <a:off x="4507706" y="4550569"/>
            <a:ext cx="271463" cy="517525"/>
            <a:chOff x="1225" y="4547"/>
            <a:chExt cx="227" cy="364"/>
          </a:xfrm>
        </p:grpSpPr>
        <p:sp>
          <p:nvSpPr>
            <p:cNvPr id="3343" name="AutoShape 12"/>
            <p:cNvSpPr>
              <a:spLocks noChangeArrowheads="1"/>
            </p:cNvSpPr>
            <p:nvPr/>
          </p:nvSpPr>
          <p:spPr bwMode="auto">
            <a:xfrm>
              <a:off x="1225" y="4729"/>
              <a:ext cx="136" cy="182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44" name="AutoShape 13"/>
            <p:cNvSpPr>
              <a:spLocks noChangeArrowheads="1"/>
            </p:cNvSpPr>
            <p:nvPr/>
          </p:nvSpPr>
          <p:spPr bwMode="auto">
            <a:xfrm rot="10618115">
              <a:off x="1225" y="4547"/>
              <a:ext cx="136" cy="182"/>
            </a:xfrm>
            <a:prstGeom prst="triangle">
              <a:avLst>
                <a:gd name="adj" fmla="val 56616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45" name="Line 14"/>
            <p:cNvSpPr>
              <a:spLocks noChangeShapeType="1"/>
            </p:cNvSpPr>
            <p:nvPr/>
          </p:nvSpPr>
          <p:spPr bwMode="auto">
            <a:xfrm>
              <a:off x="1270" y="4729"/>
              <a:ext cx="182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3346" name="Line 15"/>
            <p:cNvSpPr>
              <a:spLocks noChangeShapeType="1"/>
            </p:cNvSpPr>
            <p:nvPr/>
          </p:nvSpPr>
          <p:spPr bwMode="auto">
            <a:xfrm>
              <a:off x="1452" y="4638"/>
              <a:ext cx="0" cy="18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</p:grpSp>
      <p:grpSp>
        <p:nvGrpSpPr>
          <p:cNvPr id="3086" name="Group 16"/>
          <p:cNvGrpSpPr>
            <a:grpSpLocks/>
          </p:cNvGrpSpPr>
          <p:nvPr/>
        </p:nvGrpSpPr>
        <p:grpSpPr bwMode="auto">
          <a:xfrm rot="16429734" flipV="1">
            <a:off x="6077744" y="4461669"/>
            <a:ext cx="271463" cy="517525"/>
            <a:chOff x="1225" y="4547"/>
            <a:chExt cx="227" cy="364"/>
          </a:xfrm>
        </p:grpSpPr>
        <p:sp>
          <p:nvSpPr>
            <p:cNvPr id="3339" name="AutoShape 17"/>
            <p:cNvSpPr>
              <a:spLocks noChangeArrowheads="1"/>
            </p:cNvSpPr>
            <p:nvPr/>
          </p:nvSpPr>
          <p:spPr bwMode="auto">
            <a:xfrm>
              <a:off x="1225" y="4729"/>
              <a:ext cx="136" cy="182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40" name="AutoShape 18"/>
            <p:cNvSpPr>
              <a:spLocks noChangeArrowheads="1"/>
            </p:cNvSpPr>
            <p:nvPr/>
          </p:nvSpPr>
          <p:spPr bwMode="auto">
            <a:xfrm rot="10618115">
              <a:off x="1225" y="4547"/>
              <a:ext cx="136" cy="182"/>
            </a:xfrm>
            <a:prstGeom prst="triangle">
              <a:avLst>
                <a:gd name="adj" fmla="val 56616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41" name="Line 19"/>
            <p:cNvSpPr>
              <a:spLocks noChangeShapeType="1"/>
            </p:cNvSpPr>
            <p:nvPr/>
          </p:nvSpPr>
          <p:spPr bwMode="auto">
            <a:xfrm>
              <a:off x="1270" y="4729"/>
              <a:ext cx="182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3342" name="Line 20"/>
            <p:cNvSpPr>
              <a:spLocks noChangeShapeType="1"/>
            </p:cNvSpPr>
            <p:nvPr/>
          </p:nvSpPr>
          <p:spPr bwMode="auto">
            <a:xfrm>
              <a:off x="1452" y="4638"/>
              <a:ext cx="0" cy="18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</p:grpSp>
      <p:grpSp>
        <p:nvGrpSpPr>
          <p:cNvPr id="3087" name="Group 21"/>
          <p:cNvGrpSpPr>
            <a:grpSpLocks/>
          </p:cNvGrpSpPr>
          <p:nvPr/>
        </p:nvGrpSpPr>
        <p:grpSpPr bwMode="auto">
          <a:xfrm rot="11912509" flipV="1">
            <a:off x="9640888" y="4770438"/>
            <a:ext cx="304800" cy="461962"/>
            <a:chOff x="1225" y="4547"/>
            <a:chExt cx="227" cy="364"/>
          </a:xfrm>
        </p:grpSpPr>
        <p:sp>
          <p:nvSpPr>
            <p:cNvPr id="3335" name="AutoShape 22"/>
            <p:cNvSpPr>
              <a:spLocks noChangeArrowheads="1"/>
            </p:cNvSpPr>
            <p:nvPr/>
          </p:nvSpPr>
          <p:spPr bwMode="auto">
            <a:xfrm>
              <a:off x="1225" y="4729"/>
              <a:ext cx="136" cy="182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36" name="AutoShape 23"/>
            <p:cNvSpPr>
              <a:spLocks noChangeArrowheads="1"/>
            </p:cNvSpPr>
            <p:nvPr/>
          </p:nvSpPr>
          <p:spPr bwMode="auto">
            <a:xfrm rot="10618115">
              <a:off x="1225" y="4547"/>
              <a:ext cx="136" cy="182"/>
            </a:xfrm>
            <a:prstGeom prst="triangle">
              <a:avLst>
                <a:gd name="adj" fmla="val 56616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37" name="Line 24"/>
            <p:cNvSpPr>
              <a:spLocks noChangeShapeType="1"/>
            </p:cNvSpPr>
            <p:nvPr/>
          </p:nvSpPr>
          <p:spPr bwMode="auto">
            <a:xfrm>
              <a:off x="1270" y="4729"/>
              <a:ext cx="182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3338" name="Line 25"/>
            <p:cNvSpPr>
              <a:spLocks noChangeShapeType="1"/>
            </p:cNvSpPr>
            <p:nvPr/>
          </p:nvSpPr>
          <p:spPr bwMode="auto">
            <a:xfrm>
              <a:off x="1452" y="4638"/>
              <a:ext cx="0" cy="18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</p:grpSp>
      <p:grpSp>
        <p:nvGrpSpPr>
          <p:cNvPr id="3088" name="Group 26"/>
          <p:cNvGrpSpPr>
            <a:grpSpLocks/>
          </p:cNvGrpSpPr>
          <p:nvPr/>
        </p:nvGrpSpPr>
        <p:grpSpPr bwMode="auto">
          <a:xfrm rot="16146107" flipV="1">
            <a:off x="11709400" y="4100513"/>
            <a:ext cx="269875" cy="517525"/>
            <a:chOff x="1225" y="4547"/>
            <a:chExt cx="227" cy="364"/>
          </a:xfrm>
        </p:grpSpPr>
        <p:sp>
          <p:nvSpPr>
            <p:cNvPr id="3331" name="AutoShape 27"/>
            <p:cNvSpPr>
              <a:spLocks noChangeArrowheads="1"/>
            </p:cNvSpPr>
            <p:nvPr/>
          </p:nvSpPr>
          <p:spPr bwMode="auto">
            <a:xfrm>
              <a:off x="1225" y="4729"/>
              <a:ext cx="136" cy="182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32" name="AutoShape 28"/>
            <p:cNvSpPr>
              <a:spLocks noChangeArrowheads="1"/>
            </p:cNvSpPr>
            <p:nvPr/>
          </p:nvSpPr>
          <p:spPr bwMode="auto">
            <a:xfrm rot="10618115">
              <a:off x="1225" y="4547"/>
              <a:ext cx="136" cy="182"/>
            </a:xfrm>
            <a:prstGeom prst="triangle">
              <a:avLst>
                <a:gd name="adj" fmla="val 56616"/>
              </a:avLst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333" name="Line 29"/>
            <p:cNvSpPr>
              <a:spLocks noChangeShapeType="1"/>
            </p:cNvSpPr>
            <p:nvPr/>
          </p:nvSpPr>
          <p:spPr bwMode="auto">
            <a:xfrm>
              <a:off x="1270" y="4729"/>
              <a:ext cx="182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3334" name="Line 30"/>
            <p:cNvSpPr>
              <a:spLocks noChangeShapeType="1"/>
            </p:cNvSpPr>
            <p:nvPr/>
          </p:nvSpPr>
          <p:spPr bwMode="auto">
            <a:xfrm>
              <a:off x="1452" y="4638"/>
              <a:ext cx="0" cy="18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</p:grpSp>
      <p:grpSp>
        <p:nvGrpSpPr>
          <p:cNvPr id="3089" name="Group 31"/>
          <p:cNvGrpSpPr>
            <a:grpSpLocks/>
          </p:cNvGrpSpPr>
          <p:nvPr/>
        </p:nvGrpSpPr>
        <p:grpSpPr bwMode="auto">
          <a:xfrm>
            <a:off x="7612063" y="5510213"/>
            <a:ext cx="301625" cy="271462"/>
            <a:chOff x="3258" y="3928"/>
            <a:chExt cx="136" cy="137"/>
          </a:xfrm>
        </p:grpSpPr>
        <p:grpSp>
          <p:nvGrpSpPr>
            <p:cNvPr id="3325" name="Group 32"/>
            <p:cNvGrpSpPr>
              <a:grpSpLocks/>
            </p:cNvGrpSpPr>
            <p:nvPr/>
          </p:nvGrpSpPr>
          <p:grpSpPr bwMode="auto">
            <a:xfrm>
              <a:off x="3266" y="3949"/>
              <a:ext cx="113" cy="91"/>
              <a:chOff x="3266" y="3747"/>
              <a:chExt cx="113" cy="91"/>
            </a:xfrm>
          </p:grpSpPr>
          <p:sp>
            <p:nvSpPr>
              <p:cNvPr id="3327" name="Freeform 33"/>
              <p:cNvSpPr>
                <a:spLocks/>
              </p:cNvSpPr>
              <p:nvPr/>
            </p:nvSpPr>
            <p:spPr bwMode="auto">
              <a:xfrm>
                <a:off x="3272" y="3747"/>
                <a:ext cx="62" cy="84"/>
              </a:xfrm>
              <a:custGeom>
                <a:avLst/>
                <a:gdLst>
                  <a:gd name="T0" fmla="*/ 11 w 70"/>
                  <a:gd name="T1" fmla="*/ 0 h 123"/>
                  <a:gd name="T2" fmla="*/ 70 w 70"/>
                  <a:gd name="T3" fmla="*/ 62 h 123"/>
                  <a:gd name="T4" fmla="*/ 11 w 70"/>
                  <a:gd name="T5" fmla="*/ 123 h 123"/>
                  <a:gd name="T6" fmla="*/ 10 w 70"/>
                  <a:gd name="T7" fmla="*/ 117 h 123"/>
                  <a:gd name="T8" fmla="*/ 10 w 70"/>
                  <a:gd name="T9" fmla="*/ 115 h 123"/>
                  <a:gd name="T10" fmla="*/ 5 w 70"/>
                  <a:gd name="T11" fmla="*/ 115 h 123"/>
                  <a:gd name="T12" fmla="*/ 5 w 70"/>
                  <a:gd name="T13" fmla="*/ 109 h 123"/>
                  <a:gd name="T14" fmla="*/ 2 w 70"/>
                  <a:gd name="T15" fmla="*/ 109 h 123"/>
                  <a:gd name="T16" fmla="*/ 2 w 70"/>
                  <a:gd name="T17" fmla="*/ 104 h 123"/>
                  <a:gd name="T18" fmla="*/ 0 w 70"/>
                  <a:gd name="T19" fmla="*/ 104 h 123"/>
                  <a:gd name="T20" fmla="*/ 0 w 70"/>
                  <a:gd name="T21" fmla="*/ 64 h 123"/>
                  <a:gd name="T22" fmla="*/ 2 w 70"/>
                  <a:gd name="T23" fmla="*/ 64 h 123"/>
                  <a:gd name="T24" fmla="*/ 2 w 70"/>
                  <a:gd name="T25" fmla="*/ 34 h 123"/>
                  <a:gd name="T26" fmla="*/ 5 w 70"/>
                  <a:gd name="T27" fmla="*/ 34 h 123"/>
                  <a:gd name="T28" fmla="*/ 5 w 70"/>
                  <a:gd name="T29" fmla="*/ 28 h 123"/>
                  <a:gd name="T30" fmla="*/ 7 w 70"/>
                  <a:gd name="T31" fmla="*/ 26 h 123"/>
                  <a:gd name="T32" fmla="*/ 7 w 70"/>
                  <a:gd name="T33" fmla="*/ 23 h 123"/>
                  <a:gd name="T34" fmla="*/ 10 w 70"/>
                  <a:gd name="T35" fmla="*/ 23 h 123"/>
                  <a:gd name="T36" fmla="*/ 10 w 70"/>
                  <a:gd name="T37" fmla="*/ 18 h 123"/>
                  <a:gd name="T38" fmla="*/ 12 w 70"/>
                  <a:gd name="T39" fmla="*/ 18 h 123"/>
                  <a:gd name="T40" fmla="*/ 12 w 70"/>
                  <a:gd name="T41" fmla="*/ 10 h 123"/>
                  <a:gd name="T42" fmla="*/ 11 w 70"/>
                  <a:gd name="T43" fmla="*/ 0 h 1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70"/>
                  <a:gd name="T67" fmla="*/ 0 h 123"/>
                  <a:gd name="T68" fmla="*/ 70 w 70"/>
                  <a:gd name="T69" fmla="*/ 123 h 1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70" h="123">
                    <a:moveTo>
                      <a:pt x="11" y="0"/>
                    </a:moveTo>
                    <a:lnTo>
                      <a:pt x="70" y="62"/>
                    </a:lnTo>
                    <a:lnTo>
                      <a:pt x="11" y="123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5" y="115"/>
                    </a:lnTo>
                    <a:lnTo>
                      <a:pt x="5" y="109"/>
                    </a:lnTo>
                    <a:lnTo>
                      <a:pt x="2" y="109"/>
                    </a:lnTo>
                    <a:lnTo>
                      <a:pt x="2" y="104"/>
                    </a:lnTo>
                    <a:lnTo>
                      <a:pt x="0" y="104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34"/>
                    </a:lnTo>
                    <a:lnTo>
                      <a:pt x="5" y="34"/>
                    </a:lnTo>
                    <a:lnTo>
                      <a:pt x="5" y="28"/>
                    </a:lnTo>
                    <a:lnTo>
                      <a:pt x="7" y="26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tx1"/>
              </a:solidFill>
              <a:ln w="2540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8" name="Freeform 34"/>
              <p:cNvSpPr>
                <a:spLocks/>
              </p:cNvSpPr>
              <p:nvPr/>
            </p:nvSpPr>
            <p:spPr bwMode="auto">
              <a:xfrm>
                <a:off x="3266" y="3754"/>
                <a:ext cx="62" cy="84"/>
              </a:xfrm>
              <a:custGeom>
                <a:avLst/>
                <a:gdLst>
                  <a:gd name="T0" fmla="*/ 11 w 70"/>
                  <a:gd name="T1" fmla="*/ 0 h 123"/>
                  <a:gd name="T2" fmla="*/ 70 w 70"/>
                  <a:gd name="T3" fmla="*/ 62 h 123"/>
                  <a:gd name="T4" fmla="*/ 11 w 70"/>
                  <a:gd name="T5" fmla="*/ 123 h 123"/>
                  <a:gd name="T6" fmla="*/ 10 w 70"/>
                  <a:gd name="T7" fmla="*/ 117 h 123"/>
                  <a:gd name="T8" fmla="*/ 10 w 70"/>
                  <a:gd name="T9" fmla="*/ 115 h 123"/>
                  <a:gd name="T10" fmla="*/ 5 w 70"/>
                  <a:gd name="T11" fmla="*/ 115 h 123"/>
                  <a:gd name="T12" fmla="*/ 5 w 70"/>
                  <a:gd name="T13" fmla="*/ 109 h 123"/>
                  <a:gd name="T14" fmla="*/ 2 w 70"/>
                  <a:gd name="T15" fmla="*/ 109 h 123"/>
                  <a:gd name="T16" fmla="*/ 2 w 70"/>
                  <a:gd name="T17" fmla="*/ 104 h 123"/>
                  <a:gd name="T18" fmla="*/ 0 w 70"/>
                  <a:gd name="T19" fmla="*/ 104 h 123"/>
                  <a:gd name="T20" fmla="*/ 0 w 70"/>
                  <a:gd name="T21" fmla="*/ 64 h 123"/>
                  <a:gd name="T22" fmla="*/ 2 w 70"/>
                  <a:gd name="T23" fmla="*/ 64 h 123"/>
                  <a:gd name="T24" fmla="*/ 2 w 70"/>
                  <a:gd name="T25" fmla="*/ 34 h 123"/>
                  <a:gd name="T26" fmla="*/ 5 w 70"/>
                  <a:gd name="T27" fmla="*/ 34 h 123"/>
                  <a:gd name="T28" fmla="*/ 5 w 70"/>
                  <a:gd name="T29" fmla="*/ 28 h 123"/>
                  <a:gd name="T30" fmla="*/ 7 w 70"/>
                  <a:gd name="T31" fmla="*/ 26 h 123"/>
                  <a:gd name="T32" fmla="*/ 7 w 70"/>
                  <a:gd name="T33" fmla="*/ 23 h 123"/>
                  <a:gd name="T34" fmla="*/ 10 w 70"/>
                  <a:gd name="T35" fmla="*/ 23 h 123"/>
                  <a:gd name="T36" fmla="*/ 10 w 70"/>
                  <a:gd name="T37" fmla="*/ 18 h 123"/>
                  <a:gd name="T38" fmla="*/ 12 w 70"/>
                  <a:gd name="T39" fmla="*/ 18 h 123"/>
                  <a:gd name="T40" fmla="*/ 12 w 70"/>
                  <a:gd name="T41" fmla="*/ 10 h 123"/>
                  <a:gd name="T42" fmla="*/ 11 w 70"/>
                  <a:gd name="T43" fmla="*/ 0 h 1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70"/>
                  <a:gd name="T67" fmla="*/ 0 h 123"/>
                  <a:gd name="T68" fmla="*/ 70 w 70"/>
                  <a:gd name="T69" fmla="*/ 123 h 1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70" h="123">
                    <a:moveTo>
                      <a:pt x="11" y="0"/>
                    </a:moveTo>
                    <a:lnTo>
                      <a:pt x="70" y="62"/>
                    </a:lnTo>
                    <a:lnTo>
                      <a:pt x="11" y="123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5" y="115"/>
                    </a:lnTo>
                    <a:lnTo>
                      <a:pt x="5" y="109"/>
                    </a:lnTo>
                    <a:lnTo>
                      <a:pt x="2" y="109"/>
                    </a:lnTo>
                    <a:lnTo>
                      <a:pt x="2" y="104"/>
                    </a:lnTo>
                    <a:lnTo>
                      <a:pt x="0" y="104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34"/>
                    </a:lnTo>
                    <a:lnTo>
                      <a:pt x="5" y="34"/>
                    </a:lnTo>
                    <a:lnTo>
                      <a:pt x="5" y="28"/>
                    </a:lnTo>
                    <a:lnTo>
                      <a:pt x="7" y="26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10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9" name="Freeform 35"/>
              <p:cNvSpPr>
                <a:spLocks/>
              </p:cNvSpPr>
              <p:nvPr/>
            </p:nvSpPr>
            <p:spPr bwMode="auto">
              <a:xfrm>
                <a:off x="3317" y="3754"/>
                <a:ext cx="62" cy="84"/>
              </a:xfrm>
              <a:custGeom>
                <a:avLst/>
                <a:gdLst>
                  <a:gd name="T0" fmla="*/ 59 w 71"/>
                  <a:gd name="T1" fmla="*/ 0 h 123"/>
                  <a:gd name="T2" fmla="*/ 0 w 71"/>
                  <a:gd name="T3" fmla="*/ 62 h 123"/>
                  <a:gd name="T4" fmla="*/ 59 w 71"/>
                  <a:gd name="T5" fmla="*/ 123 h 123"/>
                  <a:gd name="T6" fmla="*/ 60 w 71"/>
                  <a:gd name="T7" fmla="*/ 117 h 123"/>
                  <a:gd name="T8" fmla="*/ 60 w 71"/>
                  <a:gd name="T9" fmla="*/ 115 h 123"/>
                  <a:gd name="T10" fmla="*/ 65 w 71"/>
                  <a:gd name="T11" fmla="*/ 115 h 123"/>
                  <a:gd name="T12" fmla="*/ 65 w 71"/>
                  <a:gd name="T13" fmla="*/ 109 h 123"/>
                  <a:gd name="T14" fmla="*/ 68 w 71"/>
                  <a:gd name="T15" fmla="*/ 109 h 123"/>
                  <a:gd name="T16" fmla="*/ 68 w 71"/>
                  <a:gd name="T17" fmla="*/ 104 h 123"/>
                  <a:gd name="T18" fmla="*/ 71 w 71"/>
                  <a:gd name="T19" fmla="*/ 104 h 123"/>
                  <a:gd name="T20" fmla="*/ 71 w 71"/>
                  <a:gd name="T21" fmla="*/ 64 h 123"/>
                  <a:gd name="T22" fmla="*/ 68 w 71"/>
                  <a:gd name="T23" fmla="*/ 64 h 123"/>
                  <a:gd name="T24" fmla="*/ 68 w 71"/>
                  <a:gd name="T25" fmla="*/ 34 h 123"/>
                  <a:gd name="T26" fmla="*/ 65 w 71"/>
                  <a:gd name="T27" fmla="*/ 34 h 123"/>
                  <a:gd name="T28" fmla="*/ 65 w 71"/>
                  <a:gd name="T29" fmla="*/ 28 h 123"/>
                  <a:gd name="T30" fmla="*/ 63 w 71"/>
                  <a:gd name="T31" fmla="*/ 26 h 123"/>
                  <a:gd name="T32" fmla="*/ 63 w 71"/>
                  <a:gd name="T33" fmla="*/ 23 h 123"/>
                  <a:gd name="T34" fmla="*/ 60 w 71"/>
                  <a:gd name="T35" fmla="*/ 23 h 123"/>
                  <a:gd name="T36" fmla="*/ 60 w 71"/>
                  <a:gd name="T37" fmla="*/ 18 h 123"/>
                  <a:gd name="T38" fmla="*/ 58 w 71"/>
                  <a:gd name="T39" fmla="*/ 18 h 123"/>
                  <a:gd name="T40" fmla="*/ 58 w 71"/>
                  <a:gd name="T41" fmla="*/ 10 h 123"/>
                  <a:gd name="T42" fmla="*/ 59 w 71"/>
                  <a:gd name="T43" fmla="*/ 0 h 1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71"/>
                  <a:gd name="T67" fmla="*/ 0 h 123"/>
                  <a:gd name="T68" fmla="*/ 71 w 71"/>
                  <a:gd name="T69" fmla="*/ 123 h 1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71" h="123">
                    <a:moveTo>
                      <a:pt x="59" y="0"/>
                    </a:moveTo>
                    <a:lnTo>
                      <a:pt x="0" y="62"/>
                    </a:lnTo>
                    <a:lnTo>
                      <a:pt x="59" y="123"/>
                    </a:lnTo>
                    <a:lnTo>
                      <a:pt x="60" y="117"/>
                    </a:lnTo>
                    <a:lnTo>
                      <a:pt x="60" y="115"/>
                    </a:lnTo>
                    <a:lnTo>
                      <a:pt x="65" y="115"/>
                    </a:lnTo>
                    <a:lnTo>
                      <a:pt x="65" y="109"/>
                    </a:lnTo>
                    <a:lnTo>
                      <a:pt x="68" y="109"/>
                    </a:lnTo>
                    <a:lnTo>
                      <a:pt x="68" y="104"/>
                    </a:lnTo>
                    <a:lnTo>
                      <a:pt x="71" y="104"/>
                    </a:lnTo>
                    <a:lnTo>
                      <a:pt x="71" y="64"/>
                    </a:lnTo>
                    <a:lnTo>
                      <a:pt x="68" y="64"/>
                    </a:lnTo>
                    <a:lnTo>
                      <a:pt x="68" y="34"/>
                    </a:lnTo>
                    <a:lnTo>
                      <a:pt x="65" y="34"/>
                    </a:lnTo>
                    <a:lnTo>
                      <a:pt x="65" y="28"/>
                    </a:lnTo>
                    <a:lnTo>
                      <a:pt x="63" y="26"/>
                    </a:lnTo>
                    <a:lnTo>
                      <a:pt x="63" y="23"/>
                    </a:lnTo>
                    <a:lnTo>
                      <a:pt x="60" y="23"/>
                    </a:lnTo>
                    <a:lnTo>
                      <a:pt x="60" y="18"/>
                    </a:lnTo>
                    <a:lnTo>
                      <a:pt x="58" y="18"/>
                    </a:lnTo>
                    <a:lnTo>
                      <a:pt x="58" y="1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tx2"/>
              </a:solidFill>
              <a:ln w="25400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0" name="Freeform 36"/>
              <p:cNvSpPr>
                <a:spLocks/>
              </p:cNvSpPr>
              <p:nvPr/>
            </p:nvSpPr>
            <p:spPr bwMode="auto">
              <a:xfrm>
                <a:off x="3317" y="3754"/>
                <a:ext cx="62" cy="84"/>
              </a:xfrm>
              <a:custGeom>
                <a:avLst/>
                <a:gdLst>
                  <a:gd name="T0" fmla="*/ 59 w 71"/>
                  <a:gd name="T1" fmla="*/ 0 h 123"/>
                  <a:gd name="T2" fmla="*/ 0 w 71"/>
                  <a:gd name="T3" fmla="*/ 62 h 123"/>
                  <a:gd name="T4" fmla="*/ 59 w 71"/>
                  <a:gd name="T5" fmla="*/ 123 h 123"/>
                  <a:gd name="T6" fmla="*/ 60 w 71"/>
                  <a:gd name="T7" fmla="*/ 117 h 123"/>
                  <a:gd name="T8" fmla="*/ 60 w 71"/>
                  <a:gd name="T9" fmla="*/ 115 h 123"/>
                  <a:gd name="T10" fmla="*/ 65 w 71"/>
                  <a:gd name="T11" fmla="*/ 115 h 123"/>
                  <a:gd name="T12" fmla="*/ 65 w 71"/>
                  <a:gd name="T13" fmla="*/ 109 h 123"/>
                  <a:gd name="T14" fmla="*/ 68 w 71"/>
                  <a:gd name="T15" fmla="*/ 109 h 123"/>
                  <a:gd name="T16" fmla="*/ 68 w 71"/>
                  <a:gd name="T17" fmla="*/ 104 h 123"/>
                  <a:gd name="T18" fmla="*/ 71 w 71"/>
                  <a:gd name="T19" fmla="*/ 104 h 123"/>
                  <a:gd name="T20" fmla="*/ 71 w 71"/>
                  <a:gd name="T21" fmla="*/ 64 h 123"/>
                  <a:gd name="T22" fmla="*/ 68 w 71"/>
                  <a:gd name="T23" fmla="*/ 64 h 123"/>
                  <a:gd name="T24" fmla="*/ 68 w 71"/>
                  <a:gd name="T25" fmla="*/ 34 h 123"/>
                  <a:gd name="T26" fmla="*/ 65 w 71"/>
                  <a:gd name="T27" fmla="*/ 34 h 123"/>
                  <a:gd name="T28" fmla="*/ 65 w 71"/>
                  <a:gd name="T29" fmla="*/ 28 h 123"/>
                  <a:gd name="T30" fmla="*/ 63 w 71"/>
                  <a:gd name="T31" fmla="*/ 26 h 123"/>
                  <a:gd name="T32" fmla="*/ 63 w 71"/>
                  <a:gd name="T33" fmla="*/ 23 h 123"/>
                  <a:gd name="T34" fmla="*/ 60 w 71"/>
                  <a:gd name="T35" fmla="*/ 23 h 123"/>
                  <a:gd name="T36" fmla="*/ 60 w 71"/>
                  <a:gd name="T37" fmla="*/ 18 h 123"/>
                  <a:gd name="T38" fmla="*/ 58 w 71"/>
                  <a:gd name="T39" fmla="*/ 18 h 123"/>
                  <a:gd name="T40" fmla="*/ 58 w 71"/>
                  <a:gd name="T41" fmla="*/ 10 h 123"/>
                  <a:gd name="T42" fmla="*/ 59 w 71"/>
                  <a:gd name="T43" fmla="*/ 0 h 1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71"/>
                  <a:gd name="T67" fmla="*/ 0 h 123"/>
                  <a:gd name="T68" fmla="*/ 71 w 71"/>
                  <a:gd name="T69" fmla="*/ 123 h 1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71" h="123">
                    <a:moveTo>
                      <a:pt x="59" y="0"/>
                    </a:moveTo>
                    <a:lnTo>
                      <a:pt x="0" y="62"/>
                    </a:lnTo>
                    <a:lnTo>
                      <a:pt x="59" y="123"/>
                    </a:lnTo>
                    <a:lnTo>
                      <a:pt x="60" y="117"/>
                    </a:lnTo>
                    <a:lnTo>
                      <a:pt x="60" y="115"/>
                    </a:lnTo>
                    <a:lnTo>
                      <a:pt x="65" y="115"/>
                    </a:lnTo>
                    <a:lnTo>
                      <a:pt x="65" y="109"/>
                    </a:lnTo>
                    <a:lnTo>
                      <a:pt x="68" y="109"/>
                    </a:lnTo>
                    <a:lnTo>
                      <a:pt x="68" y="104"/>
                    </a:lnTo>
                    <a:lnTo>
                      <a:pt x="71" y="104"/>
                    </a:lnTo>
                    <a:lnTo>
                      <a:pt x="71" y="64"/>
                    </a:lnTo>
                    <a:lnTo>
                      <a:pt x="68" y="64"/>
                    </a:lnTo>
                    <a:lnTo>
                      <a:pt x="68" y="34"/>
                    </a:lnTo>
                    <a:lnTo>
                      <a:pt x="65" y="34"/>
                    </a:lnTo>
                    <a:lnTo>
                      <a:pt x="65" y="28"/>
                    </a:lnTo>
                    <a:lnTo>
                      <a:pt x="63" y="26"/>
                    </a:lnTo>
                    <a:lnTo>
                      <a:pt x="63" y="23"/>
                    </a:lnTo>
                    <a:lnTo>
                      <a:pt x="60" y="23"/>
                    </a:lnTo>
                    <a:lnTo>
                      <a:pt x="60" y="18"/>
                    </a:lnTo>
                    <a:lnTo>
                      <a:pt x="58" y="18"/>
                    </a:lnTo>
                    <a:lnTo>
                      <a:pt x="58" y="10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326" name="Oval 37"/>
            <p:cNvSpPr>
              <a:spLocks noChangeArrowheads="1"/>
            </p:cNvSpPr>
            <p:nvPr/>
          </p:nvSpPr>
          <p:spPr bwMode="auto">
            <a:xfrm>
              <a:off x="3258" y="3928"/>
              <a:ext cx="136" cy="137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3090" name="Group 38"/>
          <p:cNvGrpSpPr>
            <a:grpSpLocks/>
          </p:cNvGrpSpPr>
          <p:nvPr/>
        </p:nvGrpSpPr>
        <p:grpSpPr bwMode="auto">
          <a:xfrm rot="-222506">
            <a:off x="1936750" y="5521325"/>
            <a:ext cx="9144000" cy="342900"/>
            <a:chOff x="1129" y="3750"/>
            <a:chExt cx="5760" cy="216"/>
          </a:xfrm>
        </p:grpSpPr>
        <p:grpSp>
          <p:nvGrpSpPr>
            <p:cNvPr id="3274" name="Группа 231"/>
            <p:cNvGrpSpPr>
              <a:grpSpLocks/>
            </p:cNvGrpSpPr>
            <p:nvPr/>
          </p:nvGrpSpPr>
          <p:grpSpPr bwMode="auto">
            <a:xfrm>
              <a:off x="1129" y="3840"/>
              <a:ext cx="317" cy="126"/>
              <a:chOff x="6827094" y="5825222"/>
              <a:chExt cx="504000" cy="200060"/>
            </a:xfrm>
          </p:grpSpPr>
          <p:sp>
            <p:nvSpPr>
              <p:cNvPr id="3323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24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75" name="Группа 231"/>
            <p:cNvGrpSpPr>
              <a:grpSpLocks/>
            </p:cNvGrpSpPr>
            <p:nvPr/>
          </p:nvGrpSpPr>
          <p:grpSpPr bwMode="auto">
            <a:xfrm>
              <a:off x="1492" y="3840"/>
              <a:ext cx="317" cy="126"/>
              <a:chOff x="6827094" y="5825222"/>
              <a:chExt cx="504000" cy="200060"/>
            </a:xfrm>
          </p:grpSpPr>
          <p:sp>
            <p:nvSpPr>
              <p:cNvPr id="3321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22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76" name="Группа 231"/>
            <p:cNvGrpSpPr>
              <a:grpSpLocks/>
            </p:cNvGrpSpPr>
            <p:nvPr/>
          </p:nvGrpSpPr>
          <p:grpSpPr bwMode="auto">
            <a:xfrm>
              <a:off x="1855" y="3840"/>
              <a:ext cx="317" cy="126"/>
              <a:chOff x="6827094" y="5825222"/>
              <a:chExt cx="504000" cy="200060"/>
            </a:xfrm>
          </p:grpSpPr>
          <p:sp>
            <p:nvSpPr>
              <p:cNvPr id="3319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20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77" name="Группа 231"/>
            <p:cNvGrpSpPr>
              <a:grpSpLocks/>
            </p:cNvGrpSpPr>
            <p:nvPr/>
          </p:nvGrpSpPr>
          <p:grpSpPr bwMode="auto">
            <a:xfrm>
              <a:off x="2172" y="3840"/>
              <a:ext cx="317" cy="126"/>
              <a:chOff x="6827094" y="5825222"/>
              <a:chExt cx="504000" cy="200060"/>
            </a:xfrm>
          </p:grpSpPr>
          <p:sp>
            <p:nvSpPr>
              <p:cNvPr id="3317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18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78" name="Группа 231"/>
            <p:cNvGrpSpPr>
              <a:grpSpLocks/>
            </p:cNvGrpSpPr>
            <p:nvPr/>
          </p:nvGrpSpPr>
          <p:grpSpPr bwMode="auto">
            <a:xfrm>
              <a:off x="2490" y="3840"/>
              <a:ext cx="317" cy="126"/>
              <a:chOff x="6827094" y="5825222"/>
              <a:chExt cx="504000" cy="200060"/>
            </a:xfrm>
          </p:grpSpPr>
          <p:sp>
            <p:nvSpPr>
              <p:cNvPr id="3315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16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79" name="Группа 231"/>
            <p:cNvGrpSpPr>
              <a:grpSpLocks/>
            </p:cNvGrpSpPr>
            <p:nvPr/>
          </p:nvGrpSpPr>
          <p:grpSpPr bwMode="auto">
            <a:xfrm>
              <a:off x="2807" y="3840"/>
              <a:ext cx="317" cy="126"/>
              <a:chOff x="6827094" y="5825222"/>
              <a:chExt cx="504000" cy="200060"/>
            </a:xfrm>
          </p:grpSpPr>
          <p:sp>
            <p:nvSpPr>
              <p:cNvPr id="3313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14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80" name="Группа 231"/>
            <p:cNvGrpSpPr>
              <a:grpSpLocks/>
            </p:cNvGrpSpPr>
            <p:nvPr/>
          </p:nvGrpSpPr>
          <p:grpSpPr bwMode="auto">
            <a:xfrm>
              <a:off x="3125" y="3840"/>
              <a:ext cx="317" cy="126"/>
              <a:chOff x="6827094" y="5825222"/>
              <a:chExt cx="504000" cy="200060"/>
            </a:xfrm>
          </p:grpSpPr>
          <p:sp>
            <p:nvSpPr>
              <p:cNvPr id="3311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12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81" name="Группа 231"/>
            <p:cNvGrpSpPr>
              <a:grpSpLocks/>
            </p:cNvGrpSpPr>
            <p:nvPr/>
          </p:nvGrpSpPr>
          <p:grpSpPr bwMode="auto">
            <a:xfrm>
              <a:off x="3442" y="3840"/>
              <a:ext cx="317" cy="126"/>
              <a:chOff x="6827094" y="5825222"/>
              <a:chExt cx="504000" cy="200060"/>
            </a:xfrm>
          </p:grpSpPr>
          <p:sp>
            <p:nvSpPr>
              <p:cNvPr id="3309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10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82" name="Группа 231"/>
            <p:cNvGrpSpPr>
              <a:grpSpLocks/>
            </p:cNvGrpSpPr>
            <p:nvPr/>
          </p:nvGrpSpPr>
          <p:grpSpPr bwMode="auto">
            <a:xfrm>
              <a:off x="6572" y="3750"/>
              <a:ext cx="317" cy="126"/>
              <a:chOff x="6827094" y="5825222"/>
              <a:chExt cx="504000" cy="200060"/>
            </a:xfrm>
          </p:grpSpPr>
          <p:sp>
            <p:nvSpPr>
              <p:cNvPr id="3307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08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83" name="Группа 231"/>
            <p:cNvGrpSpPr>
              <a:grpSpLocks/>
            </p:cNvGrpSpPr>
            <p:nvPr/>
          </p:nvGrpSpPr>
          <p:grpSpPr bwMode="auto">
            <a:xfrm>
              <a:off x="3760" y="3840"/>
              <a:ext cx="317" cy="126"/>
              <a:chOff x="6827094" y="5825222"/>
              <a:chExt cx="504000" cy="200060"/>
            </a:xfrm>
          </p:grpSpPr>
          <p:sp>
            <p:nvSpPr>
              <p:cNvPr id="3305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06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84" name="Группа 231"/>
            <p:cNvGrpSpPr>
              <a:grpSpLocks/>
            </p:cNvGrpSpPr>
            <p:nvPr/>
          </p:nvGrpSpPr>
          <p:grpSpPr bwMode="auto">
            <a:xfrm>
              <a:off x="4123" y="3840"/>
              <a:ext cx="317" cy="126"/>
              <a:chOff x="6827094" y="5825222"/>
              <a:chExt cx="504000" cy="200060"/>
            </a:xfrm>
          </p:grpSpPr>
          <p:sp>
            <p:nvSpPr>
              <p:cNvPr id="3303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04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85" name="Группа 231"/>
            <p:cNvGrpSpPr>
              <a:grpSpLocks/>
            </p:cNvGrpSpPr>
            <p:nvPr/>
          </p:nvGrpSpPr>
          <p:grpSpPr bwMode="auto">
            <a:xfrm>
              <a:off x="4486" y="3840"/>
              <a:ext cx="317" cy="126"/>
              <a:chOff x="6827094" y="5825222"/>
              <a:chExt cx="504000" cy="200060"/>
            </a:xfrm>
          </p:grpSpPr>
          <p:sp>
            <p:nvSpPr>
              <p:cNvPr id="3301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02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86" name="Группа 231"/>
            <p:cNvGrpSpPr>
              <a:grpSpLocks/>
            </p:cNvGrpSpPr>
            <p:nvPr/>
          </p:nvGrpSpPr>
          <p:grpSpPr bwMode="auto">
            <a:xfrm rot="-813655">
              <a:off x="5892" y="3795"/>
              <a:ext cx="317" cy="126"/>
              <a:chOff x="6827094" y="5825222"/>
              <a:chExt cx="504000" cy="200060"/>
            </a:xfrm>
          </p:grpSpPr>
          <p:sp>
            <p:nvSpPr>
              <p:cNvPr id="3299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300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87" name="Группа 231"/>
            <p:cNvGrpSpPr>
              <a:grpSpLocks/>
            </p:cNvGrpSpPr>
            <p:nvPr/>
          </p:nvGrpSpPr>
          <p:grpSpPr bwMode="auto">
            <a:xfrm>
              <a:off x="6255" y="3750"/>
              <a:ext cx="317" cy="126"/>
              <a:chOff x="6827094" y="5825222"/>
              <a:chExt cx="504000" cy="200060"/>
            </a:xfrm>
          </p:grpSpPr>
          <p:sp>
            <p:nvSpPr>
              <p:cNvPr id="3297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98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88" name="Группа 231"/>
            <p:cNvGrpSpPr>
              <a:grpSpLocks/>
            </p:cNvGrpSpPr>
            <p:nvPr/>
          </p:nvGrpSpPr>
          <p:grpSpPr bwMode="auto">
            <a:xfrm>
              <a:off x="4894" y="3840"/>
              <a:ext cx="317" cy="126"/>
              <a:chOff x="6827094" y="5825222"/>
              <a:chExt cx="504000" cy="200060"/>
            </a:xfrm>
          </p:grpSpPr>
          <p:sp>
            <p:nvSpPr>
              <p:cNvPr id="3295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96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89" name="Группа 231"/>
            <p:cNvGrpSpPr>
              <a:grpSpLocks/>
            </p:cNvGrpSpPr>
            <p:nvPr/>
          </p:nvGrpSpPr>
          <p:grpSpPr bwMode="auto">
            <a:xfrm>
              <a:off x="5211" y="3840"/>
              <a:ext cx="317" cy="126"/>
              <a:chOff x="6827094" y="5825222"/>
              <a:chExt cx="504000" cy="200060"/>
            </a:xfrm>
          </p:grpSpPr>
          <p:sp>
            <p:nvSpPr>
              <p:cNvPr id="3293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94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  <p:grpSp>
          <p:nvGrpSpPr>
            <p:cNvPr id="3290" name="Группа 231"/>
            <p:cNvGrpSpPr>
              <a:grpSpLocks/>
            </p:cNvGrpSpPr>
            <p:nvPr/>
          </p:nvGrpSpPr>
          <p:grpSpPr bwMode="auto">
            <a:xfrm rot="-271858">
              <a:off x="5529" y="3840"/>
              <a:ext cx="317" cy="126"/>
              <a:chOff x="6827094" y="5825222"/>
              <a:chExt cx="504000" cy="200060"/>
            </a:xfrm>
          </p:grpSpPr>
          <p:sp>
            <p:nvSpPr>
              <p:cNvPr id="3291" name="Овал 169"/>
              <p:cNvSpPr>
                <a:spLocks noChangeArrowheads="1"/>
              </p:cNvSpPr>
              <p:nvPr/>
            </p:nvSpPr>
            <p:spPr bwMode="auto">
              <a:xfrm rot="-4345915">
                <a:off x="7007458" y="5825250"/>
                <a:ext cx="200060" cy="200004"/>
              </a:xfrm>
              <a:prstGeom prst="ellipse">
                <a:avLst/>
              </a:prstGeom>
              <a:solidFill>
                <a:srgbClr val="FFFF00"/>
              </a:solidFill>
              <a:ln w="25400" algn="ctr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92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6827094" y="5838990"/>
                <a:ext cx="504000" cy="142875"/>
              </a:xfrm>
              <a:prstGeom prst="lin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</p:spPr>
          </p:cxnSp>
        </p:grpSp>
      </p:grpSp>
      <p:grpSp>
        <p:nvGrpSpPr>
          <p:cNvPr id="3091" name="Group 90"/>
          <p:cNvGrpSpPr>
            <a:grpSpLocks/>
          </p:cNvGrpSpPr>
          <p:nvPr/>
        </p:nvGrpSpPr>
        <p:grpSpPr bwMode="auto">
          <a:xfrm>
            <a:off x="496888" y="4456113"/>
            <a:ext cx="11952287" cy="1497012"/>
            <a:chOff x="313" y="2661"/>
            <a:chExt cx="7529" cy="943"/>
          </a:xfrm>
        </p:grpSpPr>
        <p:grpSp>
          <p:nvGrpSpPr>
            <p:cNvPr id="3191" name="Group 91"/>
            <p:cNvGrpSpPr>
              <a:grpSpLocks/>
            </p:cNvGrpSpPr>
            <p:nvPr/>
          </p:nvGrpSpPr>
          <p:grpSpPr bwMode="auto">
            <a:xfrm rot="1503295">
              <a:off x="3805" y="2933"/>
              <a:ext cx="317" cy="126"/>
              <a:chOff x="1673" y="4158"/>
              <a:chExt cx="317" cy="126"/>
            </a:xfrm>
          </p:grpSpPr>
          <p:sp>
            <p:nvSpPr>
              <p:cNvPr id="3272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73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192" name="Group 94"/>
            <p:cNvGrpSpPr>
              <a:grpSpLocks/>
            </p:cNvGrpSpPr>
            <p:nvPr/>
          </p:nvGrpSpPr>
          <p:grpSpPr bwMode="auto">
            <a:xfrm>
              <a:off x="313" y="2888"/>
              <a:ext cx="3489" cy="398"/>
              <a:chOff x="313" y="2888"/>
              <a:chExt cx="3489" cy="398"/>
            </a:xfrm>
          </p:grpSpPr>
          <p:grpSp>
            <p:nvGrpSpPr>
              <p:cNvPr id="3235" name="Group 95"/>
              <p:cNvGrpSpPr>
                <a:grpSpLocks/>
              </p:cNvGrpSpPr>
              <p:nvPr/>
            </p:nvGrpSpPr>
            <p:grpSpPr bwMode="auto">
              <a:xfrm rot="-380412">
                <a:off x="313" y="3160"/>
                <a:ext cx="1270" cy="126"/>
                <a:chOff x="494" y="3160"/>
                <a:chExt cx="1270" cy="126"/>
              </a:xfrm>
            </p:grpSpPr>
            <p:grpSp>
              <p:nvGrpSpPr>
                <p:cNvPr id="3260" name="Group 96"/>
                <p:cNvGrpSpPr>
                  <a:grpSpLocks/>
                </p:cNvGrpSpPr>
                <p:nvPr/>
              </p:nvGrpSpPr>
              <p:grpSpPr bwMode="auto">
                <a:xfrm>
                  <a:off x="811" y="3160"/>
                  <a:ext cx="317" cy="126"/>
                  <a:chOff x="1673" y="4158"/>
                  <a:chExt cx="317" cy="126"/>
                </a:xfrm>
              </p:grpSpPr>
              <p:sp>
                <p:nvSpPr>
                  <p:cNvPr id="3270" name="Овал 169"/>
                  <p:cNvSpPr>
                    <a:spLocks noChangeArrowheads="1"/>
                  </p:cNvSpPr>
                  <p:nvPr/>
                </p:nvSpPr>
                <p:spPr bwMode="auto">
                  <a:xfrm rot="-4345915">
                    <a:off x="1786" y="4158"/>
                    <a:ext cx="126" cy="126"/>
                  </a:xfrm>
                  <a:prstGeom prst="ellipse">
                    <a:avLst/>
                  </a:prstGeom>
                  <a:solidFill>
                    <a:schemeClr val="tx2"/>
                  </a:solidFill>
                  <a:ln w="25400" algn="ctr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rot="10800000" lIns="127508" tIns="63767" rIns="127508" bIns="63767" anchor="ctr"/>
                  <a:lstStyle/>
                  <a:p>
                    <a:pPr algn="ctr" defTabSz="1276350"/>
                    <a:endParaRPr lang="ru-RU">
                      <a:solidFill>
                        <a:srgbClr val="FFFFFF"/>
                      </a:solidFill>
                      <a:latin typeface="Calibri" pitchFamily="34" charset="0"/>
                    </a:endParaRPr>
                  </a:p>
                </p:txBody>
              </p:sp>
              <p:cxnSp>
                <p:nvCxnSpPr>
                  <p:cNvPr id="3271" name="Прямая соединительная линия 170"/>
                  <p:cNvCxnSpPr>
                    <a:cxnSpLocks noChangeShapeType="1"/>
                  </p:cNvCxnSpPr>
                  <p:nvPr/>
                </p:nvCxnSpPr>
                <p:spPr bwMode="auto">
                  <a:xfrm rot="11854085" flipH="1">
                    <a:off x="1673" y="4167"/>
                    <a:ext cx="317" cy="90"/>
                  </a:xfrm>
                  <a:prstGeom prst="line">
                    <a:avLst/>
                  </a:prstGeom>
                  <a:noFill/>
                  <a:ln w="34925" algn="ctr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</p:cxnSp>
            </p:grpSp>
            <p:grpSp>
              <p:nvGrpSpPr>
                <p:cNvPr id="3261" name="Group 99"/>
                <p:cNvGrpSpPr>
                  <a:grpSpLocks/>
                </p:cNvGrpSpPr>
                <p:nvPr/>
              </p:nvGrpSpPr>
              <p:grpSpPr bwMode="auto">
                <a:xfrm>
                  <a:off x="494" y="3160"/>
                  <a:ext cx="317" cy="126"/>
                  <a:chOff x="1673" y="4158"/>
                  <a:chExt cx="317" cy="126"/>
                </a:xfrm>
              </p:grpSpPr>
              <p:sp>
                <p:nvSpPr>
                  <p:cNvPr id="3268" name="Овал 169"/>
                  <p:cNvSpPr>
                    <a:spLocks noChangeArrowheads="1"/>
                  </p:cNvSpPr>
                  <p:nvPr/>
                </p:nvSpPr>
                <p:spPr bwMode="auto">
                  <a:xfrm rot="-4345915">
                    <a:off x="1786" y="4158"/>
                    <a:ext cx="126" cy="126"/>
                  </a:xfrm>
                  <a:prstGeom prst="ellipse">
                    <a:avLst/>
                  </a:prstGeom>
                  <a:solidFill>
                    <a:schemeClr val="tx2"/>
                  </a:solidFill>
                  <a:ln w="25400" algn="ctr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rot="10800000" lIns="127508" tIns="63767" rIns="127508" bIns="63767" anchor="ctr"/>
                  <a:lstStyle/>
                  <a:p>
                    <a:pPr algn="ctr" defTabSz="1276350"/>
                    <a:endParaRPr lang="ru-RU">
                      <a:solidFill>
                        <a:srgbClr val="FFFFFF"/>
                      </a:solidFill>
                      <a:latin typeface="Calibri" pitchFamily="34" charset="0"/>
                    </a:endParaRPr>
                  </a:p>
                </p:txBody>
              </p:sp>
              <p:cxnSp>
                <p:nvCxnSpPr>
                  <p:cNvPr id="3269" name="Прямая соединительная линия 170"/>
                  <p:cNvCxnSpPr>
                    <a:cxnSpLocks noChangeShapeType="1"/>
                  </p:cNvCxnSpPr>
                  <p:nvPr/>
                </p:nvCxnSpPr>
                <p:spPr bwMode="auto">
                  <a:xfrm rot="11854085" flipH="1">
                    <a:off x="1673" y="4167"/>
                    <a:ext cx="317" cy="90"/>
                  </a:xfrm>
                  <a:prstGeom prst="line">
                    <a:avLst/>
                  </a:prstGeom>
                  <a:noFill/>
                  <a:ln w="34925" algn="ctr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</p:cxnSp>
            </p:grpSp>
            <p:grpSp>
              <p:nvGrpSpPr>
                <p:cNvPr id="3262" name="Group 102"/>
                <p:cNvGrpSpPr>
                  <a:grpSpLocks/>
                </p:cNvGrpSpPr>
                <p:nvPr/>
              </p:nvGrpSpPr>
              <p:grpSpPr bwMode="auto">
                <a:xfrm>
                  <a:off x="1129" y="3160"/>
                  <a:ext cx="317" cy="126"/>
                  <a:chOff x="1673" y="4158"/>
                  <a:chExt cx="317" cy="126"/>
                </a:xfrm>
              </p:grpSpPr>
              <p:sp>
                <p:nvSpPr>
                  <p:cNvPr id="3266" name="Овал 169"/>
                  <p:cNvSpPr>
                    <a:spLocks noChangeArrowheads="1"/>
                  </p:cNvSpPr>
                  <p:nvPr/>
                </p:nvSpPr>
                <p:spPr bwMode="auto">
                  <a:xfrm rot="-4345915">
                    <a:off x="1786" y="4158"/>
                    <a:ext cx="126" cy="126"/>
                  </a:xfrm>
                  <a:prstGeom prst="ellipse">
                    <a:avLst/>
                  </a:prstGeom>
                  <a:solidFill>
                    <a:schemeClr val="tx2"/>
                  </a:solidFill>
                  <a:ln w="25400" algn="ctr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rot="10800000" lIns="127508" tIns="63767" rIns="127508" bIns="63767" anchor="ctr"/>
                  <a:lstStyle/>
                  <a:p>
                    <a:pPr algn="ctr" defTabSz="1276350"/>
                    <a:endParaRPr lang="ru-RU">
                      <a:solidFill>
                        <a:srgbClr val="FFFFFF"/>
                      </a:solidFill>
                      <a:latin typeface="Calibri" pitchFamily="34" charset="0"/>
                    </a:endParaRPr>
                  </a:p>
                </p:txBody>
              </p:sp>
              <p:cxnSp>
                <p:nvCxnSpPr>
                  <p:cNvPr id="3267" name="Прямая соединительная линия 170"/>
                  <p:cNvCxnSpPr>
                    <a:cxnSpLocks noChangeShapeType="1"/>
                  </p:cNvCxnSpPr>
                  <p:nvPr/>
                </p:nvCxnSpPr>
                <p:spPr bwMode="auto">
                  <a:xfrm rot="11854085" flipH="1">
                    <a:off x="1673" y="4167"/>
                    <a:ext cx="317" cy="90"/>
                  </a:xfrm>
                  <a:prstGeom prst="line">
                    <a:avLst/>
                  </a:prstGeom>
                  <a:noFill/>
                  <a:ln w="34925" algn="ctr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</p:cxnSp>
            </p:grpSp>
            <p:grpSp>
              <p:nvGrpSpPr>
                <p:cNvPr id="3263" name="Group 105"/>
                <p:cNvGrpSpPr>
                  <a:grpSpLocks/>
                </p:cNvGrpSpPr>
                <p:nvPr/>
              </p:nvGrpSpPr>
              <p:grpSpPr bwMode="auto">
                <a:xfrm>
                  <a:off x="1447" y="3160"/>
                  <a:ext cx="317" cy="126"/>
                  <a:chOff x="1673" y="4158"/>
                  <a:chExt cx="317" cy="126"/>
                </a:xfrm>
              </p:grpSpPr>
              <p:sp>
                <p:nvSpPr>
                  <p:cNvPr id="3264" name="Овал 169"/>
                  <p:cNvSpPr>
                    <a:spLocks noChangeArrowheads="1"/>
                  </p:cNvSpPr>
                  <p:nvPr/>
                </p:nvSpPr>
                <p:spPr bwMode="auto">
                  <a:xfrm rot="-4345915">
                    <a:off x="1786" y="4158"/>
                    <a:ext cx="126" cy="126"/>
                  </a:xfrm>
                  <a:prstGeom prst="ellipse">
                    <a:avLst/>
                  </a:prstGeom>
                  <a:solidFill>
                    <a:schemeClr val="tx2"/>
                  </a:solidFill>
                  <a:ln w="25400" algn="ctr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rot="10800000" lIns="127508" tIns="63767" rIns="127508" bIns="63767" anchor="ctr"/>
                  <a:lstStyle/>
                  <a:p>
                    <a:pPr algn="ctr" defTabSz="1276350"/>
                    <a:endParaRPr lang="ru-RU">
                      <a:solidFill>
                        <a:srgbClr val="FFFFFF"/>
                      </a:solidFill>
                      <a:latin typeface="Calibri" pitchFamily="34" charset="0"/>
                    </a:endParaRPr>
                  </a:p>
                </p:txBody>
              </p:sp>
              <p:cxnSp>
                <p:nvCxnSpPr>
                  <p:cNvPr id="3265" name="Прямая соединительная линия 170"/>
                  <p:cNvCxnSpPr>
                    <a:cxnSpLocks noChangeShapeType="1"/>
                  </p:cNvCxnSpPr>
                  <p:nvPr/>
                </p:nvCxnSpPr>
                <p:spPr bwMode="auto">
                  <a:xfrm rot="11854085" flipH="1">
                    <a:off x="1673" y="4167"/>
                    <a:ext cx="317" cy="90"/>
                  </a:xfrm>
                  <a:prstGeom prst="line">
                    <a:avLst/>
                  </a:prstGeom>
                  <a:noFill/>
                  <a:ln w="34925" algn="ctr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</p:cxnSp>
            </p:grpSp>
          </p:grpSp>
          <p:grpSp>
            <p:nvGrpSpPr>
              <p:cNvPr id="3236" name="Group 108"/>
              <p:cNvGrpSpPr>
                <a:grpSpLocks/>
              </p:cNvGrpSpPr>
              <p:nvPr/>
            </p:nvGrpSpPr>
            <p:grpSpPr bwMode="auto">
              <a:xfrm>
                <a:off x="1583" y="2888"/>
                <a:ext cx="2219" cy="262"/>
                <a:chOff x="1764" y="2888"/>
                <a:chExt cx="2219" cy="262"/>
              </a:xfrm>
            </p:grpSpPr>
            <p:grpSp>
              <p:nvGrpSpPr>
                <p:cNvPr id="3237" name="Group 109"/>
                <p:cNvGrpSpPr>
                  <a:grpSpLocks/>
                </p:cNvGrpSpPr>
                <p:nvPr/>
              </p:nvGrpSpPr>
              <p:grpSpPr bwMode="auto">
                <a:xfrm rot="-380412">
                  <a:off x="1764" y="3024"/>
                  <a:ext cx="1270" cy="126"/>
                  <a:chOff x="494" y="3160"/>
                  <a:chExt cx="1270" cy="126"/>
                </a:xfrm>
              </p:grpSpPr>
              <p:grpSp>
                <p:nvGrpSpPr>
                  <p:cNvPr id="3248" name="Group 110"/>
                  <p:cNvGrpSpPr>
                    <a:grpSpLocks/>
                  </p:cNvGrpSpPr>
                  <p:nvPr/>
                </p:nvGrpSpPr>
                <p:grpSpPr bwMode="auto">
                  <a:xfrm>
                    <a:off x="811" y="3160"/>
                    <a:ext cx="317" cy="126"/>
                    <a:chOff x="1673" y="4158"/>
                    <a:chExt cx="317" cy="126"/>
                  </a:xfrm>
                </p:grpSpPr>
                <p:sp>
                  <p:nvSpPr>
                    <p:cNvPr id="3258" name="Овал 169"/>
                    <p:cNvSpPr>
                      <a:spLocks noChangeArrowheads="1"/>
                    </p:cNvSpPr>
                    <p:nvPr/>
                  </p:nvSpPr>
                  <p:spPr bwMode="auto">
                    <a:xfrm rot="-4345915">
                      <a:off x="1786" y="4158"/>
                      <a:ext cx="126" cy="126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25400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rot="10800000" lIns="127508" tIns="63767" rIns="127508" bIns="63767" anchor="ctr"/>
                    <a:lstStyle/>
                    <a:p>
                      <a:pPr algn="ctr" defTabSz="1276350"/>
                      <a:endParaRPr lang="ru-RU">
                        <a:solidFill>
                          <a:srgbClr val="FFFFFF"/>
                        </a:solidFill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3259" name="Прямая соединительная линия 170"/>
                    <p:cNvCxnSpPr>
                      <a:cxnSpLocks noChangeShapeType="1"/>
                    </p:cNvCxnSpPr>
                    <p:nvPr/>
                  </p:nvCxnSpPr>
                  <p:spPr bwMode="auto">
                    <a:xfrm rot="11854085" flipH="1">
                      <a:off x="1673" y="4167"/>
                      <a:ext cx="317" cy="90"/>
                    </a:xfrm>
                    <a:prstGeom prst="line">
                      <a:avLst/>
                    </a:prstGeom>
                    <a:noFill/>
                    <a:ln w="34925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</p:cxnSp>
              </p:grpSp>
              <p:grpSp>
                <p:nvGrpSpPr>
                  <p:cNvPr id="3249" name="Group 113"/>
                  <p:cNvGrpSpPr>
                    <a:grpSpLocks/>
                  </p:cNvGrpSpPr>
                  <p:nvPr/>
                </p:nvGrpSpPr>
                <p:grpSpPr bwMode="auto">
                  <a:xfrm>
                    <a:off x="494" y="3160"/>
                    <a:ext cx="317" cy="126"/>
                    <a:chOff x="1673" y="4158"/>
                    <a:chExt cx="317" cy="126"/>
                  </a:xfrm>
                </p:grpSpPr>
                <p:sp>
                  <p:nvSpPr>
                    <p:cNvPr id="3256" name="Овал 169"/>
                    <p:cNvSpPr>
                      <a:spLocks noChangeArrowheads="1"/>
                    </p:cNvSpPr>
                    <p:nvPr/>
                  </p:nvSpPr>
                  <p:spPr bwMode="auto">
                    <a:xfrm rot="-4345915">
                      <a:off x="1786" y="4158"/>
                      <a:ext cx="126" cy="126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25400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rot="10800000" lIns="127508" tIns="63767" rIns="127508" bIns="63767" anchor="ctr"/>
                    <a:lstStyle/>
                    <a:p>
                      <a:pPr algn="ctr" defTabSz="1276350"/>
                      <a:endParaRPr lang="ru-RU">
                        <a:solidFill>
                          <a:srgbClr val="FFFFFF"/>
                        </a:solidFill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3257" name="Прямая соединительная линия 170"/>
                    <p:cNvCxnSpPr>
                      <a:cxnSpLocks noChangeShapeType="1"/>
                    </p:cNvCxnSpPr>
                    <p:nvPr/>
                  </p:nvCxnSpPr>
                  <p:spPr bwMode="auto">
                    <a:xfrm rot="11854085" flipH="1">
                      <a:off x="1673" y="4167"/>
                      <a:ext cx="317" cy="90"/>
                    </a:xfrm>
                    <a:prstGeom prst="line">
                      <a:avLst/>
                    </a:prstGeom>
                    <a:noFill/>
                    <a:ln w="34925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</p:cxnSp>
              </p:grpSp>
              <p:grpSp>
                <p:nvGrpSpPr>
                  <p:cNvPr id="3250" name="Group 116"/>
                  <p:cNvGrpSpPr>
                    <a:grpSpLocks/>
                  </p:cNvGrpSpPr>
                  <p:nvPr/>
                </p:nvGrpSpPr>
                <p:grpSpPr bwMode="auto">
                  <a:xfrm>
                    <a:off x="1129" y="3160"/>
                    <a:ext cx="317" cy="126"/>
                    <a:chOff x="1673" y="4158"/>
                    <a:chExt cx="317" cy="126"/>
                  </a:xfrm>
                </p:grpSpPr>
                <p:sp>
                  <p:nvSpPr>
                    <p:cNvPr id="3254" name="Овал 169"/>
                    <p:cNvSpPr>
                      <a:spLocks noChangeArrowheads="1"/>
                    </p:cNvSpPr>
                    <p:nvPr/>
                  </p:nvSpPr>
                  <p:spPr bwMode="auto">
                    <a:xfrm rot="-4345915">
                      <a:off x="1786" y="4158"/>
                      <a:ext cx="126" cy="126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25400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rot="10800000" lIns="127508" tIns="63767" rIns="127508" bIns="63767" anchor="ctr"/>
                    <a:lstStyle/>
                    <a:p>
                      <a:pPr algn="ctr" defTabSz="1276350"/>
                      <a:endParaRPr lang="ru-RU">
                        <a:solidFill>
                          <a:srgbClr val="FFFFFF"/>
                        </a:solidFill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3255" name="Прямая соединительная линия 170"/>
                    <p:cNvCxnSpPr>
                      <a:cxnSpLocks noChangeShapeType="1"/>
                    </p:cNvCxnSpPr>
                    <p:nvPr/>
                  </p:nvCxnSpPr>
                  <p:spPr bwMode="auto">
                    <a:xfrm rot="11854085" flipH="1">
                      <a:off x="1673" y="4167"/>
                      <a:ext cx="317" cy="90"/>
                    </a:xfrm>
                    <a:prstGeom prst="line">
                      <a:avLst/>
                    </a:prstGeom>
                    <a:noFill/>
                    <a:ln w="34925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</p:cxnSp>
              </p:grpSp>
              <p:grpSp>
                <p:nvGrpSpPr>
                  <p:cNvPr id="3251" name="Group 119"/>
                  <p:cNvGrpSpPr>
                    <a:grpSpLocks/>
                  </p:cNvGrpSpPr>
                  <p:nvPr/>
                </p:nvGrpSpPr>
                <p:grpSpPr bwMode="auto">
                  <a:xfrm>
                    <a:off x="1447" y="3160"/>
                    <a:ext cx="317" cy="126"/>
                    <a:chOff x="1673" y="4158"/>
                    <a:chExt cx="317" cy="126"/>
                  </a:xfrm>
                </p:grpSpPr>
                <p:sp>
                  <p:nvSpPr>
                    <p:cNvPr id="3252" name="Овал 169"/>
                    <p:cNvSpPr>
                      <a:spLocks noChangeArrowheads="1"/>
                    </p:cNvSpPr>
                    <p:nvPr/>
                  </p:nvSpPr>
                  <p:spPr bwMode="auto">
                    <a:xfrm rot="-4345915">
                      <a:off x="1786" y="4158"/>
                      <a:ext cx="126" cy="126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25400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rot="10800000" lIns="127508" tIns="63767" rIns="127508" bIns="63767" anchor="ctr"/>
                    <a:lstStyle/>
                    <a:p>
                      <a:pPr algn="ctr" defTabSz="1276350"/>
                      <a:endParaRPr lang="ru-RU">
                        <a:solidFill>
                          <a:srgbClr val="FFFFFF"/>
                        </a:solidFill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3253" name="Прямая соединительная линия 170"/>
                    <p:cNvCxnSpPr>
                      <a:cxnSpLocks noChangeShapeType="1"/>
                    </p:cNvCxnSpPr>
                    <p:nvPr/>
                  </p:nvCxnSpPr>
                  <p:spPr bwMode="auto">
                    <a:xfrm rot="11854085" flipH="1">
                      <a:off x="1673" y="4167"/>
                      <a:ext cx="317" cy="90"/>
                    </a:xfrm>
                    <a:prstGeom prst="line">
                      <a:avLst/>
                    </a:prstGeom>
                    <a:noFill/>
                    <a:ln w="34925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</p:cxnSp>
              </p:grpSp>
            </p:grpSp>
            <p:grpSp>
              <p:nvGrpSpPr>
                <p:cNvPr id="3238" name="Group 122"/>
                <p:cNvGrpSpPr>
                  <a:grpSpLocks/>
                </p:cNvGrpSpPr>
                <p:nvPr/>
              </p:nvGrpSpPr>
              <p:grpSpPr bwMode="auto">
                <a:xfrm>
                  <a:off x="3034" y="2888"/>
                  <a:ext cx="949" cy="196"/>
                  <a:chOff x="2764" y="4140"/>
                  <a:chExt cx="949" cy="196"/>
                </a:xfrm>
              </p:grpSpPr>
              <p:grpSp>
                <p:nvGrpSpPr>
                  <p:cNvPr id="3239" name="Group 123"/>
                  <p:cNvGrpSpPr>
                    <a:grpSpLocks/>
                  </p:cNvGrpSpPr>
                  <p:nvPr/>
                </p:nvGrpSpPr>
                <p:grpSpPr bwMode="auto">
                  <a:xfrm rot="-380412">
                    <a:off x="3079" y="4175"/>
                    <a:ext cx="317" cy="126"/>
                    <a:chOff x="1673" y="4158"/>
                    <a:chExt cx="317" cy="126"/>
                  </a:xfrm>
                </p:grpSpPr>
                <p:sp>
                  <p:nvSpPr>
                    <p:cNvPr id="3246" name="Овал 169"/>
                    <p:cNvSpPr>
                      <a:spLocks noChangeArrowheads="1"/>
                    </p:cNvSpPr>
                    <p:nvPr/>
                  </p:nvSpPr>
                  <p:spPr bwMode="auto">
                    <a:xfrm rot="-4345915">
                      <a:off x="1786" y="4158"/>
                      <a:ext cx="126" cy="126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25400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rot="10800000" lIns="127508" tIns="63767" rIns="127508" bIns="63767" anchor="ctr"/>
                    <a:lstStyle/>
                    <a:p>
                      <a:pPr algn="ctr" defTabSz="1276350"/>
                      <a:endParaRPr lang="ru-RU">
                        <a:solidFill>
                          <a:srgbClr val="FFFFFF"/>
                        </a:solidFill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3247" name="Прямая соединительная линия 170"/>
                    <p:cNvCxnSpPr>
                      <a:cxnSpLocks noChangeShapeType="1"/>
                    </p:cNvCxnSpPr>
                    <p:nvPr/>
                  </p:nvCxnSpPr>
                  <p:spPr bwMode="auto">
                    <a:xfrm rot="11854085" flipH="1">
                      <a:off x="1673" y="4167"/>
                      <a:ext cx="317" cy="90"/>
                    </a:xfrm>
                    <a:prstGeom prst="line">
                      <a:avLst/>
                    </a:prstGeom>
                    <a:noFill/>
                    <a:ln w="34925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</p:cxnSp>
              </p:grpSp>
              <p:grpSp>
                <p:nvGrpSpPr>
                  <p:cNvPr id="3240" name="Group 126"/>
                  <p:cNvGrpSpPr>
                    <a:grpSpLocks/>
                  </p:cNvGrpSpPr>
                  <p:nvPr/>
                </p:nvGrpSpPr>
                <p:grpSpPr bwMode="auto">
                  <a:xfrm rot="-380412">
                    <a:off x="2764" y="4210"/>
                    <a:ext cx="317" cy="126"/>
                    <a:chOff x="1673" y="4158"/>
                    <a:chExt cx="317" cy="126"/>
                  </a:xfrm>
                </p:grpSpPr>
                <p:sp>
                  <p:nvSpPr>
                    <p:cNvPr id="3244" name="Овал 169"/>
                    <p:cNvSpPr>
                      <a:spLocks noChangeArrowheads="1"/>
                    </p:cNvSpPr>
                    <p:nvPr/>
                  </p:nvSpPr>
                  <p:spPr bwMode="auto">
                    <a:xfrm rot="-4345915">
                      <a:off x="1786" y="4158"/>
                      <a:ext cx="126" cy="126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25400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rot="10800000" lIns="127508" tIns="63767" rIns="127508" bIns="63767" anchor="ctr"/>
                    <a:lstStyle/>
                    <a:p>
                      <a:pPr algn="ctr" defTabSz="1276350"/>
                      <a:endParaRPr lang="ru-RU">
                        <a:solidFill>
                          <a:srgbClr val="FFFFFF"/>
                        </a:solidFill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3245" name="Прямая соединительная линия 170"/>
                    <p:cNvCxnSpPr>
                      <a:cxnSpLocks noChangeShapeType="1"/>
                    </p:cNvCxnSpPr>
                    <p:nvPr/>
                  </p:nvCxnSpPr>
                  <p:spPr bwMode="auto">
                    <a:xfrm rot="11854085" flipH="1">
                      <a:off x="1673" y="4167"/>
                      <a:ext cx="317" cy="90"/>
                    </a:xfrm>
                    <a:prstGeom prst="line">
                      <a:avLst/>
                    </a:prstGeom>
                    <a:noFill/>
                    <a:ln w="34925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</p:cxnSp>
              </p:grpSp>
              <p:grpSp>
                <p:nvGrpSpPr>
                  <p:cNvPr id="3241" name="Group 129"/>
                  <p:cNvGrpSpPr>
                    <a:grpSpLocks/>
                  </p:cNvGrpSpPr>
                  <p:nvPr/>
                </p:nvGrpSpPr>
                <p:grpSpPr bwMode="auto">
                  <a:xfrm rot="-380412">
                    <a:off x="3396" y="4140"/>
                    <a:ext cx="317" cy="126"/>
                    <a:chOff x="1673" y="4158"/>
                    <a:chExt cx="317" cy="126"/>
                  </a:xfrm>
                </p:grpSpPr>
                <p:sp>
                  <p:nvSpPr>
                    <p:cNvPr id="3242" name="Овал 169"/>
                    <p:cNvSpPr>
                      <a:spLocks noChangeArrowheads="1"/>
                    </p:cNvSpPr>
                    <p:nvPr/>
                  </p:nvSpPr>
                  <p:spPr bwMode="auto">
                    <a:xfrm rot="-4345915">
                      <a:off x="1786" y="4158"/>
                      <a:ext cx="126" cy="126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25400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rot="10800000" lIns="127508" tIns="63767" rIns="127508" bIns="63767" anchor="ctr"/>
                    <a:lstStyle/>
                    <a:p>
                      <a:pPr algn="ctr" defTabSz="1276350"/>
                      <a:endParaRPr lang="ru-RU">
                        <a:solidFill>
                          <a:srgbClr val="FFFFFF"/>
                        </a:solidFill>
                        <a:latin typeface="Calibri" pitchFamily="34" charset="0"/>
                      </a:endParaRPr>
                    </a:p>
                  </p:txBody>
                </p:sp>
                <p:cxnSp>
                  <p:nvCxnSpPr>
                    <p:cNvPr id="3243" name="Прямая соединительная линия 170"/>
                    <p:cNvCxnSpPr>
                      <a:cxnSpLocks noChangeShapeType="1"/>
                    </p:cNvCxnSpPr>
                    <p:nvPr/>
                  </p:nvCxnSpPr>
                  <p:spPr bwMode="auto">
                    <a:xfrm rot="11854085" flipH="1">
                      <a:off x="1673" y="4167"/>
                      <a:ext cx="317" cy="90"/>
                    </a:xfrm>
                    <a:prstGeom prst="line">
                      <a:avLst/>
                    </a:prstGeom>
                    <a:noFill/>
                    <a:ln w="34925" algn="ctr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</p:cxnSp>
              </p:grpSp>
            </p:grpSp>
          </p:grpSp>
        </p:grpSp>
        <p:grpSp>
          <p:nvGrpSpPr>
            <p:cNvPr id="3193" name="Group 132"/>
            <p:cNvGrpSpPr>
              <a:grpSpLocks/>
            </p:cNvGrpSpPr>
            <p:nvPr/>
          </p:nvGrpSpPr>
          <p:grpSpPr bwMode="auto">
            <a:xfrm rot="1503295">
              <a:off x="4032" y="3069"/>
              <a:ext cx="317" cy="126"/>
              <a:chOff x="1673" y="4158"/>
              <a:chExt cx="317" cy="126"/>
            </a:xfrm>
          </p:grpSpPr>
          <p:sp>
            <p:nvSpPr>
              <p:cNvPr id="3233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34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194" name="Group 135"/>
            <p:cNvGrpSpPr>
              <a:grpSpLocks/>
            </p:cNvGrpSpPr>
            <p:nvPr/>
          </p:nvGrpSpPr>
          <p:grpSpPr bwMode="auto">
            <a:xfrm rot="1503295">
              <a:off x="4213" y="3160"/>
              <a:ext cx="317" cy="126"/>
              <a:chOff x="1673" y="4158"/>
              <a:chExt cx="317" cy="126"/>
            </a:xfrm>
          </p:grpSpPr>
          <p:sp>
            <p:nvSpPr>
              <p:cNvPr id="3231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32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195" name="Group 138"/>
            <p:cNvGrpSpPr>
              <a:grpSpLocks/>
            </p:cNvGrpSpPr>
            <p:nvPr/>
          </p:nvGrpSpPr>
          <p:grpSpPr bwMode="auto">
            <a:xfrm rot="1503295">
              <a:off x="4486" y="3296"/>
              <a:ext cx="317" cy="126"/>
              <a:chOff x="1673" y="4158"/>
              <a:chExt cx="317" cy="126"/>
            </a:xfrm>
          </p:grpSpPr>
          <p:sp>
            <p:nvSpPr>
              <p:cNvPr id="3229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30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196" name="Group 141"/>
            <p:cNvGrpSpPr>
              <a:grpSpLocks/>
            </p:cNvGrpSpPr>
            <p:nvPr/>
          </p:nvGrpSpPr>
          <p:grpSpPr bwMode="auto">
            <a:xfrm rot="794397">
              <a:off x="4803" y="3432"/>
              <a:ext cx="317" cy="126"/>
              <a:chOff x="1673" y="4158"/>
              <a:chExt cx="317" cy="126"/>
            </a:xfrm>
          </p:grpSpPr>
          <p:sp>
            <p:nvSpPr>
              <p:cNvPr id="3227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28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197" name="Group 144"/>
            <p:cNvGrpSpPr>
              <a:grpSpLocks/>
            </p:cNvGrpSpPr>
            <p:nvPr/>
          </p:nvGrpSpPr>
          <p:grpSpPr bwMode="auto">
            <a:xfrm>
              <a:off x="5121" y="3478"/>
              <a:ext cx="317" cy="126"/>
              <a:chOff x="1673" y="4158"/>
              <a:chExt cx="317" cy="126"/>
            </a:xfrm>
          </p:grpSpPr>
          <p:sp>
            <p:nvSpPr>
              <p:cNvPr id="3225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26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198" name="Group 147"/>
            <p:cNvGrpSpPr>
              <a:grpSpLocks/>
            </p:cNvGrpSpPr>
            <p:nvPr/>
          </p:nvGrpSpPr>
          <p:grpSpPr bwMode="auto">
            <a:xfrm>
              <a:off x="5438" y="3478"/>
              <a:ext cx="317" cy="126"/>
              <a:chOff x="1673" y="4158"/>
              <a:chExt cx="317" cy="126"/>
            </a:xfrm>
          </p:grpSpPr>
          <p:sp>
            <p:nvSpPr>
              <p:cNvPr id="3223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24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199" name="Group 150"/>
            <p:cNvGrpSpPr>
              <a:grpSpLocks/>
            </p:cNvGrpSpPr>
            <p:nvPr/>
          </p:nvGrpSpPr>
          <p:grpSpPr bwMode="auto">
            <a:xfrm rot="-1259442">
              <a:off x="5710" y="3432"/>
              <a:ext cx="317" cy="126"/>
              <a:chOff x="1673" y="4158"/>
              <a:chExt cx="317" cy="126"/>
            </a:xfrm>
          </p:grpSpPr>
          <p:sp>
            <p:nvSpPr>
              <p:cNvPr id="3221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22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200" name="Group 153"/>
            <p:cNvGrpSpPr>
              <a:grpSpLocks/>
            </p:cNvGrpSpPr>
            <p:nvPr/>
          </p:nvGrpSpPr>
          <p:grpSpPr bwMode="auto">
            <a:xfrm rot="-2139232">
              <a:off x="5982" y="3296"/>
              <a:ext cx="317" cy="126"/>
              <a:chOff x="1673" y="4158"/>
              <a:chExt cx="317" cy="126"/>
            </a:xfrm>
          </p:grpSpPr>
          <p:sp>
            <p:nvSpPr>
              <p:cNvPr id="3219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20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201" name="Group 156"/>
            <p:cNvGrpSpPr>
              <a:grpSpLocks/>
            </p:cNvGrpSpPr>
            <p:nvPr/>
          </p:nvGrpSpPr>
          <p:grpSpPr bwMode="auto">
            <a:xfrm rot="-3136624">
              <a:off x="6159" y="3029"/>
              <a:ext cx="317" cy="126"/>
              <a:chOff x="1673" y="4158"/>
              <a:chExt cx="317" cy="126"/>
            </a:xfrm>
          </p:grpSpPr>
          <p:sp>
            <p:nvSpPr>
              <p:cNvPr id="3217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18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202" name="Group 159"/>
            <p:cNvGrpSpPr>
              <a:grpSpLocks/>
            </p:cNvGrpSpPr>
            <p:nvPr/>
          </p:nvGrpSpPr>
          <p:grpSpPr bwMode="auto">
            <a:xfrm rot="-1259442">
              <a:off x="6345" y="2888"/>
              <a:ext cx="317" cy="126"/>
              <a:chOff x="1673" y="4158"/>
              <a:chExt cx="317" cy="126"/>
            </a:xfrm>
          </p:grpSpPr>
          <p:sp>
            <p:nvSpPr>
              <p:cNvPr id="3215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16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203" name="Group 162"/>
            <p:cNvGrpSpPr>
              <a:grpSpLocks/>
            </p:cNvGrpSpPr>
            <p:nvPr/>
          </p:nvGrpSpPr>
          <p:grpSpPr bwMode="auto">
            <a:xfrm rot="-1259442">
              <a:off x="6572" y="2797"/>
              <a:ext cx="317" cy="126"/>
              <a:chOff x="1673" y="4158"/>
              <a:chExt cx="317" cy="126"/>
            </a:xfrm>
          </p:grpSpPr>
          <p:sp>
            <p:nvSpPr>
              <p:cNvPr id="3213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14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204" name="Group 165"/>
            <p:cNvGrpSpPr>
              <a:grpSpLocks/>
            </p:cNvGrpSpPr>
            <p:nvPr/>
          </p:nvGrpSpPr>
          <p:grpSpPr bwMode="auto">
            <a:xfrm rot="-323040">
              <a:off x="6890" y="2706"/>
              <a:ext cx="317" cy="126"/>
              <a:chOff x="1673" y="4158"/>
              <a:chExt cx="317" cy="126"/>
            </a:xfrm>
          </p:grpSpPr>
          <p:sp>
            <p:nvSpPr>
              <p:cNvPr id="3211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12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205" name="Group 168"/>
            <p:cNvGrpSpPr>
              <a:grpSpLocks/>
            </p:cNvGrpSpPr>
            <p:nvPr/>
          </p:nvGrpSpPr>
          <p:grpSpPr bwMode="auto">
            <a:xfrm rot="-494355">
              <a:off x="7208" y="2671"/>
              <a:ext cx="317" cy="126"/>
              <a:chOff x="1673" y="4158"/>
              <a:chExt cx="317" cy="126"/>
            </a:xfrm>
          </p:grpSpPr>
          <p:sp>
            <p:nvSpPr>
              <p:cNvPr id="3209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10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3206" name="Group 171"/>
            <p:cNvGrpSpPr>
              <a:grpSpLocks/>
            </p:cNvGrpSpPr>
            <p:nvPr/>
          </p:nvGrpSpPr>
          <p:grpSpPr bwMode="auto">
            <a:xfrm rot="-166264">
              <a:off x="7525" y="2661"/>
              <a:ext cx="317" cy="126"/>
              <a:chOff x="1673" y="4158"/>
              <a:chExt cx="317" cy="126"/>
            </a:xfrm>
          </p:grpSpPr>
          <p:sp>
            <p:nvSpPr>
              <p:cNvPr id="3207" name="Овал 169"/>
              <p:cNvSpPr>
                <a:spLocks noChangeArrowheads="1"/>
              </p:cNvSpPr>
              <p:nvPr/>
            </p:nvSpPr>
            <p:spPr bwMode="auto">
              <a:xfrm rot="-4345915">
                <a:off x="1786" y="4158"/>
                <a:ext cx="126" cy="126"/>
              </a:xfrm>
              <a:prstGeom prst="ellipse">
                <a:avLst/>
              </a:prstGeom>
              <a:solidFill>
                <a:schemeClr val="tx2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cxnSp>
            <p:nvCxnSpPr>
              <p:cNvPr id="3208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1854085" flipH="1">
                <a:off x="1673" y="4167"/>
                <a:ext cx="317" cy="90"/>
              </a:xfrm>
              <a:prstGeom prst="line">
                <a:avLst/>
              </a:prstGeom>
              <a:noFill/>
              <a:ln w="3492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</p:grpSp>
      <p:sp>
        <p:nvSpPr>
          <p:cNvPr id="947374" name="AutoShape 174"/>
          <p:cNvSpPr>
            <a:spLocks noChangeArrowheads="1"/>
          </p:cNvSpPr>
          <p:nvPr/>
        </p:nvSpPr>
        <p:spPr bwMode="auto">
          <a:xfrm>
            <a:off x="207963" y="6024563"/>
            <a:ext cx="2232025" cy="1584325"/>
          </a:xfrm>
          <a:prstGeom prst="wedgeRectCallout">
            <a:avLst>
              <a:gd name="adj1" fmla="val -33713"/>
              <a:gd name="adj2" fmla="val -87977"/>
            </a:avLst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272" tIns="45636" rIns="91272" bIns="45636"/>
          <a:lstStyle/>
          <a:p>
            <a:pPr algn="ctr" defTabSz="1279525">
              <a:defRPr/>
            </a:pPr>
            <a:r>
              <a:rPr lang="ru-RU" sz="1000" b="1" u="sng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« Омск-Иркутск»</a:t>
            </a:r>
          </a:p>
          <a:p>
            <a:pPr algn="ctr" defTabSz="1279525">
              <a:defRPr/>
            </a:pPr>
            <a:r>
              <a:rPr lang="ru-RU" sz="1000" b="1" u="sng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ОАО "Транссибнефть"</a:t>
            </a:r>
            <a:r>
              <a:rPr lang="ru-RU" sz="600" b="1" u="sng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»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Протяженность - 72 км.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Диаметр - 720 мм.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Давление - 1,2 МПа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Скорость перекачки - 2 м/с</a:t>
            </a:r>
          </a:p>
          <a:p>
            <a:pPr algn="ctr" defTabSz="1279525">
              <a:defRPr/>
            </a:pPr>
            <a:r>
              <a:rPr lang="ru-RU" sz="1000" i="1">
                <a:latin typeface="Times New Roman" pitchFamily="18" charset="0"/>
              </a:rPr>
              <a:t> </a:t>
            </a:r>
            <a:r>
              <a:rPr lang="ru-RU" sz="1000" i="1">
                <a:latin typeface="Calibri" pitchFamily="34" charset="0"/>
              </a:rPr>
              <a:t>Количество ниток – 2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Подземный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 Глубина залегания - 1 м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Год ввода в эксплуатацию - 1964г</a:t>
            </a:r>
          </a:p>
        </p:txBody>
      </p:sp>
      <p:sp>
        <p:nvSpPr>
          <p:cNvPr id="947375" name="AutoShape 175"/>
          <p:cNvSpPr>
            <a:spLocks noChangeArrowheads="1"/>
          </p:cNvSpPr>
          <p:nvPr/>
        </p:nvSpPr>
        <p:spPr bwMode="auto">
          <a:xfrm>
            <a:off x="3232150" y="6456363"/>
            <a:ext cx="2303463" cy="1295400"/>
          </a:xfrm>
          <a:prstGeom prst="wedgeRectCallout">
            <a:avLst>
              <a:gd name="adj1" fmla="val -72676"/>
              <a:gd name="adj2" fmla="val -85051"/>
            </a:avLst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272" tIns="45636" rIns="91272" bIns="45636"/>
          <a:lstStyle/>
          <a:p>
            <a:pPr algn="ctr" defTabSz="1279525">
              <a:defRPr/>
            </a:pPr>
            <a:r>
              <a:rPr lang="ru-RU" sz="1000" b="1" u="sng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« Омск-Новосибирск-Кузбасс»</a:t>
            </a:r>
          </a:p>
          <a:p>
            <a:pPr algn="ctr" defTabSz="1279525">
              <a:defRPr/>
            </a:pPr>
            <a:r>
              <a:rPr lang="ru-RU" sz="1000" b="1" u="sng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ООО «Газпромтранс Томск»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Протяженность - 69км.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Давление - 5,5 МПа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Подача насоса – 500 м.куб./час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Подземный 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Глубина залегания - 1 м</a:t>
            </a:r>
          </a:p>
          <a:p>
            <a:pPr algn="ctr" defTabSz="1279525">
              <a:defRPr/>
            </a:pPr>
            <a:r>
              <a:rPr lang="ru-RU" sz="1000" i="1">
                <a:latin typeface="Calibri" pitchFamily="34" charset="0"/>
              </a:rPr>
              <a:t>Год ввода в эксплуатацию - 1964г</a:t>
            </a:r>
          </a:p>
        </p:txBody>
      </p:sp>
      <p:grpSp>
        <p:nvGrpSpPr>
          <p:cNvPr id="3094" name="Группа 218"/>
          <p:cNvGrpSpPr>
            <a:grpSpLocks/>
          </p:cNvGrpSpPr>
          <p:nvPr/>
        </p:nvGrpSpPr>
        <p:grpSpPr bwMode="auto">
          <a:xfrm>
            <a:off x="7985125" y="4584700"/>
            <a:ext cx="309563" cy="300038"/>
            <a:chOff x="-1121598" y="5086352"/>
            <a:chExt cx="309408" cy="301197"/>
          </a:xfrm>
        </p:grpSpPr>
        <p:sp>
          <p:nvSpPr>
            <p:cNvPr id="3189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462" tIns="63739" rIns="127462" bIns="63739" anchor="ctr"/>
            <a:lstStyle/>
            <a:p>
              <a:pPr algn="ctr" defTabSz="1276350"/>
              <a:endParaRPr lang="ru-RU" sz="2900" b="1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190" name="Oval 41"/>
            <p:cNvSpPr>
              <a:spLocks noChangeArrowheads="1"/>
            </p:cNvSpPr>
            <p:nvPr/>
          </p:nvSpPr>
          <p:spPr bwMode="auto">
            <a:xfrm>
              <a:off x="-1121598" y="5099549"/>
              <a:ext cx="288000" cy="288000"/>
            </a:xfrm>
            <a:prstGeom prst="ellipse">
              <a:avLst/>
            </a:prstGeom>
            <a:noFill/>
            <a:ln w="25400">
              <a:noFill/>
              <a:round/>
              <a:headEnd/>
              <a:tailEnd/>
            </a:ln>
          </p:spPr>
          <p:txBody>
            <a:bodyPr wrap="none" lIns="127462" tIns="63739" rIns="127462" bIns="63739" anchor="ctr"/>
            <a:lstStyle/>
            <a:p>
              <a:pPr algn="ctr" defTabSz="1276350"/>
              <a:r>
                <a:rPr lang="en-US" sz="2800" b="1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900" b="1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947389" name="Text Box 189"/>
          <p:cNvSpPr txBox="1">
            <a:spLocks noChangeArrowheads="1"/>
          </p:cNvSpPr>
          <p:nvPr/>
        </p:nvSpPr>
        <p:spPr bwMode="auto">
          <a:xfrm>
            <a:off x="5176838" y="8401050"/>
            <a:ext cx="2306637" cy="925513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0000" tIns="46800" rIns="90000" bIns="46800">
            <a:spAutoFit/>
          </a:bodyPr>
          <a:lstStyle/>
          <a:p>
            <a:pPr algn="ctr" defTabSz="1408113">
              <a:defRPr/>
            </a:pPr>
            <a:r>
              <a:rPr lang="ru-RU" sz="1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Arial" pitchFamily="34" charset="0"/>
              </a:rPr>
              <a:t>Крупные реки на территории района отсутствуют</a:t>
            </a:r>
          </a:p>
        </p:txBody>
      </p:sp>
      <p:sp>
        <p:nvSpPr>
          <p:cNvPr id="3096" name="Oval 14"/>
          <p:cNvSpPr>
            <a:spLocks noChangeArrowheads="1"/>
          </p:cNvSpPr>
          <p:nvPr/>
        </p:nvSpPr>
        <p:spPr bwMode="auto">
          <a:xfrm>
            <a:off x="8345488" y="4295775"/>
            <a:ext cx="719137" cy="720725"/>
          </a:xfrm>
          <a:prstGeom prst="ellipse">
            <a:avLst/>
          </a:prstGeom>
          <a:solidFill>
            <a:srgbClr val="FFFF00">
              <a:alpha val="30196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569" tIns="63805" rIns="127569" bIns="63805" anchor="ctr"/>
          <a:lstStyle/>
          <a:p>
            <a:pPr defTabSz="1279525"/>
            <a:endParaRPr lang="ru-RU" sz="3500"/>
          </a:p>
        </p:txBody>
      </p:sp>
      <p:grpSp>
        <p:nvGrpSpPr>
          <p:cNvPr id="3097" name="Group 16"/>
          <p:cNvGrpSpPr>
            <a:grpSpLocks/>
          </p:cNvGrpSpPr>
          <p:nvPr/>
        </p:nvGrpSpPr>
        <p:grpSpPr bwMode="auto">
          <a:xfrm>
            <a:off x="8561388" y="4365625"/>
            <a:ext cx="346075" cy="477838"/>
            <a:chOff x="266" y="1017"/>
            <a:chExt cx="357" cy="384"/>
          </a:xfrm>
        </p:grpSpPr>
        <p:grpSp>
          <p:nvGrpSpPr>
            <p:cNvPr id="3178" name="Group 17"/>
            <p:cNvGrpSpPr>
              <a:grpSpLocks/>
            </p:cNvGrpSpPr>
            <p:nvPr/>
          </p:nvGrpSpPr>
          <p:grpSpPr bwMode="auto">
            <a:xfrm>
              <a:off x="365" y="1259"/>
              <a:ext cx="258" cy="142"/>
              <a:chOff x="365" y="1259"/>
              <a:chExt cx="258" cy="142"/>
            </a:xfrm>
          </p:grpSpPr>
          <p:sp>
            <p:nvSpPr>
              <p:cNvPr id="3187" name="Rectangle 18"/>
              <p:cNvSpPr>
                <a:spLocks noChangeArrowheads="1"/>
              </p:cNvSpPr>
              <p:nvPr/>
            </p:nvSpPr>
            <p:spPr bwMode="auto">
              <a:xfrm>
                <a:off x="365" y="1259"/>
                <a:ext cx="258" cy="142"/>
              </a:xfrm>
              <a:prstGeom prst="rect">
                <a:avLst/>
              </a:prstGeom>
              <a:solidFill>
                <a:srgbClr val="FFFF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127569" tIns="63805" rIns="127569" bIns="63805"/>
              <a:lstStyle/>
              <a:p>
                <a:pPr defTabSz="1279525"/>
                <a:endParaRPr lang="ru-RU" sz="3500"/>
              </a:p>
            </p:txBody>
          </p:sp>
          <p:sp>
            <p:nvSpPr>
              <p:cNvPr id="3188" name="Rectangle 19"/>
              <p:cNvSpPr>
                <a:spLocks noChangeArrowheads="1"/>
              </p:cNvSpPr>
              <p:nvPr/>
            </p:nvSpPr>
            <p:spPr bwMode="auto">
              <a:xfrm>
                <a:off x="365" y="1259"/>
                <a:ext cx="258" cy="142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127569" tIns="63805" rIns="127569" bIns="63805"/>
              <a:lstStyle/>
              <a:p>
                <a:pPr defTabSz="1279525"/>
                <a:endParaRPr lang="ru-RU" sz="3500"/>
              </a:p>
            </p:txBody>
          </p:sp>
        </p:grpSp>
        <p:grpSp>
          <p:nvGrpSpPr>
            <p:cNvPr id="3179" name="Group 20"/>
            <p:cNvGrpSpPr>
              <a:grpSpLocks/>
            </p:cNvGrpSpPr>
            <p:nvPr/>
          </p:nvGrpSpPr>
          <p:grpSpPr bwMode="auto">
            <a:xfrm>
              <a:off x="266" y="1138"/>
              <a:ext cx="178" cy="262"/>
              <a:chOff x="266" y="1138"/>
              <a:chExt cx="178" cy="262"/>
            </a:xfrm>
          </p:grpSpPr>
          <p:sp>
            <p:nvSpPr>
              <p:cNvPr id="3185" name="Freeform 21"/>
              <p:cNvSpPr>
                <a:spLocks/>
              </p:cNvSpPr>
              <p:nvPr/>
            </p:nvSpPr>
            <p:spPr bwMode="auto">
              <a:xfrm>
                <a:off x="266" y="1138"/>
                <a:ext cx="178" cy="262"/>
              </a:xfrm>
              <a:custGeom>
                <a:avLst/>
                <a:gdLst>
                  <a:gd name="T0" fmla="*/ 0 w 178"/>
                  <a:gd name="T1" fmla="*/ 26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62 h 262"/>
                  <a:gd name="T8" fmla="*/ 0 w 178"/>
                  <a:gd name="T9" fmla="*/ 26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lIns="127569" tIns="63805" rIns="127569" bIns="63805"/>
              <a:lstStyle/>
              <a:p>
                <a:pPr defTabSz="1279525"/>
                <a:endParaRPr lang="ru-RU" sz="3500"/>
              </a:p>
            </p:txBody>
          </p:sp>
          <p:sp>
            <p:nvSpPr>
              <p:cNvPr id="3186" name="Freeform 22"/>
              <p:cNvSpPr>
                <a:spLocks/>
              </p:cNvSpPr>
              <p:nvPr/>
            </p:nvSpPr>
            <p:spPr bwMode="auto">
              <a:xfrm>
                <a:off x="266" y="1138"/>
                <a:ext cx="178" cy="262"/>
              </a:xfrm>
              <a:custGeom>
                <a:avLst/>
                <a:gdLst>
                  <a:gd name="T0" fmla="*/ 0 w 178"/>
                  <a:gd name="T1" fmla="*/ 26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62 h 262"/>
                  <a:gd name="T8" fmla="*/ 0 w 178"/>
                  <a:gd name="T9" fmla="*/ 26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7569" tIns="63805" rIns="127569" bIns="63805"/>
              <a:lstStyle/>
              <a:p>
                <a:pPr defTabSz="1279525"/>
                <a:endParaRPr lang="ru-RU" sz="3500"/>
              </a:p>
            </p:txBody>
          </p:sp>
        </p:grpSp>
        <p:grpSp>
          <p:nvGrpSpPr>
            <p:cNvPr id="3180" name="Group 23"/>
            <p:cNvGrpSpPr>
              <a:grpSpLocks/>
            </p:cNvGrpSpPr>
            <p:nvPr/>
          </p:nvGrpSpPr>
          <p:grpSpPr bwMode="auto">
            <a:xfrm>
              <a:off x="524" y="1219"/>
              <a:ext cx="20" cy="40"/>
              <a:chOff x="524" y="1219"/>
              <a:chExt cx="20" cy="40"/>
            </a:xfrm>
          </p:grpSpPr>
          <p:sp>
            <p:nvSpPr>
              <p:cNvPr id="3183" name="Rectangle 24"/>
              <p:cNvSpPr>
                <a:spLocks noChangeArrowheads="1"/>
              </p:cNvSpPr>
              <p:nvPr/>
            </p:nvSpPr>
            <p:spPr bwMode="auto">
              <a:xfrm>
                <a:off x="524" y="1219"/>
                <a:ext cx="20" cy="4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127569" tIns="63805" rIns="127569" bIns="63805"/>
              <a:lstStyle/>
              <a:p>
                <a:pPr defTabSz="1279525"/>
                <a:endParaRPr lang="ru-RU" sz="3500"/>
              </a:p>
            </p:txBody>
          </p:sp>
          <p:sp>
            <p:nvSpPr>
              <p:cNvPr id="3184" name="Rectangle 25"/>
              <p:cNvSpPr>
                <a:spLocks noChangeArrowheads="1"/>
              </p:cNvSpPr>
              <p:nvPr/>
            </p:nvSpPr>
            <p:spPr bwMode="auto">
              <a:xfrm>
                <a:off x="524" y="1219"/>
                <a:ext cx="20" cy="4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127569" tIns="63805" rIns="127569" bIns="63805"/>
              <a:lstStyle/>
              <a:p>
                <a:pPr defTabSz="1279525"/>
                <a:endParaRPr lang="ru-RU" sz="3500"/>
              </a:p>
            </p:txBody>
          </p:sp>
        </p:grpSp>
        <p:sp>
          <p:nvSpPr>
            <p:cNvPr id="3181" name="Freeform 26"/>
            <p:cNvSpPr>
              <a:spLocks/>
            </p:cNvSpPr>
            <p:nvPr/>
          </p:nvSpPr>
          <p:spPr bwMode="auto">
            <a:xfrm>
              <a:off x="517" y="1097"/>
              <a:ext cx="46" cy="107"/>
            </a:xfrm>
            <a:custGeom>
              <a:avLst/>
              <a:gdLst>
                <a:gd name="T0" fmla="*/ 7 w 46"/>
                <a:gd name="T1" fmla="*/ 99 h 107"/>
                <a:gd name="T2" fmla="*/ 15 w 46"/>
                <a:gd name="T3" fmla="*/ 107 h 107"/>
                <a:gd name="T4" fmla="*/ 9 w 46"/>
                <a:gd name="T5" fmla="*/ 100 h 107"/>
                <a:gd name="T6" fmla="*/ 9 w 46"/>
                <a:gd name="T7" fmla="*/ 92 h 107"/>
                <a:gd name="T8" fmla="*/ 4 w 46"/>
                <a:gd name="T9" fmla="*/ 92 h 107"/>
                <a:gd name="T10" fmla="*/ 4 w 46"/>
                <a:gd name="T11" fmla="*/ 88 h 107"/>
                <a:gd name="T12" fmla="*/ 0 w 46"/>
                <a:gd name="T13" fmla="*/ 88 h 107"/>
                <a:gd name="T14" fmla="*/ 0 w 46"/>
                <a:gd name="T15" fmla="*/ 52 h 107"/>
                <a:gd name="T16" fmla="*/ 4 w 46"/>
                <a:gd name="T17" fmla="*/ 52 h 107"/>
                <a:gd name="T18" fmla="*/ 4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7 h 107"/>
                <a:gd name="T32" fmla="*/ 23 w 46"/>
                <a:gd name="T33" fmla="*/ 37 h 107"/>
                <a:gd name="T34" fmla="*/ 23 w 46"/>
                <a:gd name="T35" fmla="*/ 34 h 107"/>
                <a:gd name="T36" fmla="*/ 29 w 46"/>
                <a:gd name="T37" fmla="*/ 34 h 107"/>
                <a:gd name="T38" fmla="*/ 32 w 46"/>
                <a:gd name="T39" fmla="*/ 30 h 107"/>
                <a:gd name="T40" fmla="*/ 32 w 46"/>
                <a:gd name="T41" fmla="*/ 27 h 107"/>
                <a:gd name="T42" fmla="*/ 35 w 46"/>
                <a:gd name="T43" fmla="*/ 27 h 107"/>
                <a:gd name="T44" fmla="*/ 35 w 46"/>
                <a:gd name="T45" fmla="*/ 23 h 107"/>
                <a:gd name="T46" fmla="*/ 38 w 46"/>
                <a:gd name="T47" fmla="*/ 19 h 107"/>
                <a:gd name="T48" fmla="*/ 38 w 46"/>
                <a:gd name="T49" fmla="*/ 12 h 107"/>
                <a:gd name="T50" fmla="*/ 41 w 46"/>
                <a:gd name="T51" fmla="*/ 12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6 h 107"/>
                <a:gd name="T60" fmla="*/ 44 w 46"/>
                <a:gd name="T61" fmla="*/ 59 h 107"/>
                <a:gd name="T62" fmla="*/ 44 w 46"/>
                <a:gd name="T63" fmla="*/ 63 h 107"/>
                <a:gd name="T64" fmla="*/ 41 w 46"/>
                <a:gd name="T65" fmla="*/ 63 h 107"/>
                <a:gd name="T66" fmla="*/ 38 w 46"/>
                <a:gd name="T67" fmla="*/ 67 h 107"/>
                <a:gd name="T68" fmla="*/ 35 w 46"/>
                <a:gd name="T69" fmla="*/ 67 h 107"/>
                <a:gd name="T70" fmla="*/ 35 w 46"/>
                <a:gd name="T71" fmla="*/ 74 h 107"/>
                <a:gd name="T72" fmla="*/ 32 w 46"/>
                <a:gd name="T73" fmla="*/ 74 h 107"/>
                <a:gd name="T74" fmla="*/ 32 w 46"/>
                <a:gd name="T75" fmla="*/ 81 h 107"/>
                <a:gd name="T76" fmla="*/ 29 w 46"/>
                <a:gd name="T77" fmla="*/ 81 h 107"/>
                <a:gd name="T78" fmla="*/ 29 w 46"/>
                <a:gd name="T79" fmla="*/ 85 h 107"/>
                <a:gd name="T80" fmla="*/ 27 w 46"/>
                <a:gd name="T81" fmla="*/ 85 h 107"/>
                <a:gd name="T82" fmla="*/ 27 w 46"/>
                <a:gd name="T83" fmla="*/ 100 h 107"/>
                <a:gd name="T84" fmla="*/ 23 w 46"/>
                <a:gd name="T85" fmla="*/ 100 h 107"/>
                <a:gd name="T86" fmla="*/ 23 w 46"/>
                <a:gd name="T87" fmla="*/ 103 h 107"/>
                <a:gd name="T88" fmla="*/ 21 w 46"/>
                <a:gd name="T89" fmla="*/ 107 h 107"/>
                <a:gd name="T90" fmla="*/ 15 w 46"/>
                <a:gd name="T91" fmla="*/ 107 h 107"/>
                <a:gd name="T92" fmla="*/ 7 w 46"/>
                <a:gd name="T93" fmla="*/ 99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9"/>
                  </a:moveTo>
                  <a:lnTo>
                    <a:pt x="15" y="107"/>
                  </a:lnTo>
                  <a:lnTo>
                    <a:pt x="9" y="100"/>
                  </a:lnTo>
                  <a:lnTo>
                    <a:pt x="9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7"/>
                  </a:lnTo>
                  <a:lnTo>
                    <a:pt x="23" y="37"/>
                  </a:lnTo>
                  <a:lnTo>
                    <a:pt x="23" y="34"/>
                  </a:lnTo>
                  <a:lnTo>
                    <a:pt x="29" y="34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5" y="27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6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7"/>
                  </a:lnTo>
                  <a:lnTo>
                    <a:pt x="35" y="67"/>
                  </a:lnTo>
                  <a:lnTo>
                    <a:pt x="35" y="74"/>
                  </a:lnTo>
                  <a:lnTo>
                    <a:pt x="32" y="74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7" y="100"/>
                  </a:lnTo>
                  <a:lnTo>
                    <a:pt x="23" y="100"/>
                  </a:lnTo>
                  <a:lnTo>
                    <a:pt x="23" y="103"/>
                  </a:lnTo>
                  <a:lnTo>
                    <a:pt x="21" y="107"/>
                  </a:lnTo>
                  <a:lnTo>
                    <a:pt x="15" y="107"/>
                  </a:lnTo>
                  <a:lnTo>
                    <a:pt x="7" y="9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127569" tIns="63805" rIns="127569" bIns="63805"/>
            <a:lstStyle/>
            <a:p>
              <a:pPr defTabSz="1279525"/>
              <a:endParaRPr lang="ru-RU" sz="3500"/>
            </a:p>
          </p:txBody>
        </p:sp>
        <p:sp>
          <p:nvSpPr>
            <p:cNvPr id="3182" name="Freeform 27"/>
            <p:cNvSpPr>
              <a:spLocks/>
            </p:cNvSpPr>
            <p:nvPr/>
          </p:nvSpPr>
          <p:spPr bwMode="auto">
            <a:xfrm>
              <a:off x="325" y="1017"/>
              <a:ext cx="46" cy="107"/>
            </a:xfrm>
            <a:custGeom>
              <a:avLst/>
              <a:gdLst>
                <a:gd name="T0" fmla="*/ 7 w 46"/>
                <a:gd name="T1" fmla="*/ 98 h 107"/>
                <a:gd name="T2" fmla="*/ 15 w 46"/>
                <a:gd name="T3" fmla="*/ 107 h 107"/>
                <a:gd name="T4" fmla="*/ 9 w 46"/>
                <a:gd name="T5" fmla="*/ 99 h 107"/>
                <a:gd name="T6" fmla="*/ 9 w 46"/>
                <a:gd name="T7" fmla="*/ 92 h 107"/>
                <a:gd name="T8" fmla="*/ 3 w 46"/>
                <a:gd name="T9" fmla="*/ 92 h 107"/>
                <a:gd name="T10" fmla="*/ 3 w 46"/>
                <a:gd name="T11" fmla="*/ 88 h 107"/>
                <a:gd name="T12" fmla="*/ 0 w 46"/>
                <a:gd name="T13" fmla="*/ 88 h 107"/>
                <a:gd name="T14" fmla="*/ 0 w 46"/>
                <a:gd name="T15" fmla="*/ 51 h 107"/>
                <a:gd name="T16" fmla="*/ 3 w 46"/>
                <a:gd name="T17" fmla="*/ 51 h 107"/>
                <a:gd name="T18" fmla="*/ 3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6 h 107"/>
                <a:gd name="T32" fmla="*/ 23 w 46"/>
                <a:gd name="T33" fmla="*/ 36 h 107"/>
                <a:gd name="T34" fmla="*/ 23 w 46"/>
                <a:gd name="T35" fmla="*/ 33 h 107"/>
                <a:gd name="T36" fmla="*/ 29 w 46"/>
                <a:gd name="T37" fmla="*/ 33 h 107"/>
                <a:gd name="T38" fmla="*/ 32 w 46"/>
                <a:gd name="T39" fmla="*/ 29 h 107"/>
                <a:gd name="T40" fmla="*/ 32 w 46"/>
                <a:gd name="T41" fmla="*/ 26 h 107"/>
                <a:gd name="T42" fmla="*/ 35 w 46"/>
                <a:gd name="T43" fmla="*/ 26 h 107"/>
                <a:gd name="T44" fmla="*/ 35 w 46"/>
                <a:gd name="T45" fmla="*/ 22 h 107"/>
                <a:gd name="T46" fmla="*/ 38 w 46"/>
                <a:gd name="T47" fmla="*/ 19 h 107"/>
                <a:gd name="T48" fmla="*/ 38 w 46"/>
                <a:gd name="T49" fmla="*/ 11 h 107"/>
                <a:gd name="T50" fmla="*/ 41 w 46"/>
                <a:gd name="T51" fmla="*/ 11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5 h 107"/>
                <a:gd name="T60" fmla="*/ 44 w 46"/>
                <a:gd name="T61" fmla="*/ 59 h 107"/>
                <a:gd name="T62" fmla="*/ 44 w 46"/>
                <a:gd name="T63" fmla="*/ 63 h 107"/>
                <a:gd name="T64" fmla="*/ 41 w 46"/>
                <a:gd name="T65" fmla="*/ 63 h 107"/>
                <a:gd name="T66" fmla="*/ 38 w 46"/>
                <a:gd name="T67" fmla="*/ 66 h 107"/>
                <a:gd name="T68" fmla="*/ 35 w 46"/>
                <a:gd name="T69" fmla="*/ 66 h 107"/>
                <a:gd name="T70" fmla="*/ 35 w 46"/>
                <a:gd name="T71" fmla="*/ 73 h 107"/>
                <a:gd name="T72" fmla="*/ 32 w 46"/>
                <a:gd name="T73" fmla="*/ 73 h 107"/>
                <a:gd name="T74" fmla="*/ 32 w 46"/>
                <a:gd name="T75" fmla="*/ 81 h 107"/>
                <a:gd name="T76" fmla="*/ 29 w 46"/>
                <a:gd name="T77" fmla="*/ 81 h 107"/>
                <a:gd name="T78" fmla="*/ 29 w 46"/>
                <a:gd name="T79" fmla="*/ 85 h 107"/>
                <a:gd name="T80" fmla="*/ 26 w 46"/>
                <a:gd name="T81" fmla="*/ 85 h 107"/>
                <a:gd name="T82" fmla="*/ 26 w 46"/>
                <a:gd name="T83" fmla="*/ 99 h 107"/>
                <a:gd name="T84" fmla="*/ 23 w 46"/>
                <a:gd name="T85" fmla="*/ 99 h 107"/>
                <a:gd name="T86" fmla="*/ 23 w 46"/>
                <a:gd name="T87" fmla="*/ 103 h 107"/>
                <a:gd name="T88" fmla="*/ 20 w 46"/>
                <a:gd name="T89" fmla="*/ 107 h 107"/>
                <a:gd name="T90" fmla="*/ 15 w 46"/>
                <a:gd name="T91" fmla="*/ 107 h 107"/>
                <a:gd name="T92" fmla="*/ 7 w 46"/>
                <a:gd name="T93" fmla="*/ 98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8"/>
                  </a:moveTo>
                  <a:lnTo>
                    <a:pt x="15" y="107"/>
                  </a:lnTo>
                  <a:lnTo>
                    <a:pt x="9" y="99"/>
                  </a:lnTo>
                  <a:lnTo>
                    <a:pt x="9" y="92"/>
                  </a:lnTo>
                  <a:lnTo>
                    <a:pt x="3" y="92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6"/>
                  </a:lnTo>
                  <a:lnTo>
                    <a:pt x="23" y="36"/>
                  </a:lnTo>
                  <a:lnTo>
                    <a:pt x="23" y="33"/>
                  </a:lnTo>
                  <a:lnTo>
                    <a:pt x="29" y="33"/>
                  </a:lnTo>
                  <a:lnTo>
                    <a:pt x="32" y="29"/>
                  </a:lnTo>
                  <a:lnTo>
                    <a:pt x="32" y="26"/>
                  </a:lnTo>
                  <a:lnTo>
                    <a:pt x="35" y="26"/>
                  </a:lnTo>
                  <a:lnTo>
                    <a:pt x="35" y="22"/>
                  </a:lnTo>
                  <a:lnTo>
                    <a:pt x="38" y="19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5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5" y="73"/>
                  </a:lnTo>
                  <a:lnTo>
                    <a:pt x="32" y="73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99"/>
                  </a:lnTo>
                  <a:lnTo>
                    <a:pt x="23" y="99"/>
                  </a:lnTo>
                  <a:lnTo>
                    <a:pt x="23" y="103"/>
                  </a:lnTo>
                  <a:lnTo>
                    <a:pt x="20" y="107"/>
                  </a:lnTo>
                  <a:lnTo>
                    <a:pt x="15" y="107"/>
                  </a:lnTo>
                  <a:lnTo>
                    <a:pt x="7" y="9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127569" tIns="63805" rIns="127569" bIns="63805"/>
            <a:lstStyle/>
            <a:p>
              <a:pPr defTabSz="1279525"/>
              <a:endParaRPr lang="ru-RU" sz="3500"/>
            </a:p>
          </p:txBody>
        </p:sp>
      </p:grpSp>
      <p:sp>
        <p:nvSpPr>
          <p:cNvPr id="3098" name="Text Box 2072"/>
          <p:cNvSpPr txBox="1">
            <a:spLocks noChangeArrowheads="1"/>
          </p:cNvSpPr>
          <p:nvPr/>
        </p:nvSpPr>
        <p:spPr bwMode="auto">
          <a:xfrm>
            <a:off x="4887913" y="5160963"/>
            <a:ext cx="1862137" cy="500062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652463"/>
            <a:r>
              <a:rPr lang="ru-RU" sz="1200" u="sng">
                <a:latin typeface="Calibri" pitchFamily="34" charset="0"/>
              </a:rPr>
              <a:t>ДЕТСКИЙ ДОМ г. Татарск</a:t>
            </a:r>
          </a:p>
          <a:p>
            <a:pPr algn="ctr" defTabSz="652463"/>
            <a:r>
              <a:rPr lang="ru-RU" sz="1400" i="1">
                <a:latin typeface="Calibri" pitchFamily="34" charset="0"/>
                <a:cs typeface="Times New Roman" pitchFamily="18" charset="0"/>
              </a:rPr>
              <a:t>тел. . 8(38364)-20-779</a:t>
            </a:r>
          </a:p>
        </p:txBody>
      </p:sp>
      <p:grpSp>
        <p:nvGrpSpPr>
          <p:cNvPr id="3099" name="Группа 290"/>
          <p:cNvGrpSpPr>
            <a:grpSpLocks/>
          </p:cNvGrpSpPr>
          <p:nvPr/>
        </p:nvGrpSpPr>
        <p:grpSpPr bwMode="auto">
          <a:xfrm>
            <a:off x="7696200" y="5160963"/>
            <a:ext cx="360363" cy="285750"/>
            <a:chOff x="6305556" y="8259762"/>
            <a:chExt cx="330990" cy="296862"/>
          </a:xfrm>
        </p:grpSpPr>
        <p:grpSp>
          <p:nvGrpSpPr>
            <p:cNvPr id="3168" name="Группа 374"/>
            <p:cNvGrpSpPr>
              <a:grpSpLocks/>
            </p:cNvGrpSpPr>
            <p:nvPr/>
          </p:nvGrpSpPr>
          <p:grpSpPr bwMode="auto">
            <a:xfrm>
              <a:off x="6305556" y="8259762"/>
              <a:ext cx="330990" cy="296862"/>
              <a:chOff x="534974" y="6954971"/>
              <a:chExt cx="330206" cy="296241"/>
            </a:xfrm>
          </p:grpSpPr>
          <p:grpSp>
            <p:nvGrpSpPr>
              <p:cNvPr id="3170" name="Group 56"/>
              <p:cNvGrpSpPr>
                <a:grpSpLocks/>
              </p:cNvGrpSpPr>
              <p:nvPr/>
            </p:nvGrpSpPr>
            <p:grpSpPr bwMode="auto">
              <a:xfrm>
                <a:off x="534974" y="6954971"/>
                <a:ext cx="330206" cy="296241"/>
                <a:chOff x="-497" y="1"/>
                <a:chExt cx="20746" cy="19999"/>
              </a:xfrm>
            </p:grpSpPr>
            <p:sp>
              <p:nvSpPr>
                <p:cNvPr id="3172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lIns="91247" tIns="45624" rIns="91247" bIns="45624"/>
                <a:lstStyle/>
                <a:p>
                  <a:pPr defTabSz="1276350"/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3173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497" y="1"/>
                  <a:ext cx="10828" cy="7593"/>
                </a:xfrm>
                <a:prstGeom prst="line">
                  <a:avLst/>
                </a:prstGeom>
                <a:noFill/>
                <a:ln w="25400">
                  <a:solidFill>
                    <a:srgbClr val="0066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74" name="Line 59"/>
                <p:cNvSpPr>
                  <a:spLocks noChangeShapeType="1"/>
                </p:cNvSpPr>
                <p:nvPr/>
              </p:nvSpPr>
              <p:spPr bwMode="auto">
                <a:xfrm>
                  <a:off x="9801" y="54"/>
                  <a:ext cx="10448" cy="7540"/>
                </a:xfrm>
                <a:prstGeom prst="line">
                  <a:avLst/>
                </a:prstGeom>
                <a:noFill/>
                <a:ln w="25400">
                  <a:solidFill>
                    <a:srgbClr val="0066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175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176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0066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77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0066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71" name="Rectangle 57"/>
              <p:cNvSpPr>
                <a:spLocks noChangeArrowheads="1"/>
              </p:cNvSpPr>
              <p:nvPr/>
            </p:nvSpPr>
            <p:spPr bwMode="auto">
              <a:xfrm>
                <a:off x="614322" y="7067447"/>
                <a:ext cx="175536" cy="181368"/>
              </a:xfrm>
              <a:prstGeom prst="rect">
                <a:avLst/>
              </a:prstGeom>
              <a:noFill/>
              <a:ln w="254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lIns="91247" tIns="45624" rIns="91247" bIns="45624"/>
              <a:lstStyle/>
              <a:p>
                <a:pPr defTabSz="1276350"/>
                <a:endParaRPr lang="ru-RU">
                  <a:latin typeface="Calibri" pitchFamily="34" charset="0"/>
                </a:endParaRPr>
              </a:p>
            </p:txBody>
          </p:sp>
        </p:grpSp>
        <p:cxnSp>
          <p:nvCxnSpPr>
            <p:cNvPr id="3169" name="Прямая соединительная линия 292"/>
            <p:cNvCxnSpPr>
              <a:cxnSpLocks noChangeShapeType="1"/>
              <a:stCxn id="3172" idx="1"/>
              <a:endCxn id="3172" idx="3"/>
            </p:cNvCxnSpPr>
            <p:nvPr/>
          </p:nvCxnSpPr>
          <p:spPr bwMode="auto">
            <a:xfrm rot="10800000" flipH="1">
              <a:off x="6313486" y="8465344"/>
              <a:ext cx="308770" cy="406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miter lim="800000"/>
              <a:headEnd/>
              <a:tailEnd/>
            </a:ln>
          </p:spPr>
        </p:cxnSp>
      </p:grpSp>
      <p:sp>
        <p:nvSpPr>
          <p:cNvPr id="3100" name="Text Box 2072"/>
          <p:cNvSpPr txBox="1">
            <a:spLocks noChangeArrowheads="1"/>
          </p:cNvSpPr>
          <p:nvPr/>
        </p:nvSpPr>
        <p:spPr bwMode="auto">
          <a:xfrm>
            <a:off x="9713913" y="4368800"/>
            <a:ext cx="2952750" cy="592138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91429" tIns="45715" rIns="91429" bIns="45715">
            <a:spAutoFit/>
          </a:bodyPr>
          <a:lstStyle/>
          <a:p>
            <a:pPr algn="ctr" defTabSz="652463"/>
            <a:r>
              <a:rPr lang="ru-RU" sz="1000" u="sng">
                <a:latin typeface="Calibri" pitchFamily="34" charset="0"/>
              </a:rPr>
              <a:t>СПЕЦИАЛЬНЫЙ ЖИЛОЙ ДОМ ДЛЯ ОДИНОКИХ ПРЕСТАРЕЛЫХ ГРАЖДАН г. Татарск    </a:t>
            </a:r>
          </a:p>
          <a:p>
            <a:pPr algn="ctr" defTabSz="652463"/>
            <a:r>
              <a:rPr lang="ru-RU" sz="1200" i="1">
                <a:latin typeface="Calibri" pitchFamily="34" charset="0"/>
                <a:cs typeface="Times New Roman" pitchFamily="18" charset="0"/>
              </a:rPr>
              <a:t>тел. 8(38364)-21-022 </a:t>
            </a:r>
          </a:p>
        </p:txBody>
      </p:sp>
      <p:grpSp>
        <p:nvGrpSpPr>
          <p:cNvPr id="3101" name="Группа 279"/>
          <p:cNvGrpSpPr>
            <a:grpSpLocks/>
          </p:cNvGrpSpPr>
          <p:nvPr/>
        </p:nvGrpSpPr>
        <p:grpSpPr bwMode="auto">
          <a:xfrm>
            <a:off x="9280525" y="4440238"/>
            <a:ext cx="433388" cy="284162"/>
            <a:chOff x="6305556" y="8259762"/>
            <a:chExt cx="330990" cy="296862"/>
          </a:xfrm>
        </p:grpSpPr>
        <p:grpSp>
          <p:nvGrpSpPr>
            <p:cNvPr id="3158" name="Группа 374"/>
            <p:cNvGrpSpPr>
              <a:grpSpLocks/>
            </p:cNvGrpSpPr>
            <p:nvPr/>
          </p:nvGrpSpPr>
          <p:grpSpPr bwMode="auto">
            <a:xfrm>
              <a:off x="6305556" y="8259762"/>
              <a:ext cx="330990" cy="296862"/>
              <a:chOff x="534974" y="6954971"/>
              <a:chExt cx="330206" cy="296241"/>
            </a:xfrm>
          </p:grpSpPr>
          <p:grpSp>
            <p:nvGrpSpPr>
              <p:cNvPr id="3160" name="Group 56"/>
              <p:cNvGrpSpPr>
                <a:grpSpLocks/>
              </p:cNvGrpSpPr>
              <p:nvPr/>
            </p:nvGrpSpPr>
            <p:grpSpPr bwMode="auto">
              <a:xfrm>
                <a:off x="534974" y="6954971"/>
                <a:ext cx="330206" cy="296241"/>
                <a:chOff x="-497" y="1"/>
                <a:chExt cx="20746" cy="19999"/>
              </a:xfrm>
            </p:grpSpPr>
            <p:sp>
              <p:nvSpPr>
                <p:cNvPr id="3162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lIns="91247" tIns="45624" rIns="91247" bIns="45624"/>
                <a:lstStyle/>
                <a:p>
                  <a:pPr defTabSz="1276350"/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3163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497" y="1"/>
                  <a:ext cx="10828" cy="7593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4" name="Line 59"/>
                <p:cNvSpPr>
                  <a:spLocks noChangeShapeType="1"/>
                </p:cNvSpPr>
                <p:nvPr/>
              </p:nvSpPr>
              <p:spPr bwMode="auto">
                <a:xfrm>
                  <a:off x="9801" y="54"/>
                  <a:ext cx="10448" cy="7540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165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166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7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61" name="Rectangle 57"/>
              <p:cNvSpPr>
                <a:spLocks noChangeArrowheads="1"/>
              </p:cNvSpPr>
              <p:nvPr/>
            </p:nvSpPr>
            <p:spPr bwMode="auto">
              <a:xfrm>
                <a:off x="614322" y="7067447"/>
                <a:ext cx="175536" cy="181368"/>
              </a:xfrm>
              <a:prstGeom prst="rect">
                <a:avLst/>
              </a:prstGeom>
              <a:noFill/>
              <a:ln w="254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lIns="91247" tIns="45624" rIns="91247" bIns="45624"/>
              <a:lstStyle/>
              <a:p>
                <a:pPr defTabSz="1276350"/>
                <a:endParaRPr lang="ru-RU">
                  <a:latin typeface="Calibri" pitchFamily="34" charset="0"/>
                </a:endParaRPr>
              </a:p>
            </p:txBody>
          </p:sp>
        </p:grpSp>
        <p:cxnSp>
          <p:nvCxnSpPr>
            <p:cNvPr id="3159" name="Прямая соединительная линия 281"/>
            <p:cNvCxnSpPr>
              <a:cxnSpLocks noChangeShapeType="1"/>
              <a:stCxn id="3162" idx="1"/>
              <a:endCxn id="3162" idx="3"/>
            </p:cNvCxnSpPr>
            <p:nvPr/>
          </p:nvCxnSpPr>
          <p:spPr bwMode="auto">
            <a:xfrm rot="10800000" flipH="1">
              <a:off x="6313486" y="8465344"/>
              <a:ext cx="308770" cy="406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miter lim="800000"/>
              <a:headEnd/>
              <a:tailEnd/>
            </a:ln>
          </p:spPr>
        </p:cxnSp>
      </p:grpSp>
      <p:grpSp>
        <p:nvGrpSpPr>
          <p:cNvPr id="3102" name="Группа 279"/>
          <p:cNvGrpSpPr>
            <a:grpSpLocks/>
          </p:cNvGrpSpPr>
          <p:nvPr/>
        </p:nvGrpSpPr>
        <p:grpSpPr bwMode="auto">
          <a:xfrm>
            <a:off x="4529138" y="5087938"/>
            <a:ext cx="433387" cy="284162"/>
            <a:chOff x="6305556" y="8259762"/>
            <a:chExt cx="330990" cy="296862"/>
          </a:xfrm>
        </p:grpSpPr>
        <p:grpSp>
          <p:nvGrpSpPr>
            <p:cNvPr id="3148" name="Группа 374"/>
            <p:cNvGrpSpPr>
              <a:grpSpLocks/>
            </p:cNvGrpSpPr>
            <p:nvPr/>
          </p:nvGrpSpPr>
          <p:grpSpPr bwMode="auto">
            <a:xfrm>
              <a:off x="6305556" y="8259762"/>
              <a:ext cx="330990" cy="296862"/>
              <a:chOff x="534974" y="6954971"/>
              <a:chExt cx="330206" cy="296241"/>
            </a:xfrm>
          </p:grpSpPr>
          <p:grpSp>
            <p:nvGrpSpPr>
              <p:cNvPr id="3150" name="Group 56"/>
              <p:cNvGrpSpPr>
                <a:grpSpLocks/>
              </p:cNvGrpSpPr>
              <p:nvPr/>
            </p:nvGrpSpPr>
            <p:grpSpPr bwMode="auto">
              <a:xfrm>
                <a:off x="534974" y="6954971"/>
                <a:ext cx="330206" cy="296241"/>
                <a:chOff x="-497" y="1"/>
                <a:chExt cx="20746" cy="19999"/>
              </a:xfrm>
            </p:grpSpPr>
            <p:sp>
              <p:nvSpPr>
                <p:cNvPr id="3152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lIns="91247" tIns="45624" rIns="91247" bIns="45624"/>
                <a:lstStyle/>
                <a:p>
                  <a:pPr defTabSz="1276350"/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3153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497" y="1"/>
                  <a:ext cx="10828" cy="7593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54" name="Line 59"/>
                <p:cNvSpPr>
                  <a:spLocks noChangeShapeType="1"/>
                </p:cNvSpPr>
                <p:nvPr/>
              </p:nvSpPr>
              <p:spPr bwMode="auto">
                <a:xfrm>
                  <a:off x="9801" y="54"/>
                  <a:ext cx="10448" cy="7540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155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156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57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51" name="Rectangle 57"/>
              <p:cNvSpPr>
                <a:spLocks noChangeArrowheads="1"/>
              </p:cNvSpPr>
              <p:nvPr/>
            </p:nvSpPr>
            <p:spPr bwMode="auto">
              <a:xfrm>
                <a:off x="614322" y="7067447"/>
                <a:ext cx="175536" cy="181368"/>
              </a:xfrm>
              <a:prstGeom prst="rect">
                <a:avLst/>
              </a:prstGeom>
              <a:noFill/>
              <a:ln w="254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lIns="91247" tIns="45624" rIns="91247" bIns="45624"/>
              <a:lstStyle/>
              <a:p>
                <a:pPr defTabSz="1276350"/>
                <a:endParaRPr lang="ru-RU">
                  <a:latin typeface="Calibri" pitchFamily="34" charset="0"/>
                </a:endParaRPr>
              </a:p>
            </p:txBody>
          </p:sp>
        </p:grpSp>
        <p:cxnSp>
          <p:nvCxnSpPr>
            <p:cNvPr id="3149" name="Прямая соединительная линия 281"/>
            <p:cNvCxnSpPr>
              <a:cxnSpLocks noChangeShapeType="1"/>
              <a:stCxn id="3152" idx="1"/>
              <a:endCxn id="3152" idx="3"/>
            </p:cNvCxnSpPr>
            <p:nvPr/>
          </p:nvCxnSpPr>
          <p:spPr bwMode="auto">
            <a:xfrm rot="10800000" flipH="1">
              <a:off x="6313486" y="8465344"/>
              <a:ext cx="308770" cy="406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miter lim="800000"/>
              <a:headEnd/>
              <a:tailEnd/>
            </a:ln>
          </p:spPr>
        </p:cxnSp>
      </p:grpSp>
      <p:sp>
        <p:nvSpPr>
          <p:cNvPr id="947438" name="Text Box 36"/>
          <p:cNvSpPr txBox="1">
            <a:spLocks noChangeArrowheads="1"/>
          </p:cNvSpPr>
          <p:nvPr/>
        </p:nvSpPr>
        <p:spPr bwMode="auto">
          <a:xfrm>
            <a:off x="63500" y="8399463"/>
            <a:ext cx="4968875" cy="1081087"/>
          </a:xfrm>
          <a:prstGeom prst="rect">
            <a:avLst/>
          </a:prstGeom>
          <a:solidFill>
            <a:schemeClr val="bg1">
              <a:alpha val="70979"/>
            </a:schemeClr>
          </a:solidFill>
          <a:ln w="38100" cmpd="dbl">
            <a:solidFill>
              <a:srgbClr val="FF0000"/>
            </a:solidFill>
            <a:miter lim="800000"/>
            <a:headEnd/>
            <a:tailEnd/>
          </a:ln>
        </p:spPr>
        <p:txBody>
          <a:bodyPr lIns="91363" tIns="45684" rIns="91363" bIns="45684">
            <a:spAutoFit/>
          </a:bodyPr>
          <a:lstStyle/>
          <a:p>
            <a:pPr algn="ctr" defTabSz="909638">
              <a:lnSpc>
                <a:spcPct val="60000"/>
              </a:lnSpc>
              <a:spcBef>
                <a:spcPct val="50000"/>
              </a:spcBef>
              <a:defRPr/>
            </a:pPr>
            <a:r>
              <a:rPr lang="ru-RU" sz="1600" b="1" u="sng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Татарское отделение </a:t>
            </a:r>
          </a:p>
          <a:p>
            <a:pPr algn="ctr" defTabSz="909638">
              <a:lnSpc>
                <a:spcPct val="60000"/>
              </a:lnSpc>
              <a:spcBef>
                <a:spcPct val="50000"/>
              </a:spcBef>
              <a:defRPr/>
            </a:pPr>
            <a:r>
              <a:rPr lang="ru-RU" sz="1600" b="1" u="sng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Западно- сибирской железной дороги:</a:t>
            </a:r>
          </a:p>
          <a:p>
            <a:pPr algn="ctr" defTabSz="909638">
              <a:lnSpc>
                <a:spcPct val="60000"/>
              </a:lnSpc>
              <a:spcBef>
                <a:spcPct val="50000"/>
              </a:spcBef>
              <a:defRPr/>
            </a:pPr>
            <a:r>
              <a:rPr lang="ru-RU" sz="1600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Начальник отделения </a:t>
            </a:r>
            <a:r>
              <a:rPr lang="ru-RU" sz="1600" b="1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Занин Евгений Николаевич </a:t>
            </a:r>
          </a:p>
          <a:p>
            <a:pPr algn="ctr" defTabSz="909638">
              <a:lnSpc>
                <a:spcPct val="60000"/>
              </a:lnSpc>
              <a:spcBef>
                <a:spcPct val="50000"/>
              </a:spcBef>
              <a:defRPr/>
            </a:pPr>
            <a:r>
              <a:rPr lang="ru-RU" sz="1600" b="1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тлф</a:t>
            </a:r>
            <a:r>
              <a:rPr lang="ru-RU" sz="1600" i="1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. </a:t>
            </a:r>
            <a:r>
              <a:rPr lang="en-US" sz="1600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8-(38364)-32-203</a:t>
            </a:r>
            <a:r>
              <a:rPr lang="ru-RU" sz="1600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;  </a:t>
            </a:r>
            <a:r>
              <a:rPr lang="en-US" sz="1600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8-913-897-00-87 </a:t>
            </a:r>
          </a:p>
        </p:txBody>
      </p:sp>
      <p:sp>
        <p:nvSpPr>
          <p:cNvPr id="947440" name="Text Box 240"/>
          <p:cNvSpPr txBox="1">
            <a:spLocks noChangeArrowheads="1"/>
          </p:cNvSpPr>
          <p:nvPr/>
        </p:nvSpPr>
        <p:spPr bwMode="auto">
          <a:xfrm>
            <a:off x="8632825" y="1560513"/>
            <a:ext cx="4108450" cy="1444625"/>
          </a:xfrm>
          <a:prstGeom prst="rect">
            <a:avLst/>
          </a:prstGeom>
          <a:solidFill>
            <a:srgbClr val="00FF00">
              <a:alpha val="80000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0755" tIns="45377" rIns="90755" bIns="45377">
            <a:spAutoFit/>
          </a:bodyPr>
          <a:lstStyle/>
          <a:p>
            <a:pPr defTabSz="912813">
              <a:buClr>
                <a:srgbClr val="000000"/>
              </a:buClr>
              <a:buSzPts val="1300"/>
              <a:buFont typeface="Times New Roman" pitchFamily="18" charset="0"/>
              <a:buNone/>
              <a:defRPr/>
            </a:pPr>
            <a:r>
              <a:rPr lang="ru-RU" sz="16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Места добыч лесных ресурсов, массового отдыха людей, пионерские лагеря, дома отдыха, туристические маршруты, шахты, пещеры, горные выработки</a:t>
            </a:r>
            <a:r>
              <a:rPr lang="ru-RU" sz="16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 </a:t>
            </a:r>
            <a:r>
              <a:rPr lang="ru-RU" sz="2400" b="1" u="sng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отсутствуют</a:t>
            </a:r>
          </a:p>
        </p:txBody>
      </p:sp>
      <p:graphicFrame>
        <p:nvGraphicFramePr>
          <p:cNvPr id="3074" name="Object 150"/>
          <p:cNvGraphicFramePr>
            <a:graphicFrameLocks noChangeAspect="1"/>
          </p:cNvGraphicFramePr>
          <p:nvPr/>
        </p:nvGraphicFramePr>
        <p:xfrm>
          <a:off x="7553325" y="7445375"/>
          <a:ext cx="5248275" cy="2155825"/>
        </p:xfrm>
        <a:graphic>
          <a:graphicData uri="http://schemas.openxmlformats.org/presentationml/2006/ole">
            <p:oleObj spid="_x0000_s3074" name="Лист" r:id="rId5" imgW="8048625" imgH="4867275" progId="Excel.Sheet.8">
              <p:embed/>
            </p:oleObj>
          </a:graphicData>
        </a:graphic>
      </p:graphicFrame>
      <p:grpSp>
        <p:nvGrpSpPr>
          <p:cNvPr id="3105" name="Group 242"/>
          <p:cNvGrpSpPr>
            <a:grpSpLocks/>
          </p:cNvGrpSpPr>
          <p:nvPr/>
        </p:nvGrpSpPr>
        <p:grpSpPr bwMode="auto">
          <a:xfrm>
            <a:off x="9137650" y="4872038"/>
            <a:ext cx="644525" cy="574675"/>
            <a:chOff x="4123" y="2297"/>
            <a:chExt cx="545" cy="500"/>
          </a:xfrm>
        </p:grpSpPr>
        <p:sp>
          <p:nvSpPr>
            <p:cNvPr id="3138" name="Oval 12"/>
            <p:cNvSpPr>
              <a:spLocks noChangeArrowheads="1"/>
            </p:cNvSpPr>
            <p:nvPr/>
          </p:nvSpPr>
          <p:spPr bwMode="auto">
            <a:xfrm>
              <a:off x="4123" y="2297"/>
              <a:ext cx="545" cy="5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 wrap="none" lIns="90436" tIns="45205" rIns="90436" bIns="45205" anchor="ctr"/>
            <a:lstStyle/>
            <a:p>
              <a:pPr defTabSz="912813"/>
              <a:endParaRPr lang="ru-RU"/>
            </a:p>
          </p:txBody>
        </p:sp>
        <p:sp>
          <p:nvSpPr>
            <p:cNvPr id="3139" name="Oval 11"/>
            <p:cNvSpPr>
              <a:spLocks noChangeAspect="1" noChangeArrowheads="1"/>
            </p:cNvSpPr>
            <p:nvPr/>
          </p:nvSpPr>
          <p:spPr bwMode="auto">
            <a:xfrm>
              <a:off x="4168" y="2342"/>
              <a:ext cx="410" cy="409"/>
            </a:xfrm>
            <a:prstGeom prst="ellipse">
              <a:avLst/>
            </a:prstGeom>
            <a:solidFill>
              <a:srgbClr val="FFCCFF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 lIns="90436" tIns="45205" rIns="90436" bIns="45205" anchor="ctr"/>
            <a:lstStyle/>
            <a:p>
              <a:pPr defTabSz="912813"/>
              <a:endParaRPr lang="ru-RU"/>
            </a:p>
          </p:txBody>
        </p:sp>
        <p:grpSp>
          <p:nvGrpSpPr>
            <p:cNvPr id="3140" name="Group 245"/>
            <p:cNvGrpSpPr>
              <a:grpSpLocks/>
            </p:cNvGrpSpPr>
            <p:nvPr/>
          </p:nvGrpSpPr>
          <p:grpSpPr bwMode="auto">
            <a:xfrm>
              <a:off x="4259" y="2403"/>
              <a:ext cx="256" cy="357"/>
              <a:chOff x="1214" y="3397"/>
              <a:chExt cx="215" cy="251"/>
            </a:xfrm>
          </p:grpSpPr>
          <p:sp>
            <p:nvSpPr>
              <p:cNvPr id="3141" name="Rectangle 246"/>
              <p:cNvSpPr>
                <a:spLocks noChangeArrowheads="1"/>
              </p:cNvSpPr>
              <p:nvPr/>
            </p:nvSpPr>
            <p:spPr bwMode="auto">
              <a:xfrm>
                <a:off x="1214" y="3510"/>
                <a:ext cx="215" cy="8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grpSp>
            <p:nvGrpSpPr>
              <p:cNvPr id="3142" name="Group 247"/>
              <p:cNvGrpSpPr>
                <a:grpSpLocks/>
              </p:cNvGrpSpPr>
              <p:nvPr/>
            </p:nvGrpSpPr>
            <p:grpSpPr bwMode="auto">
              <a:xfrm>
                <a:off x="1214" y="3397"/>
                <a:ext cx="214" cy="251"/>
                <a:chOff x="1214" y="3386"/>
                <a:chExt cx="214" cy="251"/>
              </a:xfrm>
            </p:grpSpPr>
            <p:grpSp>
              <p:nvGrpSpPr>
                <p:cNvPr id="3143" name="Group 248"/>
                <p:cNvGrpSpPr>
                  <a:grpSpLocks/>
                </p:cNvGrpSpPr>
                <p:nvPr/>
              </p:nvGrpSpPr>
              <p:grpSpPr bwMode="auto">
                <a:xfrm>
                  <a:off x="1245" y="3404"/>
                  <a:ext cx="153" cy="89"/>
                  <a:chOff x="0" y="0"/>
                  <a:chExt cx="20000" cy="20000"/>
                </a:xfrm>
              </p:grpSpPr>
              <p:sp>
                <p:nvSpPr>
                  <p:cNvPr id="3146" name="Freeform 249"/>
                  <p:cNvSpPr>
                    <a:spLocks/>
                  </p:cNvSpPr>
                  <p:nvPr/>
                </p:nvSpPr>
                <p:spPr bwMode="auto">
                  <a:xfrm>
                    <a:off x="3944" y="0"/>
                    <a:ext cx="12533" cy="13555"/>
                  </a:xfrm>
                  <a:custGeom>
                    <a:avLst/>
                    <a:gdLst>
                      <a:gd name="T0" fmla="*/ 3497 w 20000"/>
                      <a:gd name="T1" fmla="*/ 19380 h 20000"/>
                      <a:gd name="T2" fmla="*/ 2685 w 20000"/>
                      <a:gd name="T3" fmla="*/ 18760 h 20000"/>
                      <a:gd name="T4" fmla="*/ 1790 w 20000"/>
                      <a:gd name="T5" fmla="*/ 17829 h 20000"/>
                      <a:gd name="T6" fmla="*/ 867 w 20000"/>
                      <a:gd name="T7" fmla="*/ 16021 h 20000"/>
                      <a:gd name="T8" fmla="*/ 140 w 20000"/>
                      <a:gd name="T9" fmla="*/ 14470 h 20000"/>
                      <a:gd name="T10" fmla="*/ 140 w 20000"/>
                      <a:gd name="T11" fmla="*/ 8372 h 20000"/>
                      <a:gd name="T12" fmla="*/ 671 w 20000"/>
                      <a:gd name="T13" fmla="*/ 6098 h 20000"/>
                      <a:gd name="T14" fmla="*/ 1231 w 20000"/>
                      <a:gd name="T15" fmla="*/ 3721 h 20000"/>
                      <a:gd name="T16" fmla="*/ 2545 w 20000"/>
                      <a:gd name="T17" fmla="*/ 1912 h 20000"/>
                      <a:gd name="T18" fmla="*/ 3105 w 20000"/>
                      <a:gd name="T19" fmla="*/ 930 h 20000"/>
                      <a:gd name="T20" fmla="*/ 3497 w 20000"/>
                      <a:gd name="T21" fmla="*/ 362 h 20000"/>
                      <a:gd name="T22" fmla="*/ 3497 w 20000"/>
                      <a:gd name="T23" fmla="*/ 2481 h 20000"/>
                      <a:gd name="T24" fmla="*/ 3497 w 20000"/>
                      <a:gd name="T25" fmla="*/ 7390 h 20000"/>
                      <a:gd name="T26" fmla="*/ 3972 w 20000"/>
                      <a:gd name="T27" fmla="*/ 8372 h 20000"/>
                      <a:gd name="T28" fmla="*/ 4979 w 20000"/>
                      <a:gd name="T29" fmla="*/ 7649 h 20000"/>
                      <a:gd name="T30" fmla="*/ 6042 w 20000"/>
                      <a:gd name="T31" fmla="*/ 6822 h 20000"/>
                      <a:gd name="T32" fmla="*/ 6825 w 20000"/>
                      <a:gd name="T33" fmla="*/ 5840 h 20000"/>
                      <a:gd name="T34" fmla="*/ 7273 w 20000"/>
                      <a:gd name="T35" fmla="*/ 3101 h 20000"/>
                      <a:gd name="T36" fmla="*/ 6825 w 20000"/>
                      <a:gd name="T37" fmla="*/ 1550 h 20000"/>
                      <a:gd name="T38" fmla="*/ 6462 w 20000"/>
                      <a:gd name="T39" fmla="*/ 0 h 20000"/>
                      <a:gd name="T40" fmla="*/ 8476 w 20000"/>
                      <a:gd name="T41" fmla="*/ 672 h 20000"/>
                      <a:gd name="T42" fmla="*/ 9706 w 20000"/>
                      <a:gd name="T43" fmla="*/ 1189 h 20000"/>
                      <a:gd name="T44" fmla="*/ 10629 w 20000"/>
                      <a:gd name="T45" fmla="*/ 1912 h 20000"/>
                      <a:gd name="T46" fmla="*/ 11021 w 20000"/>
                      <a:gd name="T47" fmla="*/ 2739 h 20000"/>
                      <a:gd name="T48" fmla="*/ 11497 w 20000"/>
                      <a:gd name="T49" fmla="*/ 4031 h 20000"/>
                      <a:gd name="T50" fmla="*/ 11692 w 20000"/>
                      <a:gd name="T51" fmla="*/ 8010 h 20000"/>
                      <a:gd name="T52" fmla="*/ 12252 w 20000"/>
                      <a:gd name="T53" fmla="*/ 7390 h 20000"/>
                      <a:gd name="T54" fmla="*/ 12699 w 20000"/>
                      <a:gd name="T55" fmla="*/ 6822 h 20000"/>
                      <a:gd name="T56" fmla="*/ 13371 w 20000"/>
                      <a:gd name="T57" fmla="*/ 5581 h 20000"/>
                      <a:gd name="T58" fmla="*/ 13371 w 20000"/>
                      <a:gd name="T59" fmla="*/ 3463 h 20000"/>
                      <a:gd name="T60" fmla="*/ 12923 w 20000"/>
                      <a:gd name="T61" fmla="*/ 1550 h 20000"/>
                      <a:gd name="T62" fmla="*/ 13762 w 20000"/>
                      <a:gd name="T63" fmla="*/ 1550 h 20000"/>
                      <a:gd name="T64" fmla="*/ 14601 w 20000"/>
                      <a:gd name="T65" fmla="*/ 2222 h 20000"/>
                      <a:gd name="T66" fmla="*/ 15161 w 20000"/>
                      <a:gd name="T67" fmla="*/ 3101 h 20000"/>
                      <a:gd name="T68" fmla="*/ 15664 w 20000"/>
                      <a:gd name="T69" fmla="*/ 4031 h 20000"/>
                      <a:gd name="T70" fmla="*/ 16000 w 20000"/>
                      <a:gd name="T71" fmla="*/ 5840 h 20000"/>
                      <a:gd name="T72" fmla="*/ 16476 w 20000"/>
                      <a:gd name="T73" fmla="*/ 8372 h 20000"/>
                      <a:gd name="T74" fmla="*/ 16839 w 20000"/>
                      <a:gd name="T75" fmla="*/ 7390 h 20000"/>
                      <a:gd name="T76" fmla="*/ 17678 w 20000"/>
                      <a:gd name="T77" fmla="*/ 6822 h 20000"/>
                      <a:gd name="T78" fmla="*/ 18154 w 20000"/>
                      <a:gd name="T79" fmla="*/ 5840 h 20000"/>
                      <a:gd name="T80" fmla="*/ 19161 w 20000"/>
                      <a:gd name="T81" fmla="*/ 4651 h 20000"/>
                      <a:gd name="T82" fmla="*/ 19608 w 20000"/>
                      <a:gd name="T83" fmla="*/ 3463 h 20000"/>
                      <a:gd name="T84" fmla="*/ 19972 w 20000"/>
                      <a:gd name="T85" fmla="*/ 5840 h 20000"/>
                      <a:gd name="T86" fmla="*/ 19608 w 20000"/>
                      <a:gd name="T87" fmla="*/ 12661 h 20000"/>
                      <a:gd name="T88" fmla="*/ 19161 w 20000"/>
                      <a:gd name="T89" fmla="*/ 13850 h 20000"/>
                      <a:gd name="T90" fmla="*/ 18797 w 20000"/>
                      <a:gd name="T91" fmla="*/ 14470 h 20000"/>
                      <a:gd name="T92" fmla="*/ 17902 w 20000"/>
                      <a:gd name="T93" fmla="*/ 16021 h 20000"/>
                      <a:gd name="T94" fmla="*/ 17119 w 20000"/>
                      <a:gd name="T95" fmla="*/ 17209 h 20000"/>
                      <a:gd name="T96" fmla="*/ 16224 w 20000"/>
                      <a:gd name="T97" fmla="*/ 17829 h 20000"/>
                      <a:gd name="T98" fmla="*/ 13762 w 20000"/>
                      <a:gd name="T99" fmla="*/ 18398 h 20000"/>
                      <a:gd name="T100" fmla="*/ 12112 w 20000"/>
                      <a:gd name="T101" fmla="*/ 19018 h 20000"/>
                      <a:gd name="T102" fmla="*/ 10881 w 20000"/>
                      <a:gd name="T103" fmla="*/ 19638 h 20000"/>
                      <a:gd name="T104" fmla="*/ 7273 w 20000"/>
                      <a:gd name="T105" fmla="*/ 19638 h 20000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20000"/>
                      <a:gd name="T160" fmla="*/ 0 h 20000"/>
                      <a:gd name="T161" fmla="*/ 20000 w 20000"/>
                      <a:gd name="T162" fmla="*/ 20000 h 20000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20000" h="20000">
                        <a:moveTo>
                          <a:pt x="4224" y="19380"/>
                        </a:moveTo>
                        <a:lnTo>
                          <a:pt x="4112" y="19638"/>
                        </a:lnTo>
                        <a:lnTo>
                          <a:pt x="3972" y="19638"/>
                        </a:lnTo>
                        <a:lnTo>
                          <a:pt x="3497" y="19380"/>
                        </a:lnTo>
                        <a:lnTo>
                          <a:pt x="3301" y="19380"/>
                        </a:lnTo>
                        <a:lnTo>
                          <a:pt x="2909" y="19018"/>
                        </a:lnTo>
                        <a:lnTo>
                          <a:pt x="2685" y="19018"/>
                        </a:lnTo>
                        <a:lnTo>
                          <a:pt x="2685" y="18760"/>
                        </a:lnTo>
                        <a:lnTo>
                          <a:pt x="2545" y="18398"/>
                        </a:lnTo>
                        <a:lnTo>
                          <a:pt x="2294" y="18398"/>
                        </a:lnTo>
                        <a:lnTo>
                          <a:pt x="2294" y="18140"/>
                        </a:lnTo>
                        <a:lnTo>
                          <a:pt x="1790" y="17829"/>
                        </a:lnTo>
                        <a:lnTo>
                          <a:pt x="1483" y="17209"/>
                        </a:lnTo>
                        <a:lnTo>
                          <a:pt x="1007" y="16951"/>
                        </a:lnTo>
                        <a:lnTo>
                          <a:pt x="867" y="16589"/>
                        </a:lnTo>
                        <a:lnTo>
                          <a:pt x="867" y="16021"/>
                        </a:lnTo>
                        <a:lnTo>
                          <a:pt x="671" y="15659"/>
                        </a:lnTo>
                        <a:lnTo>
                          <a:pt x="671" y="15401"/>
                        </a:lnTo>
                        <a:lnTo>
                          <a:pt x="420" y="15039"/>
                        </a:lnTo>
                        <a:lnTo>
                          <a:pt x="140" y="14470"/>
                        </a:lnTo>
                        <a:lnTo>
                          <a:pt x="0" y="14212"/>
                        </a:lnTo>
                        <a:lnTo>
                          <a:pt x="0" y="9561"/>
                        </a:lnTo>
                        <a:lnTo>
                          <a:pt x="140" y="9199"/>
                        </a:lnTo>
                        <a:lnTo>
                          <a:pt x="140" y="8372"/>
                        </a:lnTo>
                        <a:lnTo>
                          <a:pt x="420" y="8010"/>
                        </a:lnTo>
                        <a:lnTo>
                          <a:pt x="420" y="7649"/>
                        </a:lnTo>
                        <a:lnTo>
                          <a:pt x="671" y="7132"/>
                        </a:lnTo>
                        <a:lnTo>
                          <a:pt x="671" y="6098"/>
                        </a:lnTo>
                        <a:lnTo>
                          <a:pt x="867" y="6098"/>
                        </a:lnTo>
                        <a:lnTo>
                          <a:pt x="867" y="4651"/>
                        </a:lnTo>
                        <a:lnTo>
                          <a:pt x="1007" y="4289"/>
                        </a:lnTo>
                        <a:lnTo>
                          <a:pt x="1231" y="3721"/>
                        </a:lnTo>
                        <a:lnTo>
                          <a:pt x="2098" y="2481"/>
                        </a:lnTo>
                        <a:lnTo>
                          <a:pt x="2294" y="2481"/>
                        </a:lnTo>
                        <a:lnTo>
                          <a:pt x="2294" y="2222"/>
                        </a:lnTo>
                        <a:lnTo>
                          <a:pt x="2545" y="1912"/>
                        </a:lnTo>
                        <a:lnTo>
                          <a:pt x="2685" y="1912"/>
                        </a:lnTo>
                        <a:lnTo>
                          <a:pt x="2909" y="1189"/>
                        </a:lnTo>
                        <a:lnTo>
                          <a:pt x="3105" y="1189"/>
                        </a:lnTo>
                        <a:lnTo>
                          <a:pt x="3105" y="930"/>
                        </a:lnTo>
                        <a:lnTo>
                          <a:pt x="3301" y="930"/>
                        </a:lnTo>
                        <a:lnTo>
                          <a:pt x="3301" y="672"/>
                        </a:lnTo>
                        <a:lnTo>
                          <a:pt x="3497" y="672"/>
                        </a:lnTo>
                        <a:lnTo>
                          <a:pt x="3497" y="362"/>
                        </a:lnTo>
                        <a:lnTo>
                          <a:pt x="3748" y="362"/>
                        </a:lnTo>
                        <a:lnTo>
                          <a:pt x="3748" y="930"/>
                        </a:lnTo>
                        <a:lnTo>
                          <a:pt x="3497" y="1189"/>
                        </a:lnTo>
                        <a:lnTo>
                          <a:pt x="3497" y="2481"/>
                        </a:lnTo>
                        <a:lnTo>
                          <a:pt x="3301" y="2481"/>
                        </a:lnTo>
                        <a:lnTo>
                          <a:pt x="3301" y="6822"/>
                        </a:lnTo>
                        <a:lnTo>
                          <a:pt x="3497" y="7132"/>
                        </a:lnTo>
                        <a:lnTo>
                          <a:pt x="3497" y="7390"/>
                        </a:lnTo>
                        <a:lnTo>
                          <a:pt x="3748" y="7390"/>
                        </a:lnTo>
                        <a:lnTo>
                          <a:pt x="3748" y="7649"/>
                        </a:lnTo>
                        <a:lnTo>
                          <a:pt x="3972" y="7649"/>
                        </a:lnTo>
                        <a:lnTo>
                          <a:pt x="3972" y="8372"/>
                        </a:lnTo>
                        <a:lnTo>
                          <a:pt x="4364" y="8372"/>
                        </a:lnTo>
                        <a:lnTo>
                          <a:pt x="4364" y="8010"/>
                        </a:lnTo>
                        <a:lnTo>
                          <a:pt x="4783" y="8010"/>
                        </a:lnTo>
                        <a:lnTo>
                          <a:pt x="4979" y="7649"/>
                        </a:lnTo>
                        <a:lnTo>
                          <a:pt x="5147" y="7390"/>
                        </a:lnTo>
                        <a:lnTo>
                          <a:pt x="5790" y="7390"/>
                        </a:lnTo>
                        <a:lnTo>
                          <a:pt x="5790" y="7132"/>
                        </a:lnTo>
                        <a:lnTo>
                          <a:pt x="6042" y="6822"/>
                        </a:lnTo>
                        <a:lnTo>
                          <a:pt x="6462" y="6460"/>
                        </a:lnTo>
                        <a:lnTo>
                          <a:pt x="6657" y="6098"/>
                        </a:lnTo>
                        <a:lnTo>
                          <a:pt x="6657" y="5840"/>
                        </a:lnTo>
                        <a:lnTo>
                          <a:pt x="6825" y="5840"/>
                        </a:lnTo>
                        <a:lnTo>
                          <a:pt x="6825" y="4910"/>
                        </a:lnTo>
                        <a:lnTo>
                          <a:pt x="7105" y="4910"/>
                        </a:lnTo>
                        <a:lnTo>
                          <a:pt x="7273" y="4651"/>
                        </a:lnTo>
                        <a:lnTo>
                          <a:pt x="7273" y="3101"/>
                        </a:lnTo>
                        <a:lnTo>
                          <a:pt x="7105" y="3101"/>
                        </a:lnTo>
                        <a:lnTo>
                          <a:pt x="7105" y="2481"/>
                        </a:lnTo>
                        <a:lnTo>
                          <a:pt x="6825" y="2222"/>
                        </a:lnTo>
                        <a:lnTo>
                          <a:pt x="6825" y="1550"/>
                        </a:lnTo>
                        <a:lnTo>
                          <a:pt x="6657" y="1189"/>
                        </a:lnTo>
                        <a:lnTo>
                          <a:pt x="6657" y="672"/>
                        </a:lnTo>
                        <a:lnTo>
                          <a:pt x="6462" y="362"/>
                        </a:lnTo>
                        <a:lnTo>
                          <a:pt x="6462" y="0"/>
                        </a:lnTo>
                        <a:lnTo>
                          <a:pt x="7413" y="0"/>
                        </a:lnTo>
                        <a:lnTo>
                          <a:pt x="7664" y="362"/>
                        </a:lnTo>
                        <a:lnTo>
                          <a:pt x="8336" y="362"/>
                        </a:lnTo>
                        <a:lnTo>
                          <a:pt x="8476" y="672"/>
                        </a:lnTo>
                        <a:lnTo>
                          <a:pt x="9343" y="672"/>
                        </a:lnTo>
                        <a:lnTo>
                          <a:pt x="9343" y="930"/>
                        </a:lnTo>
                        <a:lnTo>
                          <a:pt x="9706" y="930"/>
                        </a:lnTo>
                        <a:lnTo>
                          <a:pt x="9706" y="1189"/>
                        </a:lnTo>
                        <a:lnTo>
                          <a:pt x="10154" y="1189"/>
                        </a:lnTo>
                        <a:lnTo>
                          <a:pt x="10154" y="1550"/>
                        </a:lnTo>
                        <a:lnTo>
                          <a:pt x="10434" y="1550"/>
                        </a:lnTo>
                        <a:lnTo>
                          <a:pt x="10629" y="1912"/>
                        </a:lnTo>
                        <a:lnTo>
                          <a:pt x="10629" y="2222"/>
                        </a:lnTo>
                        <a:lnTo>
                          <a:pt x="10881" y="2222"/>
                        </a:lnTo>
                        <a:lnTo>
                          <a:pt x="10881" y="2739"/>
                        </a:lnTo>
                        <a:lnTo>
                          <a:pt x="11021" y="2739"/>
                        </a:lnTo>
                        <a:lnTo>
                          <a:pt x="11021" y="3463"/>
                        </a:lnTo>
                        <a:lnTo>
                          <a:pt x="11245" y="3463"/>
                        </a:lnTo>
                        <a:lnTo>
                          <a:pt x="11245" y="3721"/>
                        </a:lnTo>
                        <a:lnTo>
                          <a:pt x="11497" y="4031"/>
                        </a:lnTo>
                        <a:lnTo>
                          <a:pt x="11497" y="4651"/>
                        </a:lnTo>
                        <a:lnTo>
                          <a:pt x="11692" y="4910"/>
                        </a:lnTo>
                        <a:lnTo>
                          <a:pt x="11692" y="8630"/>
                        </a:lnTo>
                        <a:lnTo>
                          <a:pt x="11692" y="8010"/>
                        </a:lnTo>
                        <a:lnTo>
                          <a:pt x="11832" y="8010"/>
                        </a:lnTo>
                        <a:lnTo>
                          <a:pt x="12112" y="7649"/>
                        </a:lnTo>
                        <a:lnTo>
                          <a:pt x="12252" y="7649"/>
                        </a:lnTo>
                        <a:lnTo>
                          <a:pt x="12252" y="7390"/>
                        </a:lnTo>
                        <a:lnTo>
                          <a:pt x="12559" y="7390"/>
                        </a:lnTo>
                        <a:lnTo>
                          <a:pt x="12559" y="7132"/>
                        </a:lnTo>
                        <a:lnTo>
                          <a:pt x="12699" y="7132"/>
                        </a:lnTo>
                        <a:lnTo>
                          <a:pt x="12699" y="6822"/>
                        </a:lnTo>
                        <a:lnTo>
                          <a:pt x="12923" y="6460"/>
                        </a:lnTo>
                        <a:lnTo>
                          <a:pt x="13175" y="6098"/>
                        </a:lnTo>
                        <a:lnTo>
                          <a:pt x="13175" y="5581"/>
                        </a:lnTo>
                        <a:lnTo>
                          <a:pt x="13371" y="5581"/>
                        </a:lnTo>
                        <a:lnTo>
                          <a:pt x="13371" y="4651"/>
                        </a:lnTo>
                        <a:lnTo>
                          <a:pt x="13510" y="4289"/>
                        </a:lnTo>
                        <a:lnTo>
                          <a:pt x="13510" y="3721"/>
                        </a:lnTo>
                        <a:lnTo>
                          <a:pt x="13371" y="3463"/>
                        </a:lnTo>
                        <a:lnTo>
                          <a:pt x="13371" y="2481"/>
                        </a:lnTo>
                        <a:lnTo>
                          <a:pt x="13175" y="2481"/>
                        </a:lnTo>
                        <a:lnTo>
                          <a:pt x="13175" y="1550"/>
                        </a:lnTo>
                        <a:lnTo>
                          <a:pt x="12923" y="1550"/>
                        </a:lnTo>
                        <a:lnTo>
                          <a:pt x="12923" y="1189"/>
                        </a:lnTo>
                        <a:lnTo>
                          <a:pt x="13371" y="1189"/>
                        </a:lnTo>
                        <a:lnTo>
                          <a:pt x="13371" y="1550"/>
                        </a:lnTo>
                        <a:lnTo>
                          <a:pt x="13762" y="1550"/>
                        </a:lnTo>
                        <a:lnTo>
                          <a:pt x="13930" y="1912"/>
                        </a:lnTo>
                        <a:lnTo>
                          <a:pt x="14322" y="1912"/>
                        </a:lnTo>
                        <a:lnTo>
                          <a:pt x="14322" y="2222"/>
                        </a:lnTo>
                        <a:lnTo>
                          <a:pt x="14601" y="2222"/>
                        </a:lnTo>
                        <a:lnTo>
                          <a:pt x="14853" y="2481"/>
                        </a:lnTo>
                        <a:lnTo>
                          <a:pt x="15049" y="2481"/>
                        </a:lnTo>
                        <a:lnTo>
                          <a:pt x="15049" y="2739"/>
                        </a:lnTo>
                        <a:lnTo>
                          <a:pt x="15161" y="3101"/>
                        </a:lnTo>
                        <a:lnTo>
                          <a:pt x="15161" y="3463"/>
                        </a:lnTo>
                        <a:lnTo>
                          <a:pt x="15441" y="3463"/>
                        </a:lnTo>
                        <a:lnTo>
                          <a:pt x="15664" y="3721"/>
                        </a:lnTo>
                        <a:lnTo>
                          <a:pt x="15664" y="4031"/>
                        </a:lnTo>
                        <a:lnTo>
                          <a:pt x="15804" y="4289"/>
                        </a:lnTo>
                        <a:lnTo>
                          <a:pt x="15804" y="4651"/>
                        </a:lnTo>
                        <a:lnTo>
                          <a:pt x="16000" y="4651"/>
                        </a:lnTo>
                        <a:lnTo>
                          <a:pt x="16000" y="5840"/>
                        </a:lnTo>
                        <a:lnTo>
                          <a:pt x="16224" y="6098"/>
                        </a:lnTo>
                        <a:lnTo>
                          <a:pt x="16224" y="6822"/>
                        </a:lnTo>
                        <a:lnTo>
                          <a:pt x="16476" y="7132"/>
                        </a:lnTo>
                        <a:lnTo>
                          <a:pt x="16476" y="8372"/>
                        </a:lnTo>
                        <a:lnTo>
                          <a:pt x="16476" y="7649"/>
                        </a:lnTo>
                        <a:lnTo>
                          <a:pt x="16671" y="7649"/>
                        </a:lnTo>
                        <a:lnTo>
                          <a:pt x="16671" y="7390"/>
                        </a:lnTo>
                        <a:lnTo>
                          <a:pt x="16839" y="7390"/>
                        </a:lnTo>
                        <a:lnTo>
                          <a:pt x="17119" y="7132"/>
                        </a:lnTo>
                        <a:lnTo>
                          <a:pt x="17343" y="7132"/>
                        </a:lnTo>
                        <a:lnTo>
                          <a:pt x="17343" y="6822"/>
                        </a:lnTo>
                        <a:lnTo>
                          <a:pt x="17678" y="6822"/>
                        </a:lnTo>
                        <a:lnTo>
                          <a:pt x="17678" y="6460"/>
                        </a:lnTo>
                        <a:lnTo>
                          <a:pt x="17902" y="6460"/>
                        </a:lnTo>
                        <a:lnTo>
                          <a:pt x="18154" y="6098"/>
                        </a:lnTo>
                        <a:lnTo>
                          <a:pt x="18154" y="5840"/>
                        </a:lnTo>
                        <a:lnTo>
                          <a:pt x="18490" y="5271"/>
                        </a:lnTo>
                        <a:lnTo>
                          <a:pt x="18965" y="4910"/>
                        </a:lnTo>
                        <a:lnTo>
                          <a:pt x="18965" y="4651"/>
                        </a:lnTo>
                        <a:lnTo>
                          <a:pt x="19161" y="4651"/>
                        </a:lnTo>
                        <a:lnTo>
                          <a:pt x="19161" y="3101"/>
                        </a:lnTo>
                        <a:lnTo>
                          <a:pt x="19357" y="3101"/>
                        </a:lnTo>
                        <a:lnTo>
                          <a:pt x="19357" y="3463"/>
                        </a:lnTo>
                        <a:lnTo>
                          <a:pt x="19608" y="3463"/>
                        </a:lnTo>
                        <a:lnTo>
                          <a:pt x="19608" y="3721"/>
                        </a:lnTo>
                        <a:lnTo>
                          <a:pt x="19720" y="3721"/>
                        </a:lnTo>
                        <a:lnTo>
                          <a:pt x="19720" y="5581"/>
                        </a:lnTo>
                        <a:lnTo>
                          <a:pt x="19972" y="5840"/>
                        </a:lnTo>
                        <a:lnTo>
                          <a:pt x="19972" y="11421"/>
                        </a:lnTo>
                        <a:lnTo>
                          <a:pt x="19720" y="11680"/>
                        </a:lnTo>
                        <a:lnTo>
                          <a:pt x="19720" y="12403"/>
                        </a:lnTo>
                        <a:lnTo>
                          <a:pt x="19608" y="12661"/>
                        </a:lnTo>
                        <a:lnTo>
                          <a:pt x="19608" y="12920"/>
                        </a:lnTo>
                        <a:lnTo>
                          <a:pt x="19357" y="12920"/>
                        </a:lnTo>
                        <a:lnTo>
                          <a:pt x="19357" y="13592"/>
                        </a:lnTo>
                        <a:lnTo>
                          <a:pt x="19161" y="13850"/>
                        </a:lnTo>
                        <a:lnTo>
                          <a:pt x="19161" y="14212"/>
                        </a:lnTo>
                        <a:lnTo>
                          <a:pt x="18965" y="14212"/>
                        </a:lnTo>
                        <a:lnTo>
                          <a:pt x="18965" y="14470"/>
                        </a:lnTo>
                        <a:lnTo>
                          <a:pt x="18797" y="14470"/>
                        </a:lnTo>
                        <a:lnTo>
                          <a:pt x="18490" y="15039"/>
                        </a:lnTo>
                        <a:lnTo>
                          <a:pt x="18350" y="15401"/>
                        </a:lnTo>
                        <a:lnTo>
                          <a:pt x="18350" y="15659"/>
                        </a:lnTo>
                        <a:lnTo>
                          <a:pt x="17902" y="16021"/>
                        </a:lnTo>
                        <a:lnTo>
                          <a:pt x="17483" y="16589"/>
                        </a:lnTo>
                        <a:lnTo>
                          <a:pt x="17343" y="16589"/>
                        </a:lnTo>
                        <a:lnTo>
                          <a:pt x="17343" y="16951"/>
                        </a:lnTo>
                        <a:lnTo>
                          <a:pt x="17119" y="17209"/>
                        </a:lnTo>
                        <a:lnTo>
                          <a:pt x="16671" y="17209"/>
                        </a:lnTo>
                        <a:lnTo>
                          <a:pt x="16671" y="17571"/>
                        </a:lnTo>
                        <a:lnTo>
                          <a:pt x="16476" y="17571"/>
                        </a:lnTo>
                        <a:lnTo>
                          <a:pt x="16224" y="17829"/>
                        </a:lnTo>
                        <a:lnTo>
                          <a:pt x="15804" y="17829"/>
                        </a:lnTo>
                        <a:lnTo>
                          <a:pt x="15664" y="18140"/>
                        </a:lnTo>
                        <a:lnTo>
                          <a:pt x="13930" y="18140"/>
                        </a:lnTo>
                        <a:lnTo>
                          <a:pt x="13762" y="18398"/>
                        </a:lnTo>
                        <a:lnTo>
                          <a:pt x="12699" y="18398"/>
                        </a:lnTo>
                        <a:lnTo>
                          <a:pt x="12559" y="18760"/>
                        </a:lnTo>
                        <a:lnTo>
                          <a:pt x="12112" y="18760"/>
                        </a:lnTo>
                        <a:lnTo>
                          <a:pt x="12112" y="19018"/>
                        </a:lnTo>
                        <a:lnTo>
                          <a:pt x="11692" y="19018"/>
                        </a:lnTo>
                        <a:lnTo>
                          <a:pt x="11692" y="19380"/>
                        </a:lnTo>
                        <a:lnTo>
                          <a:pt x="11021" y="19380"/>
                        </a:lnTo>
                        <a:lnTo>
                          <a:pt x="10881" y="19638"/>
                        </a:lnTo>
                        <a:lnTo>
                          <a:pt x="9343" y="19638"/>
                        </a:lnTo>
                        <a:lnTo>
                          <a:pt x="9343" y="19948"/>
                        </a:lnTo>
                        <a:lnTo>
                          <a:pt x="7413" y="19948"/>
                        </a:lnTo>
                        <a:lnTo>
                          <a:pt x="7273" y="19638"/>
                        </a:lnTo>
                        <a:lnTo>
                          <a:pt x="7105" y="19638"/>
                        </a:lnTo>
                        <a:lnTo>
                          <a:pt x="4224" y="1938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25400">
                    <a:noFill/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47" name="Oval 250"/>
                  <p:cNvSpPr>
                    <a:spLocks noChangeArrowheads="1"/>
                  </p:cNvSpPr>
                  <p:nvPr/>
                </p:nvSpPr>
                <p:spPr bwMode="auto">
                  <a:xfrm>
                    <a:off x="0" y="9142"/>
                    <a:ext cx="20000" cy="10858"/>
                  </a:xfrm>
                  <a:prstGeom prst="ellips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3144" name="Rectangle 251"/>
                <p:cNvSpPr>
                  <a:spLocks noChangeArrowheads="1"/>
                </p:cNvSpPr>
                <p:nvPr/>
              </p:nvSpPr>
              <p:spPr bwMode="auto">
                <a:xfrm>
                  <a:off x="1214" y="3386"/>
                  <a:ext cx="214" cy="12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145" name="Text Box 252"/>
                <p:cNvSpPr txBox="1">
                  <a:spLocks noChangeArrowheads="1"/>
                </p:cNvSpPr>
                <p:nvPr/>
              </p:nvSpPr>
              <p:spPr bwMode="auto">
                <a:xfrm>
                  <a:off x="1271" y="3499"/>
                  <a:ext cx="122" cy="13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56232" tIns="28116" rIns="56232" bIns="28116">
                  <a:spAutoFit/>
                </a:bodyPr>
                <a:lstStyle/>
                <a:p>
                  <a:pPr defTabSz="1409700">
                    <a:spcBef>
                      <a:spcPct val="50000"/>
                    </a:spcBef>
                  </a:pPr>
                  <a:r>
                    <a:rPr lang="ru-RU" sz="1100" b="1">
                      <a:latin typeface="Times New Roman" pitchFamily="18" charset="0"/>
                      <a:cs typeface="Arial" pitchFamily="34" charset="0"/>
                    </a:rPr>
                    <a:t>3</a:t>
                  </a:r>
                </a:p>
              </p:txBody>
            </p:sp>
          </p:grpSp>
        </p:grpSp>
      </p:grpSp>
      <p:sp>
        <p:nvSpPr>
          <p:cNvPr id="3106" name="AutoShape 253"/>
          <p:cNvSpPr>
            <a:spLocks noChangeArrowheads="1"/>
          </p:cNvSpPr>
          <p:nvPr/>
        </p:nvSpPr>
        <p:spPr bwMode="auto">
          <a:xfrm>
            <a:off x="4887913" y="3721100"/>
            <a:ext cx="1584325" cy="360363"/>
          </a:xfrm>
          <a:prstGeom prst="wedgeRectCallout">
            <a:avLst>
              <a:gd name="adj1" fmla="val 156412"/>
              <a:gd name="adj2" fmla="val 211231"/>
            </a:avLst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5869" tIns="0" rIns="0" bIns="0"/>
          <a:lstStyle/>
          <a:p>
            <a:pPr algn="ctr" defTabSz="1279525"/>
            <a:r>
              <a:rPr lang="ru-RU" sz="1000">
                <a:latin typeface="Calibri" pitchFamily="34" charset="0"/>
              </a:rPr>
              <a:t>Вертолетная площадка </a:t>
            </a:r>
          </a:p>
          <a:p>
            <a:pPr algn="ctr" defTabSz="1279525"/>
            <a:r>
              <a:rPr lang="ru-RU" sz="1000">
                <a:latin typeface="Calibri" pitchFamily="34" charset="0"/>
              </a:rPr>
              <a:t>координаты   54’20”;80’28”</a:t>
            </a:r>
          </a:p>
        </p:txBody>
      </p:sp>
      <p:sp>
        <p:nvSpPr>
          <p:cNvPr id="3107" name="Oval 115" descr="Темный диагональный 2"/>
          <p:cNvSpPr>
            <a:spLocks noChangeArrowheads="1"/>
          </p:cNvSpPr>
          <p:nvPr/>
        </p:nvSpPr>
        <p:spPr bwMode="auto">
          <a:xfrm>
            <a:off x="8345488" y="6600825"/>
            <a:ext cx="217487" cy="195263"/>
          </a:xfrm>
          <a:prstGeom prst="ellipse">
            <a:avLst/>
          </a:pr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65299" tIns="32649" rIns="65299" bIns="32649" anchor="ctr"/>
          <a:lstStyle/>
          <a:p>
            <a:pPr defTabSz="654050"/>
            <a:endParaRPr lang="ru-RU" sz="3900" b="1">
              <a:latin typeface="Times New Roman" pitchFamily="18" charset="0"/>
            </a:endParaRPr>
          </a:p>
        </p:txBody>
      </p:sp>
      <p:sp>
        <p:nvSpPr>
          <p:cNvPr id="3108" name="Oval 255"/>
          <p:cNvSpPr>
            <a:spLocks noChangeArrowheads="1"/>
          </p:cNvSpPr>
          <p:nvPr/>
        </p:nvSpPr>
        <p:spPr bwMode="auto">
          <a:xfrm>
            <a:off x="8345488" y="4872038"/>
            <a:ext cx="215900" cy="2159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109" name="Group 256"/>
          <p:cNvGrpSpPr>
            <a:grpSpLocks/>
          </p:cNvGrpSpPr>
          <p:nvPr/>
        </p:nvGrpSpPr>
        <p:grpSpPr bwMode="auto">
          <a:xfrm>
            <a:off x="7985125" y="4945063"/>
            <a:ext cx="333375" cy="200025"/>
            <a:chOff x="4150" y="3838"/>
            <a:chExt cx="272" cy="91"/>
          </a:xfrm>
        </p:grpSpPr>
        <p:sp>
          <p:nvSpPr>
            <p:cNvPr id="3136" name="Rectangle 257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137" name="Rectangle 258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7" name="Text Box 2072"/>
          <p:cNvSpPr txBox="1">
            <a:spLocks noChangeArrowheads="1"/>
          </p:cNvSpPr>
          <p:nvPr/>
        </p:nvSpPr>
        <p:spPr bwMode="auto">
          <a:xfrm>
            <a:off x="6616700" y="4656138"/>
            <a:ext cx="1152525" cy="317500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91419" tIns="45710" rIns="91419" bIns="45710">
            <a:spAutoFit/>
          </a:bodyPr>
          <a:lstStyle/>
          <a:p>
            <a:pPr algn="ctr" defTabSz="654050">
              <a:spcBef>
                <a:spcPct val="50000"/>
              </a:spcBef>
              <a:defRPr/>
            </a:pPr>
            <a:r>
              <a:rPr lang="ru-RU" sz="1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Татарск</a:t>
            </a:r>
          </a:p>
        </p:txBody>
      </p:sp>
      <p:sp>
        <p:nvSpPr>
          <p:cNvPr id="265" name="Text Box 2072"/>
          <p:cNvSpPr txBox="1">
            <a:spLocks noChangeArrowheads="1"/>
          </p:cNvSpPr>
          <p:nvPr/>
        </p:nvSpPr>
        <p:spPr bwMode="auto">
          <a:xfrm>
            <a:off x="4097338" y="5448300"/>
            <a:ext cx="531812" cy="287338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652463">
              <a:spcBef>
                <a:spcPct val="50000"/>
              </a:spcBef>
              <a:defRPr/>
            </a:pPr>
            <a:r>
              <a:rPr lang="ru-RU" sz="12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М-51</a:t>
            </a:r>
          </a:p>
        </p:txBody>
      </p:sp>
      <p:sp>
        <p:nvSpPr>
          <p:cNvPr id="2" name="Text Box 2072"/>
          <p:cNvSpPr txBox="1">
            <a:spLocks noChangeArrowheads="1"/>
          </p:cNvSpPr>
          <p:nvPr/>
        </p:nvSpPr>
        <p:spPr bwMode="auto">
          <a:xfrm>
            <a:off x="8548688" y="6816725"/>
            <a:ext cx="484187" cy="287338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652463">
              <a:spcBef>
                <a:spcPct val="50000"/>
              </a:spcBef>
              <a:defRPr/>
            </a:pPr>
            <a:r>
              <a:rPr lang="ru-RU" sz="12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К-01</a:t>
            </a:r>
          </a:p>
        </p:txBody>
      </p:sp>
      <p:sp>
        <p:nvSpPr>
          <p:cNvPr id="3" name="Text Box 2072"/>
          <p:cNvSpPr txBox="1">
            <a:spLocks noChangeArrowheads="1"/>
          </p:cNvSpPr>
          <p:nvPr/>
        </p:nvSpPr>
        <p:spPr bwMode="auto">
          <a:xfrm>
            <a:off x="7696200" y="2784475"/>
            <a:ext cx="484188" cy="287338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652463">
              <a:spcBef>
                <a:spcPct val="50000"/>
              </a:spcBef>
              <a:defRPr/>
            </a:pPr>
            <a:r>
              <a:rPr lang="ru-RU" sz="12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К-20</a:t>
            </a:r>
          </a:p>
        </p:txBody>
      </p:sp>
      <p:sp>
        <p:nvSpPr>
          <p:cNvPr id="947463" name="Text Box 2072"/>
          <p:cNvSpPr txBox="1">
            <a:spLocks noChangeArrowheads="1"/>
          </p:cNvSpPr>
          <p:nvPr/>
        </p:nvSpPr>
        <p:spPr bwMode="auto">
          <a:xfrm>
            <a:off x="8345488" y="4008438"/>
            <a:ext cx="1166812" cy="471487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91429" tIns="45715" rIns="91429" bIns="45715">
            <a:spAutoFit/>
          </a:bodyPr>
          <a:lstStyle/>
          <a:p>
            <a:pPr algn="ctr" defTabSz="652463">
              <a:defRPr/>
            </a:pPr>
            <a:r>
              <a:rPr lang="ru-RU" sz="800" b="1" u="sng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ОАО "Татарский  маслокомбинат"</a:t>
            </a:r>
          </a:p>
          <a:p>
            <a:pPr algn="ctr" defTabSz="652463">
              <a:defRPr/>
            </a:pPr>
            <a:r>
              <a:rPr lang="ru-RU" sz="80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аммиак 6т</a:t>
            </a:r>
          </a:p>
        </p:txBody>
      </p:sp>
      <p:sp>
        <p:nvSpPr>
          <p:cNvPr id="3115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146367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16" tIns="106813" rIns="213616" bIns="106813">
            <a:spAutoFit/>
          </a:bodyPr>
          <a:lstStyle/>
          <a:p>
            <a:pPr algn="ctr" defTabSz="1279525"/>
            <a:r>
              <a:rPr lang="ru-RU" sz="3100">
                <a:latin typeface="Times New Roman" pitchFamily="18" charset="0"/>
              </a:rPr>
              <a:t>Паспорт территории села Новотроицк</a:t>
            </a:r>
          </a:p>
          <a:p>
            <a:pPr algn="ctr" defTabSz="1279525"/>
            <a:r>
              <a:rPr lang="ru-RU" sz="31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9525"/>
            <a:r>
              <a:rPr lang="ru-RU" sz="2000" b="1">
                <a:solidFill>
                  <a:srgbClr val="0000FF"/>
                </a:solidFill>
              </a:rPr>
              <a:t>(Обзорная карта наиболее значимых объектов прилегающих к н.п. в границах района)</a:t>
            </a:r>
          </a:p>
        </p:txBody>
      </p:sp>
      <p:sp>
        <p:nvSpPr>
          <p:cNvPr id="3116" name="Oval 266"/>
          <p:cNvSpPr>
            <a:spLocks noChangeArrowheads="1"/>
          </p:cNvSpPr>
          <p:nvPr/>
        </p:nvSpPr>
        <p:spPr bwMode="auto">
          <a:xfrm>
            <a:off x="8129588" y="4008438"/>
            <a:ext cx="214312" cy="217487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4" name="Text Box 2072"/>
          <p:cNvSpPr txBox="1">
            <a:spLocks noChangeArrowheads="1"/>
          </p:cNvSpPr>
          <p:nvPr/>
        </p:nvSpPr>
        <p:spPr bwMode="auto">
          <a:xfrm>
            <a:off x="6545263" y="5880100"/>
            <a:ext cx="719137" cy="257175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91429" tIns="45715" rIns="91429" bIns="45715">
            <a:spAutoFit/>
          </a:bodyPr>
          <a:lstStyle/>
          <a:p>
            <a:pPr algn="ctr" defTabSz="1279525">
              <a:defRPr/>
            </a:pPr>
            <a:r>
              <a:rPr lang="ru-RU" sz="10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Н-2516</a:t>
            </a:r>
            <a:endParaRPr lang="ru-RU"/>
          </a:p>
        </p:txBody>
      </p:sp>
      <p:sp>
        <p:nvSpPr>
          <p:cNvPr id="3118" name="Freeform 268"/>
          <p:cNvSpPr>
            <a:spLocks/>
          </p:cNvSpPr>
          <p:nvPr/>
        </p:nvSpPr>
        <p:spPr bwMode="auto">
          <a:xfrm>
            <a:off x="2513013" y="3805238"/>
            <a:ext cx="5400675" cy="1282700"/>
          </a:xfrm>
          <a:custGeom>
            <a:avLst/>
            <a:gdLst>
              <a:gd name="T0" fmla="*/ 0 w 2812"/>
              <a:gd name="T1" fmla="*/ 15 h 582"/>
              <a:gd name="T2" fmla="*/ 181 w 2812"/>
              <a:gd name="T3" fmla="*/ 15 h 582"/>
              <a:gd name="T4" fmla="*/ 317 w 2812"/>
              <a:gd name="T5" fmla="*/ 105 h 582"/>
              <a:gd name="T6" fmla="*/ 635 w 2812"/>
              <a:gd name="T7" fmla="*/ 151 h 582"/>
              <a:gd name="T8" fmla="*/ 952 w 2812"/>
              <a:gd name="T9" fmla="*/ 287 h 582"/>
              <a:gd name="T10" fmla="*/ 1270 w 2812"/>
              <a:gd name="T11" fmla="*/ 423 h 582"/>
              <a:gd name="T12" fmla="*/ 1633 w 2812"/>
              <a:gd name="T13" fmla="*/ 559 h 582"/>
              <a:gd name="T14" fmla="*/ 2041 w 2812"/>
              <a:gd name="T15" fmla="*/ 559 h 582"/>
              <a:gd name="T16" fmla="*/ 2494 w 2812"/>
              <a:gd name="T17" fmla="*/ 559 h 582"/>
              <a:gd name="T18" fmla="*/ 2812 w 2812"/>
              <a:gd name="T19" fmla="*/ 559 h 5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812"/>
              <a:gd name="T31" fmla="*/ 0 h 582"/>
              <a:gd name="T32" fmla="*/ 2812 w 2812"/>
              <a:gd name="T33" fmla="*/ 582 h 58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812" h="582">
                <a:moveTo>
                  <a:pt x="0" y="15"/>
                </a:moveTo>
                <a:cubicBezTo>
                  <a:pt x="64" y="7"/>
                  <a:pt x="128" y="0"/>
                  <a:pt x="181" y="15"/>
                </a:cubicBezTo>
                <a:cubicBezTo>
                  <a:pt x="234" y="30"/>
                  <a:pt x="241" y="82"/>
                  <a:pt x="317" y="105"/>
                </a:cubicBezTo>
                <a:cubicBezTo>
                  <a:pt x="393" y="128"/>
                  <a:pt x="529" y="121"/>
                  <a:pt x="635" y="151"/>
                </a:cubicBezTo>
                <a:cubicBezTo>
                  <a:pt x="741" y="181"/>
                  <a:pt x="846" y="242"/>
                  <a:pt x="952" y="287"/>
                </a:cubicBezTo>
                <a:cubicBezTo>
                  <a:pt x="1058" y="332"/>
                  <a:pt x="1156" y="378"/>
                  <a:pt x="1270" y="423"/>
                </a:cubicBezTo>
                <a:cubicBezTo>
                  <a:pt x="1384" y="468"/>
                  <a:pt x="1505" y="536"/>
                  <a:pt x="1633" y="559"/>
                </a:cubicBezTo>
                <a:cubicBezTo>
                  <a:pt x="1761" y="582"/>
                  <a:pt x="1898" y="559"/>
                  <a:pt x="2041" y="559"/>
                </a:cubicBezTo>
                <a:cubicBezTo>
                  <a:pt x="2184" y="559"/>
                  <a:pt x="2366" y="559"/>
                  <a:pt x="2494" y="559"/>
                </a:cubicBezTo>
                <a:cubicBezTo>
                  <a:pt x="2622" y="559"/>
                  <a:pt x="2752" y="559"/>
                  <a:pt x="2812" y="559"/>
                </a:cubicBezTo>
              </a:path>
            </a:pathLst>
          </a:custGeom>
          <a:noFill/>
          <a:ln w="57150">
            <a:solidFill>
              <a:srgbClr val="9900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119" name="Text Box 2072"/>
          <p:cNvSpPr txBox="1">
            <a:spLocks noChangeArrowheads="1"/>
          </p:cNvSpPr>
          <p:nvPr/>
        </p:nvSpPr>
        <p:spPr bwMode="auto">
          <a:xfrm>
            <a:off x="3521075" y="4368800"/>
            <a:ext cx="2447925" cy="652463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91429" tIns="45715" rIns="91429" bIns="45715">
            <a:spAutoFit/>
          </a:bodyPr>
          <a:lstStyle/>
          <a:p>
            <a:pPr algn="ctr" defTabSz="652463"/>
            <a:r>
              <a:rPr lang="ru-RU" sz="1200" u="sng">
                <a:latin typeface="Calibri" pitchFamily="34" charset="0"/>
              </a:rPr>
              <a:t>ОТДЕЛЕНИЕ МИЛОСЕРДИЯ Татарский район с. Дмитриевка</a:t>
            </a:r>
          </a:p>
          <a:p>
            <a:pPr algn="ctr" defTabSz="652463"/>
            <a:r>
              <a:rPr lang="ru-RU" sz="1200" i="1">
                <a:latin typeface="Calibri" pitchFamily="34" charset="0"/>
                <a:cs typeface="Times New Roman" pitchFamily="18" charset="0"/>
              </a:rPr>
              <a:t>тел. 8-383-64) 57-137</a:t>
            </a:r>
          </a:p>
        </p:txBody>
      </p:sp>
      <p:sp>
        <p:nvSpPr>
          <p:cNvPr id="3120" name="Freeform 270"/>
          <p:cNvSpPr>
            <a:spLocks/>
          </p:cNvSpPr>
          <p:nvPr/>
        </p:nvSpPr>
        <p:spPr bwMode="auto">
          <a:xfrm>
            <a:off x="2355850" y="2855913"/>
            <a:ext cx="444500" cy="936625"/>
          </a:xfrm>
          <a:custGeom>
            <a:avLst/>
            <a:gdLst>
              <a:gd name="T0" fmla="*/ 280 w 280"/>
              <a:gd name="T1" fmla="*/ 590 h 590"/>
              <a:gd name="T2" fmla="*/ 235 w 280"/>
              <a:gd name="T3" fmla="*/ 454 h 590"/>
              <a:gd name="T4" fmla="*/ 189 w 280"/>
              <a:gd name="T5" fmla="*/ 318 h 590"/>
              <a:gd name="T6" fmla="*/ 99 w 280"/>
              <a:gd name="T7" fmla="*/ 272 h 590"/>
              <a:gd name="T8" fmla="*/ 8 w 280"/>
              <a:gd name="T9" fmla="*/ 182 h 590"/>
              <a:gd name="T10" fmla="*/ 53 w 280"/>
              <a:gd name="T11" fmla="*/ 46 h 590"/>
              <a:gd name="T12" fmla="*/ 99 w 280"/>
              <a:gd name="T13" fmla="*/ 0 h 5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0"/>
              <a:gd name="T22" fmla="*/ 0 h 590"/>
              <a:gd name="T23" fmla="*/ 280 w 280"/>
              <a:gd name="T24" fmla="*/ 590 h 5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0" h="590">
                <a:moveTo>
                  <a:pt x="280" y="590"/>
                </a:moveTo>
                <a:cubicBezTo>
                  <a:pt x="265" y="544"/>
                  <a:pt x="250" y="499"/>
                  <a:pt x="235" y="454"/>
                </a:cubicBezTo>
                <a:cubicBezTo>
                  <a:pt x="220" y="409"/>
                  <a:pt x="212" y="348"/>
                  <a:pt x="189" y="318"/>
                </a:cubicBezTo>
                <a:cubicBezTo>
                  <a:pt x="166" y="288"/>
                  <a:pt x="129" y="295"/>
                  <a:pt x="99" y="272"/>
                </a:cubicBezTo>
                <a:cubicBezTo>
                  <a:pt x="69" y="249"/>
                  <a:pt x="16" y="220"/>
                  <a:pt x="8" y="182"/>
                </a:cubicBezTo>
                <a:cubicBezTo>
                  <a:pt x="0" y="144"/>
                  <a:pt x="38" y="76"/>
                  <a:pt x="53" y="46"/>
                </a:cubicBezTo>
                <a:cubicBezTo>
                  <a:pt x="68" y="16"/>
                  <a:pt x="91" y="8"/>
                  <a:pt x="99" y="0"/>
                </a:cubicBezTo>
              </a:path>
            </a:pathLst>
          </a:custGeom>
          <a:noFill/>
          <a:ln w="57150">
            <a:solidFill>
              <a:srgbClr val="9900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121" name="Freeform 271"/>
          <p:cNvSpPr>
            <a:spLocks/>
          </p:cNvSpPr>
          <p:nvPr/>
        </p:nvSpPr>
        <p:spPr bwMode="auto">
          <a:xfrm>
            <a:off x="6894513" y="5137150"/>
            <a:ext cx="1377950" cy="2687638"/>
          </a:xfrm>
          <a:custGeom>
            <a:avLst/>
            <a:gdLst>
              <a:gd name="T0" fmla="*/ 369 w 868"/>
              <a:gd name="T1" fmla="*/ 1693 h 1693"/>
              <a:gd name="T2" fmla="*/ 233 w 868"/>
              <a:gd name="T3" fmla="*/ 1602 h 1693"/>
              <a:gd name="T4" fmla="*/ 52 w 868"/>
              <a:gd name="T5" fmla="*/ 1466 h 1693"/>
              <a:gd name="T6" fmla="*/ 7 w 868"/>
              <a:gd name="T7" fmla="*/ 1376 h 1693"/>
              <a:gd name="T8" fmla="*/ 7 w 868"/>
              <a:gd name="T9" fmla="*/ 1194 h 1693"/>
              <a:gd name="T10" fmla="*/ 52 w 868"/>
              <a:gd name="T11" fmla="*/ 967 h 1693"/>
              <a:gd name="T12" fmla="*/ 233 w 868"/>
              <a:gd name="T13" fmla="*/ 786 h 1693"/>
              <a:gd name="T14" fmla="*/ 324 w 868"/>
              <a:gd name="T15" fmla="*/ 650 h 1693"/>
              <a:gd name="T16" fmla="*/ 279 w 868"/>
              <a:gd name="T17" fmla="*/ 514 h 1693"/>
              <a:gd name="T18" fmla="*/ 279 w 868"/>
              <a:gd name="T19" fmla="*/ 378 h 1693"/>
              <a:gd name="T20" fmla="*/ 279 w 868"/>
              <a:gd name="T21" fmla="*/ 242 h 1693"/>
              <a:gd name="T22" fmla="*/ 369 w 868"/>
              <a:gd name="T23" fmla="*/ 106 h 1693"/>
              <a:gd name="T24" fmla="*/ 642 w 868"/>
              <a:gd name="T25" fmla="*/ 15 h 1693"/>
              <a:gd name="T26" fmla="*/ 868 w 868"/>
              <a:gd name="T27" fmla="*/ 15 h 169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68"/>
              <a:gd name="T43" fmla="*/ 0 h 1693"/>
              <a:gd name="T44" fmla="*/ 868 w 868"/>
              <a:gd name="T45" fmla="*/ 1693 h 169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68" h="1693">
                <a:moveTo>
                  <a:pt x="369" y="1693"/>
                </a:moveTo>
                <a:cubicBezTo>
                  <a:pt x="327" y="1666"/>
                  <a:pt x="286" y="1640"/>
                  <a:pt x="233" y="1602"/>
                </a:cubicBezTo>
                <a:cubicBezTo>
                  <a:pt x="180" y="1564"/>
                  <a:pt x="90" y="1504"/>
                  <a:pt x="52" y="1466"/>
                </a:cubicBezTo>
                <a:cubicBezTo>
                  <a:pt x="14" y="1428"/>
                  <a:pt x="14" y="1421"/>
                  <a:pt x="7" y="1376"/>
                </a:cubicBezTo>
                <a:cubicBezTo>
                  <a:pt x="0" y="1331"/>
                  <a:pt x="0" y="1262"/>
                  <a:pt x="7" y="1194"/>
                </a:cubicBezTo>
                <a:cubicBezTo>
                  <a:pt x="14" y="1126"/>
                  <a:pt x="14" y="1035"/>
                  <a:pt x="52" y="967"/>
                </a:cubicBezTo>
                <a:cubicBezTo>
                  <a:pt x="90" y="899"/>
                  <a:pt x="188" y="839"/>
                  <a:pt x="233" y="786"/>
                </a:cubicBezTo>
                <a:cubicBezTo>
                  <a:pt x="278" y="733"/>
                  <a:pt x="316" y="695"/>
                  <a:pt x="324" y="650"/>
                </a:cubicBezTo>
                <a:cubicBezTo>
                  <a:pt x="332" y="605"/>
                  <a:pt x="286" y="559"/>
                  <a:pt x="279" y="514"/>
                </a:cubicBezTo>
                <a:cubicBezTo>
                  <a:pt x="272" y="469"/>
                  <a:pt x="279" y="423"/>
                  <a:pt x="279" y="378"/>
                </a:cubicBezTo>
                <a:cubicBezTo>
                  <a:pt x="279" y="333"/>
                  <a:pt x="264" y="287"/>
                  <a:pt x="279" y="242"/>
                </a:cubicBezTo>
                <a:cubicBezTo>
                  <a:pt x="294" y="197"/>
                  <a:pt x="309" y="144"/>
                  <a:pt x="369" y="106"/>
                </a:cubicBezTo>
                <a:cubicBezTo>
                  <a:pt x="429" y="68"/>
                  <a:pt x="559" y="30"/>
                  <a:pt x="642" y="15"/>
                </a:cubicBezTo>
                <a:cubicBezTo>
                  <a:pt x="725" y="0"/>
                  <a:pt x="796" y="7"/>
                  <a:pt x="868" y="15"/>
                </a:cubicBezTo>
              </a:path>
            </a:pathLst>
          </a:custGeom>
          <a:noFill/>
          <a:ln w="57150">
            <a:solidFill>
              <a:srgbClr val="CC00FF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47472" name="Text Box 2072"/>
          <p:cNvSpPr txBox="1">
            <a:spLocks noChangeArrowheads="1"/>
          </p:cNvSpPr>
          <p:nvPr/>
        </p:nvSpPr>
        <p:spPr bwMode="auto">
          <a:xfrm>
            <a:off x="6184900" y="6313488"/>
            <a:ext cx="2058988" cy="95567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03" tIns="45701" rIns="91403" bIns="45701">
            <a:spAutoFit/>
          </a:bodyPr>
          <a:lstStyle/>
          <a:p>
            <a:pPr algn="ctr" defTabSz="654050">
              <a:defRPr/>
            </a:pPr>
            <a:r>
              <a:rPr lang="ru-RU" sz="1400" b="1" u="sng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оз. Казаткуль</a:t>
            </a:r>
          </a:p>
          <a:p>
            <a:pPr algn="ctr" defTabSz="654050">
              <a:defRPr/>
            </a:pPr>
            <a:r>
              <a:rPr lang="ru-RU" sz="1400" b="1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Длинна берега </a:t>
            </a:r>
          </a:p>
          <a:p>
            <a:pPr algn="ctr" defTabSz="654050">
              <a:defRPr/>
            </a:pPr>
            <a:r>
              <a:rPr lang="ru-RU" sz="1400" b="1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для забора воды – 20 м.</a:t>
            </a:r>
          </a:p>
          <a:p>
            <a:pPr algn="ctr" defTabSz="654050">
              <a:defRPr/>
            </a:pPr>
            <a:r>
              <a:rPr lang="en-US" sz="1400" b="1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V </a:t>
            </a:r>
            <a:r>
              <a:rPr lang="ru-RU" sz="1400" b="1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Times New Roman" pitchFamily="18" charset="0"/>
              </a:rPr>
              <a:t>воды = 120000 куб.м</a:t>
            </a:r>
          </a:p>
        </p:txBody>
      </p:sp>
      <p:sp>
        <p:nvSpPr>
          <p:cNvPr id="947473" name="Text Box 273">
            <a:hlinkClick r:id="rId6" action="ppaction://hlinksldjump"/>
          </p:cNvPr>
          <p:cNvSpPr txBox="1">
            <a:spLocks noChangeArrowheads="1"/>
          </p:cNvSpPr>
          <p:nvPr/>
        </p:nvSpPr>
        <p:spPr bwMode="auto">
          <a:xfrm>
            <a:off x="6616700" y="3792538"/>
            <a:ext cx="1473200" cy="349250"/>
          </a:xfrm>
          <a:prstGeom prst="rect">
            <a:avLst/>
          </a:prstGeom>
          <a:solidFill>
            <a:srgbClr val="00FF99"/>
          </a:soli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419" tIns="45710" rIns="91419" bIns="45710">
            <a:spAutoFit/>
          </a:bodyPr>
          <a:lstStyle/>
          <a:p>
            <a:pPr algn="ctr" defTabSz="1279525">
              <a:defRPr/>
            </a:pPr>
            <a:r>
              <a:rPr lang="ru-RU" sz="1600" b="1">
                <a:effectLst>
                  <a:outerShdw blurRad="38100" dist="38100" dir="2700000" algn="tl">
                    <a:srgbClr val="FFFFFF"/>
                  </a:outerShdw>
                </a:effectLst>
              </a:rPr>
              <a:t>Новотроицк </a:t>
            </a:r>
            <a:endParaRPr lang="ru-RU"/>
          </a:p>
        </p:txBody>
      </p:sp>
      <p:graphicFrame>
        <p:nvGraphicFramePr>
          <p:cNvPr id="3075" name="Object 265"/>
          <p:cNvGraphicFramePr>
            <a:graphicFrameLocks noChangeAspect="1"/>
          </p:cNvGraphicFramePr>
          <p:nvPr>
            <p:ph/>
          </p:nvPr>
        </p:nvGraphicFramePr>
        <p:xfrm>
          <a:off x="63500" y="1560513"/>
          <a:ext cx="6913563" cy="1511300"/>
        </p:xfrm>
        <a:graphic>
          <a:graphicData uri="http://schemas.openxmlformats.org/presentationml/2006/ole">
            <p:oleObj spid="_x0000_s3075" name="Лист" r:id="rId7" imgW="9725025" imgH="4095750" progId="Excel.Sheet.8">
              <p:embed/>
            </p:oleObj>
          </a:graphicData>
        </a:graphic>
      </p:graphicFrame>
      <p:sp>
        <p:nvSpPr>
          <p:cNvPr id="5" name="Text Box 2072"/>
          <p:cNvSpPr txBox="1">
            <a:spLocks noChangeArrowheads="1"/>
          </p:cNvSpPr>
          <p:nvPr/>
        </p:nvSpPr>
        <p:spPr bwMode="auto">
          <a:xfrm>
            <a:off x="8129588" y="3648075"/>
            <a:ext cx="574675" cy="257175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1279525">
              <a:defRPr/>
            </a:pPr>
            <a:r>
              <a:rPr lang="ru-RU" sz="10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Н-2514</a:t>
            </a:r>
            <a:endParaRPr lang="ru-RU"/>
          </a:p>
        </p:txBody>
      </p:sp>
      <p:sp>
        <p:nvSpPr>
          <p:cNvPr id="947439" name="Text Box 239"/>
          <p:cNvSpPr txBox="1">
            <a:spLocks noChangeArrowheads="1"/>
          </p:cNvSpPr>
          <p:nvPr/>
        </p:nvSpPr>
        <p:spPr bwMode="auto">
          <a:xfrm>
            <a:off x="63500" y="3992563"/>
            <a:ext cx="3311525" cy="952500"/>
          </a:xfrm>
          <a:prstGeom prst="rect">
            <a:avLst/>
          </a:prstGeom>
          <a:solidFill>
            <a:srgbClr val="FF00FF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0755" tIns="45377" rIns="90755" bIns="45377">
            <a:spAutoFit/>
          </a:bodyPr>
          <a:lstStyle/>
          <a:p>
            <a:pPr algn="ctr" defTabSz="912813">
              <a:defRPr/>
            </a:pPr>
            <a:r>
              <a:rPr lang="ru-RU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Аэродромы гражданской авиации военные, заброшенные, законсервированные</a:t>
            </a:r>
            <a:r>
              <a:rPr lang="ru-RU" sz="1400">
                <a:solidFill>
                  <a:srgbClr val="FFFF00"/>
                </a:solidFill>
              </a:rPr>
              <a:t> </a:t>
            </a:r>
          </a:p>
          <a:p>
            <a:pPr algn="r" defTabSz="912813">
              <a:defRPr/>
            </a:pPr>
            <a:r>
              <a:rPr lang="ru-RU" sz="1400" b="1" u="sng">
                <a:solidFill>
                  <a:srgbClr val="0000FF"/>
                </a:solidFill>
              </a:rPr>
              <a:t>отсутствуют</a:t>
            </a:r>
          </a:p>
        </p:txBody>
      </p:sp>
      <p:grpSp>
        <p:nvGrpSpPr>
          <p:cNvPr id="3126" name="Group 275"/>
          <p:cNvGrpSpPr>
            <a:grpSpLocks/>
          </p:cNvGrpSpPr>
          <p:nvPr/>
        </p:nvGrpSpPr>
        <p:grpSpPr bwMode="auto">
          <a:xfrm>
            <a:off x="8416925" y="5087938"/>
            <a:ext cx="722313" cy="360362"/>
            <a:chOff x="3350" y="2525"/>
            <a:chExt cx="455" cy="227"/>
          </a:xfrm>
        </p:grpSpPr>
        <p:sp>
          <p:nvSpPr>
            <p:cNvPr id="3128" name="Rectangle 54"/>
            <p:cNvSpPr>
              <a:spLocks noChangeArrowheads="1"/>
            </p:cNvSpPr>
            <p:nvPr/>
          </p:nvSpPr>
          <p:spPr bwMode="auto">
            <a:xfrm>
              <a:off x="3579" y="2558"/>
              <a:ext cx="226" cy="194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522" tIns="12522" rIns="12522" bIns="12522"/>
            <a:lstStyle/>
            <a:p>
              <a:pPr algn="ctr" defTabSz="912813"/>
              <a:r>
                <a:rPr lang="ru-RU" sz="1000" b="1">
                  <a:cs typeface="Arial" pitchFamily="34" charset="0"/>
                </a:rPr>
                <a:t>ЦРБ</a:t>
              </a:r>
              <a:endParaRPr lang="ru-RU" sz="1000">
                <a:cs typeface="Arial" pitchFamily="34" charset="0"/>
              </a:endParaRPr>
            </a:p>
            <a:p>
              <a:pPr algn="ctr" defTabSz="912813"/>
              <a:r>
                <a:rPr lang="ru-RU" sz="1000">
                  <a:cs typeface="Arial" pitchFamily="34" charset="0"/>
                </a:rPr>
                <a:t> </a:t>
              </a:r>
              <a:r>
                <a:rPr lang="ru-RU" sz="1000" b="1">
                  <a:cs typeface="Arial" pitchFamily="34" charset="0"/>
                </a:rPr>
                <a:t>265</a:t>
              </a:r>
            </a:p>
          </p:txBody>
        </p:sp>
        <p:grpSp>
          <p:nvGrpSpPr>
            <p:cNvPr id="3129" name="Group 56"/>
            <p:cNvGrpSpPr>
              <a:grpSpLocks/>
            </p:cNvGrpSpPr>
            <p:nvPr/>
          </p:nvGrpSpPr>
          <p:grpSpPr bwMode="auto">
            <a:xfrm>
              <a:off x="3350" y="2525"/>
              <a:ext cx="228" cy="197"/>
              <a:chOff x="0" y="1"/>
              <a:chExt cx="20000" cy="19999"/>
            </a:xfrm>
          </p:grpSpPr>
          <p:sp>
            <p:nvSpPr>
              <p:cNvPr id="3130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0065" tIns="45007" rIns="90065" bIns="45007"/>
              <a:lstStyle/>
              <a:p>
                <a:pPr algn="ctr" defTabSz="912813"/>
                <a:endParaRPr lang="ru-RU" sz="2100">
                  <a:cs typeface="Arial" pitchFamily="34" charset="0"/>
                </a:endParaRPr>
              </a:p>
            </p:txBody>
          </p:sp>
          <p:sp>
            <p:nvSpPr>
              <p:cNvPr id="3131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2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33" name="Group 60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3134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35" name="Line 6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127" name="AutoShape 284"/>
          <p:cNvSpPr>
            <a:spLocks noChangeArrowheads="1"/>
          </p:cNvSpPr>
          <p:nvPr/>
        </p:nvSpPr>
        <p:spPr bwMode="auto">
          <a:xfrm>
            <a:off x="9353550" y="5737225"/>
            <a:ext cx="1873250" cy="1101725"/>
          </a:xfrm>
          <a:prstGeom prst="wedgeRectCallout">
            <a:avLst>
              <a:gd name="adj1" fmla="val -86694"/>
              <a:gd name="adj2" fmla="val -84583"/>
            </a:avLst>
          </a:prstGeom>
          <a:solidFill>
            <a:srgbClr val="FFCC99">
              <a:alpha val="7999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279525"/>
            <a:r>
              <a:rPr lang="ru-RU" sz="900" b="1">
                <a:latin typeface="Times New Roman" pitchFamily="18" charset="0"/>
              </a:rPr>
              <a:t>ЦРБ</a:t>
            </a:r>
            <a:r>
              <a:rPr lang="ru-RU" sz="900"/>
              <a:t>, </a:t>
            </a:r>
            <a:r>
              <a:rPr lang="ru-RU" sz="900" b="1"/>
              <a:t>г. Татарск ул. Смирновская,109; </a:t>
            </a:r>
          </a:p>
          <a:p>
            <a:pPr algn="ctr" defTabSz="1279525"/>
            <a:r>
              <a:rPr lang="ru-RU" sz="900" b="1"/>
              <a:t>Глав. врач - Пендюк Е.Н.</a:t>
            </a:r>
          </a:p>
          <a:p>
            <a:pPr algn="ctr" defTabSz="1279525"/>
            <a:r>
              <a:rPr lang="ru-RU" sz="900" b="1"/>
              <a:t>раб. тел. 8-383-64-21-085; 20-888 </a:t>
            </a:r>
          </a:p>
          <a:p>
            <a:pPr algn="ctr" defTabSz="1279525"/>
            <a:r>
              <a:rPr lang="ru-RU" sz="900" b="1"/>
              <a:t>сот. тел. 8-913- 900-34-55</a:t>
            </a:r>
          </a:p>
          <a:p>
            <a:pPr algn="ctr" defTabSz="1279525"/>
            <a:r>
              <a:rPr lang="ru-RU" sz="900" b="1"/>
              <a:t> приемный покой </a:t>
            </a:r>
          </a:p>
          <a:p>
            <a:pPr algn="ctr" defTabSz="1279525"/>
            <a:r>
              <a:rPr lang="ru-RU" sz="900" b="1"/>
              <a:t>тел 8-383-64-20-274</a:t>
            </a:r>
          </a:p>
          <a:p>
            <a:pPr algn="ctr" defTabSz="1279525"/>
            <a:r>
              <a:rPr lang="ru-RU" sz="900" b="1"/>
              <a:t>коеч. емкость 265 мест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761163" y="3937000"/>
            <a:ext cx="1801812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185795" name="Group 3"/>
          <p:cNvGraphicFramePr>
            <a:graphicFrameLocks noGrp="1"/>
          </p:cNvGraphicFramePr>
          <p:nvPr/>
        </p:nvGraphicFramePr>
        <p:xfrm>
          <a:off x="0" y="1520825"/>
          <a:ext cx="12801600" cy="5511800"/>
        </p:xfrm>
        <a:graphic>
          <a:graphicData uri="http://schemas.openxmlformats.org/drawingml/2006/table">
            <a:tbl>
              <a:tblPr/>
              <a:tblGrid>
                <a:gridCol w="830263"/>
                <a:gridCol w="5867400"/>
                <a:gridCol w="2017712"/>
                <a:gridCol w="2016125"/>
                <a:gridCol w="2070100"/>
              </a:tblGrid>
              <a:tr h="7524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п.п.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риска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457200" marR="0" lvl="1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Показатель риска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Временные показатели риска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Муниципальный район (сельское поселение)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00038">
                <a:tc gridSpan="5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на транспорте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705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 возникновения ЧС на объектах автомобильного транспорта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Январь-декабрь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705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на объектах железнодорожного транспорта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 отсутствует</a:t>
                      </a: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38">
                <a:tc gridSpan="5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техногенного характера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651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на электросетях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Январь - Декабрь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94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на системах газоснабжения 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 отсутствует</a:t>
                      </a: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94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на системах теплоснабжения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Январь - Декабрь</a:t>
                      </a: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03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на системах водоснабжения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Январь - декабрь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03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на системах газопровода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 отсутствует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03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на системах  нефтепровода</a:t>
                      </a:r>
                    </a:p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 отсутствует</a:t>
                      </a: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35915" name="Group 95"/>
          <p:cNvGrpSpPr>
            <a:grpSpLocks/>
          </p:cNvGrpSpPr>
          <p:nvPr/>
        </p:nvGrpSpPr>
        <p:grpSpPr bwMode="auto">
          <a:xfrm>
            <a:off x="6688138" y="5448300"/>
            <a:ext cx="1881187" cy="433388"/>
            <a:chOff x="449" y="0"/>
            <a:chExt cx="1184" cy="272"/>
          </a:xfrm>
        </p:grpSpPr>
        <p:grpSp>
          <p:nvGrpSpPr>
            <p:cNvPr id="35919" name="Прямоугольник 28"/>
            <p:cNvGrpSpPr>
              <a:grpSpLocks/>
            </p:cNvGrpSpPr>
            <p:nvPr/>
          </p:nvGrpSpPr>
          <p:grpSpPr bwMode="auto">
            <a:xfrm>
              <a:off x="449" y="0"/>
              <a:ext cx="1184" cy="272"/>
              <a:chOff x="2438" y="2830"/>
              <a:chExt cx="1398" cy="353"/>
            </a:xfrm>
          </p:grpSpPr>
          <p:pic>
            <p:nvPicPr>
              <p:cNvPr id="35921" name="Прямоугольник 28"/>
              <p:cNvPicPr>
                <a:picLocks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2438" y="2830"/>
                <a:ext cx="1398" cy="3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922" name="Text Box 98"/>
              <p:cNvSpPr txBox="1">
                <a:spLocks noChangeArrowheads="1"/>
              </p:cNvSpPr>
              <p:nvPr/>
            </p:nvSpPr>
            <p:spPr bwMode="auto">
              <a:xfrm>
                <a:off x="2455" y="2846"/>
                <a:ext cx="1369" cy="32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666" tIns="63847" rIns="127666" bIns="63847" anchor="ctr"/>
              <a:lstStyle/>
              <a:p>
                <a:pPr algn="ctr" defTabSz="1277938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30" name="Прямоугольник 29"/>
            <p:cNvSpPr>
              <a:spLocks noChangeArrowheads="1"/>
            </p:cNvSpPr>
            <p:nvPr/>
          </p:nvSpPr>
          <p:spPr bwMode="auto">
            <a:xfrm>
              <a:off x="516" y="30"/>
              <a:ext cx="1112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666" tIns="63847" rIns="127666" bIns="63847">
              <a:spAutoFit/>
            </a:bodyPr>
            <a:lstStyle/>
            <a:p>
              <a:pPr algn="ctr" defTabSz="1277938">
                <a:defRPr/>
              </a:pPr>
              <a:r>
                <a:rPr lang="ru-RU" sz="1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  <a:cs typeface="Times New Roman" pitchFamily="18" charset="0"/>
                </a:rPr>
                <a:t>Повышенный  риск - 10</a:t>
              </a:r>
              <a:r>
                <a:rPr lang="ru-RU" sz="1000" b="1" baseline="3000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  <a:cs typeface="Times New Roman" pitchFamily="18" charset="0"/>
                </a:rPr>
                <a:t>-3</a:t>
              </a:r>
              <a:endParaRPr lang="ru-RU" sz="1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endParaRPr>
            </a:p>
          </p:txBody>
        </p:sp>
      </p:grpSp>
      <p:pic>
        <p:nvPicPr>
          <p:cNvPr id="35916" name="Picture 10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761163" y="2640013"/>
            <a:ext cx="18034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5917" name="Picture 10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761163" y="4872038"/>
            <a:ext cx="18034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" name="Rectangle 4"/>
          <p:cNvSpPr txBox="1">
            <a:spLocks noChangeArrowheads="1"/>
          </p:cNvSpPr>
          <p:nvPr/>
        </p:nvSpPr>
        <p:spPr bwMode="auto">
          <a:xfrm>
            <a:off x="0" y="0"/>
            <a:ext cx="12801600" cy="12620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10436" tIns="55219" rIns="110436" bIns="55219" anchor="ctr"/>
          <a:lstStyle/>
          <a:p>
            <a:pPr algn="ctr">
              <a:defRPr/>
            </a:pPr>
            <a:r>
              <a:rPr lang="ru-RU" sz="3100">
                <a:latin typeface="Times New Roman" pitchFamily="18" charset="0"/>
              </a:rPr>
              <a:t>Паспорт территории села Новотроицк</a:t>
            </a:r>
            <a:br>
              <a:rPr lang="ru-RU" sz="3100">
                <a:latin typeface="Times New Roman" pitchFamily="18" charset="0"/>
              </a:rPr>
            </a:br>
            <a:r>
              <a:rPr lang="ru-RU" sz="31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>
              <a:defRPr/>
            </a:pPr>
            <a:r>
              <a:rPr lang="ru-RU" b="1">
                <a:solidFill>
                  <a:srgbClr val="0000FF"/>
                </a:solidFill>
                <a:latin typeface="Times New Roman" pitchFamily="18" charset="0"/>
              </a:rPr>
              <a:t>(Оценка защищенности, исходя из рисков возникновения ЧС)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86818" name="Group 2"/>
          <p:cNvGraphicFramePr>
            <a:graphicFrameLocks noGrp="1"/>
          </p:cNvGraphicFramePr>
          <p:nvPr/>
        </p:nvGraphicFramePr>
        <p:xfrm>
          <a:off x="-9525" y="1666875"/>
          <a:ext cx="12811125" cy="5422900"/>
        </p:xfrm>
        <a:graphic>
          <a:graphicData uri="http://schemas.openxmlformats.org/drawingml/2006/table">
            <a:tbl>
              <a:tblPr/>
              <a:tblGrid>
                <a:gridCol w="830263"/>
                <a:gridCol w="6226175"/>
                <a:gridCol w="1944687"/>
                <a:gridCol w="1655763"/>
                <a:gridCol w="2154237"/>
              </a:tblGrid>
              <a:tr h="6127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п.п.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риска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179388" marR="0" lvl="1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Показатель риска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Временные показатели риска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Муниципальный район (сельское поселение)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09563">
                <a:tc gridSpan="5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техногенного характера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127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обрушения зданий и сооружений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Январь-Декабрь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54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техногенных пожаров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Январь-Декабрь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54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на объектах обслуживаемых управлением ВГСЧ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Январь- декабрь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6388">
                <a:tc gridSpan="5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ЧС природного характера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794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возникновения природных пожаров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Апрель-Октябрь</a:t>
                      </a: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55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возникновений подтоплений (затоплений) при весеннем половодье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 отсутствует</a:t>
                      </a: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Риски наводнения формируемый интенсивными дождями  и таянием снега в горах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 отсутствует</a:t>
                      </a: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3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 затопления формируемые другими гидрологическими явлениями (штормовой нагон, подтопление грунтовыми водами и др.)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 отсутствует</a:t>
                      </a:r>
                    </a:p>
                  </a:txBody>
                  <a:tcPr marL="93398" marR="933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63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1549" marR="5154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 катастрофического затопления вследствие аварии на ГТС</a:t>
                      </a:r>
                    </a:p>
                  </a:txBody>
                  <a:tcPr marL="50394" marR="5039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Риск отсутствует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всей территории </a:t>
                      </a:r>
                    </a:p>
                  </a:txBody>
                  <a:tcPr marL="51549" marR="5154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6936" name="Text Box 65"/>
          <p:cNvSpPr txBox="1">
            <a:spLocks noChangeArrowheads="1"/>
          </p:cNvSpPr>
          <p:nvPr/>
        </p:nvSpPr>
        <p:spPr bwMode="auto">
          <a:xfrm>
            <a:off x="11872913" y="265113"/>
            <a:ext cx="641350" cy="303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10" tIns="45704" rIns="91410" bIns="45704">
            <a:spAutoFit/>
          </a:bodyPr>
          <a:lstStyle/>
          <a:p>
            <a:pPr defTabSz="1279525"/>
            <a:r>
              <a:rPr lang="ru-RU" sz="1400" b="1">
                <a:latin typeface="Times New Roman" pitchFamily="18" charset="0"/>
                <a:cs typeface="Times New Roman" pitchFamily="18" charset="0"/>
              </a:rPr>
              <a:t>п. 3.3.</a:t>
            </a:r>
          </a:p>
        </p:txBody>
      </p:sp>
      <p:pic>
        <p:nvPicPr>
          <p:cNvPr id="36937" name="Picture 88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121525" y="3792538"/>
            <a:ext cx="18034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938" name="Picture 8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121525" y="3216275"/>
            <a:ext cx="18034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939" name="Picture 9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121525" y="2640013"/>
            <a:ext cx="18034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940" name="Picture 9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121525" y="4652963"/>
            <a:ext cx="18034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" name="Rectangle 4"/>
          <p:cNvSpPr txBox="1">
            <a:spLocks noChangeArrowheads="1"/>
          </p:cNvSpPr>
          <p:nvPr/>
        </p:nvSpPr>
        <p:spPr bwMode="auto">
          <a:xfrm>
            <a:off x="0" y="0"/>
            <a:ext cx="12801600" cy="12620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10436" tIns="55219" rIns="110436" bIns="55219" anchor="ctr"/>
          <a:lstStyle/>
          <a:p>
            <a:pPr algn="ctr" defTabSz="1279525">
              <a:defRPr/>
            </a:pPr>
            <a:r>
              <a:rPr lang="ru-RU" sz="3100">
                <a:latin typeface="Times New Roman" pitchFamily="18" charset="0"/>
              </a:rPr>
              <a:t>Паспорт территории села Новотроицк</a:t>
            </a:r>
          </a:p>
          <a:p>
            <a:pPr algn="ctr" defTabSz="1279525">
              <a:defRPr/>
            </a:pPr>
            <a:r>
              <a:rPr lang="ru-RU" sz="31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9525">
              <a:defRPr/>
            </a:pPr>
            <a:r>
              <a:rPr lang="ru-RU" b="1">
                <a:solidFill>
                  <a:srgbClr val="0000FF"/>
                </a:solidFill>
                <a:latin typeface="Times New Roman" pitchFamily="18" charset="0"/>
              </a:rPr>
              <a:t>(Оценка защищенности, исходя из рисков возникновения ЧС)</a:t>
            </a: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1034"/>
          <p:cNvPicPr>
            <a:picLocks noChangeAspect="1" noChangeArrowheads="1"/>
          </p:cNvPicPr>
          <p:nvPr/>
        </p:nvPicPr>
        <p:blipFill>
          <a:blip r:embed="rId2">
            <a:lum bright="12000"/>
          </a:blip>
          <a:srcRect l="1576" t="6445" r="1576" b="8659"/>
          <a:stretch>
            <a:fillRect/>
          </a:stretch>
        </p:blipFill>
        <p:spPr bwMode="auto">
          <a:xfrm>
            <a:off x="0" y="1560513"/>
            <a:ext cx="12801600" cy="8040687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37891" name="Заголовок 1"/>
          <p:cNvSpPr>
            <a:spLocks noGrp="1"/>
          </p:cNvSpPr>
          <p:nvPr>
            <p:ph type="ctrTitle" idx="4294967295"/>
          </p:nvPr>
        </p:nvSpPr>
        <p:spPr>
          <a:xfrm>
            <a:off x="266700" y="149225"/>
            <a:ext cx="12134850" cy="450850"/>
          </a:xfrm>
        </p:spPr>
        <p:txBody>
          <a:bodyPr lIns="127540" tIns="63783" rIns="127540" bIns="63783"/>
          <a:lstStyle/>
          <a:p>
            <a:pPr eaLnBrk="1" hangingPunct="1"/>
            <a:r>
              <a:rPr lang="ru-RU" sz="2000" smtClean="0">
                <a:solidFill>
                  <a:schemeClr val="tx1"/>
                </a:solidFill>
              </a:rPr>
              <a:t>Обзорная карта наиболее значимых объектов прилегающих к сельскому поселению в границах пятикилометровой зоны)</a:t>
            </a:r>
          </a:p>
        </p:txBody>
      </p:sp>
      <p:sp>
        <p:nvSpPr>
          <p:cNvPr id="37892" name="Овал 7"/>
          <p:cNvSpPr>
            <a:spLocks noChangeArrowheads="1"/>
          </p:cNvSpPr>
          <p:nvPr/>
        </p:nvSpPr>
        <p:spPr bwMode="auto">
          <a:xfrm>
            <a:off x="2079625" y="1487488"/>
            <a:ext cx="8789988" cy="8113712"/>
          </a:xfrm>
          <a:prstGeom prst="ellipse">
            <a:avLst/>
          </a:prstGeom>
          <a:noFill/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37893" name="Rectangle 146"/>
          <p:cNvSpPr>
            <a:spLocks noChangeArrowheads="1"/>
          </p:cNvSpPr>
          <p:nvPr/>
        </p:nvSpPr>
        <p:spPr bwMode="auto">
          <a:xfrm>
            <a:off x="1936750" y="7392988"/>
            <a:ext cx="8642350" cy="862012"/>
          </a:xfrm>
          <a:prstGeom prst="rect">
            <a:avLst/>
          </a:prstGeom>
          <a:solidFill>
            <a:srgbClr val="FFFFFF"/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lIns="91096" tIns="45548" rIns="91096" bIns="45548">
            <a:spAutoFit/>
          </a:bodyPr>
          <a:lstStyle/>
          <a:p>
            <a:pPr algn="ctr" defTabSz="1279525"/>
            <a:r>
              <a:rPr lang="ru-RU">
                <a:latin typeface="Times New Roman" pitchFamily="18" charset="0"/>
                <a:cs typeface="Times New Roman" pitchFamily="18" charset="0"/>
              </a:rPr>
              <a:t>значимых объектов прилегающих к населенному пункту в границах пятикилометровой зоны нет</a:t>
            </a:r>
          </a:p>
        </p:txBody>
      </p:sp>
      <p:sp>
        <p:nvSpPr>
          <p:cNvPr id="37894" name="Text Box 553"/>
          <p:cNvSpPr txBox="1">
            <a:spLocks noChangeArrowheads="1"/>
          </p:cNvSpPr>
          <p:nvPr/>
        </p:nvSpPr>
        <p:spPr bwMode="auto">
          <a:xfrm>
            <a:off x="-9525" y="0"/>
            <a:ext cx="12811125" cy="1487488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251" tIns="23127" rIns="46251" bIns="23127" anchor="ctr" anchorCtr="1"/>
          <a:lstStyle/>
          <a:p>
            <a:pPr algn="ctr" defTabSz="1276350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6350"/>
            <a:r>
              <a:rPr lang="ru-RU" sz="1800" b="1">
                <a:solidFill>
                  <a:srgbClr val="0000FF"/>
                </a:solidFill>
              </a:rPr>
              <a:t>(Обзорная карта наиболее значимых объектов прилегающих к н.п. в границах пятикилометровой зоны)</a:t>
            </a:r>
            <a:endParaRPr lang="ru-RU" sz="180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0"/>
            <a:ext cx="12801600" cy="12620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09694" tIns="54848" rIns="109694" bIns="54848" anchor="ctr"/>
          <a:lstStyle/>
          <a:p>
            <a:pPr algn="ctr" defTabSz="1546225">
              <a:lnSpc>
                <a:spcPct val="80000"/>
              </a:lnSpc>
              <a:defRPr/>
            </a:pPr>
            <a:r>
              <a:rPr lang="ru-RU" b="1">
                <a:latin typeface="Times New Roman" pitchFamily="18" charset="0"/>
                <a:cs typeface="Times New Roman" pitchFamily="18" charset="0"/>
              </a:rPr>
              <a:t>ЛИСТ СОГЛАСОВАНИЯ</a:t>
            </a:r>
          </a:p>
        </p:txBody>
      </p:sp>
      <p:sp>
        <p:nvSpPr>
          <p:cNvPr id="23555" name="Прямоугольник 4"/>
          <p:cNvSpPr>
            <a:spLocks noChangeArrowheads="1"/>
          </p:cNvSpPr>
          <p:nvPr/>
        </p:nvSpPr>
        <p:spPr bwMode="auto">
          <a:xfrm>
            <a:off x="684213" y="1579563"/>
            <a:ext cx="3629025" cy="1504950"/>
          </a:xfrm>
          <a:prstGeom prst="rect">
            <a:avLst/>
          </a:prstGeom>
          <a:noFill/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109694" tIns="54848" rIns="109694" bIns="54848" anchor="ctr"/>
          <a:lstStyle/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СОГЛАСОВАНО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Председатель КЧС и ОПБ района</a:t>
            </a:r>
          </a:p>
          <a:p>
            <a:pPr algn="ctr" defTabSz="1279525"/>
            <a:endParaRPr lang="ru-RU" sz="1700">
              <a:latin typeface="Times New Roman" pitchFamily="18" charset="0"/>
              <a:cs typeface="Times New Roman" pitchFamily="18" charset="0"/>
            </a:endParaRPr>
          </a:p>
          <a:p>
            <a:pPr algn="ctr" defTabSz="1279525"/>
            <a:r>
              <a:rPr lang="ru-RU" sz="1700" u="sng">
                <a:latin typeface="Times New Roman" pitchFamily="18" charset="0"/>
                <a:cs typeface="Times New Roman" pitchFamily="18" charset="0"/>
              </a:rPr>
              <a:t>                                       </a:t>
            </a:r>
            <a:r>
              <a:rPr lang="ru-RU" sz="1700">
                <a:latin typeface="Times New Roman" pitchFamily="18" charset="0"/>
                <a:cs typeface="Times New Roman" pitchFamily="18" charset="0"/>
              </a:rPr>
              <a:t>В.К. Киль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«15»     октября                   2015 г.</a:t>
            </a:r>
          </a:p>
          <a:p>
            <a:pPr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 м.п.                                 </a:t>
            </a:r>
          </a:p>
        </p:txBody>
      </p:sp>
      <p:sp>
        <p:nvSpPr>
          <p:cNvPr id="23556" name="Прямоугольник 5"/>
          <p:cNvSpPr>
            <a:spLocks noChangeArrowheads="1"/>
          </p:cNvSpPr>
          <p:nvPr/>
        </p:nvSpPr>
        <p:spPr bwMode="auto">
          <a:xfrm>
            <a:off x="7854950" y="1498600"/>
            <a:ext cx="3625850" cy="1501775"/>
          </a:xfrm>
          <a:prstGeom prst="rect">
            <a:avLst/>
          </a:prstGeom>
          <a:noFill/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109694" tIns="54848" rIns="109694" bIns="54848" anchor="ctr"/>
          <a:lstStyle/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УТВЕРЖДАЮ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Глава района, председатель 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КЧС и ОПБ </a:t>
            </a:r>
          </a:p>
          <a:p>
            <a:pPr algn="ctr" defTabSz="1279525"/>
            <a:endParaRPr lang="ru-RU" sz="1700">
              <a:latin typeface="Times New Roman" pitchFamily="18" charset="0"/>
              <a:cs typeface="Times New Roman" pitchFamily="18" charset="0"/>
            </a:endParaRPr>
          </a:p>
          <a:p>
            <a:pPr algn="ctr" defTabSz="1279525"/>
            <a:r>
              <a:rPr lang="ru-RU" sz="1700" u="sng"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700">
                <a:latin typeface="Times New Roman" pitchFamily="18" charset="0"/>
                <a:cs typeface="Times New Roman" pitchFamily="18" charset="0"/>
              </a:rPr>
              <a:t>В.К. Киль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«15» октября                          2015 г. </a:t>
            </a:r>
          </a:p>
          <a:p>
            <a:pPr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  м.п.                </a:t>
            </a:r>
          </a:p>
        </p:txBody>
      </p:sp>
      <p:sp>
        <p:nvSpPr>
          <p:cNvPr id="23557" name="Прямоугольник 6"/>
          <p:cNvSpPr>
            <a:spLocks noChangeArrowheads="1"/>
          </p:cNvSpPr>
          <p:nvPr/>
        </p:nvSpPr>
        <p:spPr bwMode="auto">
          <a:xfrm>
            <a:off x="784225" y="4087813"/>
            <a:ext cx="3971925" cy="1252537"/>
          </a:xfrm>
          <a:prstGeom prst="rect">
            <a:avLst/>
          </a:prstGeom>
          <a:noFill/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109694" tIns="54848" rIns="109694" bIns="54848" anchor="ctr"/>
          <a:lstStyle/>
          <a:p>
            <a:pPr algn="ctr" defTabSz="1279525"/>
            <a:endParaRPr lang="ru-RU" sz="1700">
              <a:latin typeface="Times New Roman" pitchFamily="18" charset="0"/>
              <a:cs typeface="Times New Roman" pitchFamily="18" charset="0"/>
            </a:endParaRP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Руководитель ДРСУ</a:t>
            </a:r>
          </a:p>
          <a:p>
            <a:pPr algn="ctr" defTabSz="1279525"/>
            <a:endParaRPr lang="ru-RU" sz="1700">
              <a:latin typeface="Times New Roman" pitchFamily="18" charset="0"/>
              <a:cs typeface="Times New Roman" pitchFamily="18" charset="0"/>
            </a:endParaRPr>
          </a:p>
          <a:p>
            <a:pPr algn="ctr" defTabSz="1279525"/>
            <a:r>
              <a:rPr lang="ru-RU" sz="1700" u="sng">
                <a:latin typeface="Times New Roman" pitchFamily="18" charset="0"/>
                <a:cs typeface="Times New Roman" pitchFamily="18" charset="0"/>
              </a:rPr>
              <a:t>                                      </a:t>
            </a:r>
            <a:r>
              <a:rPr lang="ru-RU" sz="1700">
                <a:latin typeface="Times New Roman" pitchFamily="18" charset="0"/>
                <a:cs typeface="Times New Roman" pitchFamily="18" charset="0"/>
              </a:rPr>
              <a:t>С.И. Мамонтов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«15»  октября                          2015 г.</a:t>
            </a:r>
          </a:p>
          <a:p>
            <a:pPr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 м.п.                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                 </a:t>
            </a:r>
          </a:p>
        </p:txBody>
      </p:sp>
      <p:sp>
        <p:nvSpPr>
          <p:cNvPr id="23558" name="Прямоугольник 7"/>
          <p:cNvSpPr>
            <a:spLocks noChangeArrowheads="1"/>
          </p:cNvSpPr>
          <p:nvPr/>
        </p:nvSpPr>
        <p:spPr bwMode="auto">
          <a:xfrm>
            <a:off x="784225" y="5591175"/>
            <a:ext cx="3971925" cy="1587500"/>
          </a:xfrm>
          <a:prstGeom prst="rect">
            <a:avLst/>
          </a:prstGeom>
          <a:noFill/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109694" tIns="54848" rIns="109694" bIns="54848" anchor="ctr"/>
          <a:lstStyle/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Руководитель филиала РЭС</a:t>
            </a:r>
          </a:p>
          <a:p>
            <a:pPr algn="ctr" defTabSz="1279525"/>
            <a:endParaRPr lang="ru-RU" sz="1700">
              <a:latin typeface="Times New Roman" pitchFamily="18" charset="0"/>
              <a:cs typeface="Times New Roman" pitchFamily="18" charset="0"/>
            </a:endParaRPr>
          </a:p>
          <a:p>
            <a:pPr algn="ctr" defTabSz="1279525"/>
            <a:r>
              <a:rPr lang="ru-RU" sz="1700" u="sng"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700">
                <a:latin typeface="Times New Roman" pitchFamily="18" charset="0"/>
                <a:cs typeface="Times New Roman" pitchFamily="18" charset="0"/>
              </a:rPr>
              <a:t>А.Н. Евстафьев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«15»     октября                      2015 г. </a:t>
            </a:r>
          </a:p>
          <a:p>
            <a:pPr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23559" name="Прямоугольник 8"/>
          <p:cNvSpPr>
            <a:spLocks noChangeArrowheads="1"/>
          </p:cNvSpPr>
          <p:nvPr/>
        </p:nvSpPr>
        <p:spPr bwMode="auto">
          <a:xfrm>
            <a:off x="7410450" y="4002088"/>
            <a:ext cx="4175125" cy="1504950"/>
          </a:xfrm>
          <a:prstGeom prst="rect">
            <a:avLst/>
          </a:prstGeom>
          <a:noFill/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109694" tIns="54848" rIns="109694" bIns="54848" anchor="ctr"/>
          <a:lstStyle/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Начальник межмуниципального отдела внутренних дел «Татарский»</a:t>
            </a:r>
            <a:r>
              <a:rPr lang="ru-RU" sz="1700" u="sng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/>
            <a:endParaRPr lang="ru-RU" sz="1700" u="sng">
              <a:latin typeface="Times New Roman" pitchFamily="18" charset="0"/>
              <a:cs typeface="Times New Roman" pitchFamily="18" charset="0"/>
            </a:endParaRPr>
          </a:p>
          <a:p>
            <a:pPr algn="ctr" defTabSz="1279525"/>
            <a:r>
              <a:rPr lang="ru-RU" sz="1700" u="sng">
                <a:latin typeface="Times New Roman" pitchFamily="18" charset="0"/>
                <a:cs typeface="Times New Roman" pitchFamily="18" charset="0"/>
              </a:rPr>
              <a:t>                                        </a:t>
            </a:r>
            <a:r>
              <a:rPr lang="ru-RU" sz="1700">
                <a:latin typeface="Times New Roman" pitchFamily="18" charset="0"/>
                <a:cs typeface="Times New Roman" pitchFamily="18" charset="0"/>
              </a:rPr>
              <a:t>С.В. Ивановский</a:t>
            </a:r>
            <a:r>
              <a:rPr lang="ru-RU" sz="1700" u="sng"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70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«15»    октября                      2015 г. </a:t>
            </a:r>
          </a:p>
          <a:p>
            <a:pPr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23560" name="Прямоугольник 9"/>
          <p:cNvSpPr>
            <a:spLocks noChangeArrowheads="1"/>
          </p:cNvSpPr>
          <p:nvPr/>
        </p:nvSpPr>
        <p:spPr bwMode="auto">
          <a:xfrm>
            <a:off x="1127125" y="7429500"/>
            <a:ext cx="3629025" cy="1503363"/>
          </a:xfrm>
          <a:prstGeom prst="rect">
            <a:avLst/>
          </a:prstGeom>
          <a:noFill/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109694" tIns="54848" rIns="109694" bIns="54848" anchor="ctr"/>
          <a:lstStyle/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Главный врач ЦРБ</a:t>
            </a:r>
          </a:p>
          <a:p>
            <a:pPr algn="ctr" defTabSz="1279525"/>
            <a:endParaRPr lang="ru-RU" sz="1700">
              <a:latin typeface="Times New Roman" pitchFamily="18" charset="0"/>
              <a:cs typeface="Times New Roman" pitchFamily="18" charset="0"/>
            </a:endParaRPr>
          </a:p>
          <a:p>
            <a:pPr algn="ctr" defTabSz="1279525"/>
            <a:r>
              <a:rPr lang="ru-RU" sz="1700" u="sng">
                <a:latin typeface="Times New Roman" pitchFamily="18" charset="0"/>
                <a:cs typeface="Times New Roman" pitchFamily="18" charset="0"/>
              </a:rPr>
              <a:t>                                      </a:t>
            </a:r>
            <a:r>
              <a:rPr lang="ru-RU" sz="1700">
                <a:latin typeface="Times New Roman" pitchFamily="18" charset="0"/>
                <a:cs typeface="Times New Roman" pitchFamily="18" charset="0"/>
              </a:rPr>
              <a:t>Е.Н. Пендюк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«15»     октября                   2015 г.</a:t>
            </a:r>
          </a:p>
          <a:p>
            <a:pPr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 м.п.                                 </a:t>
            </a:r>
          </a:p>
        </p:txBody>
      </p:sp>
      <p:sp>
        <p:nvSpPr>
          <p:cNvPr id="23561" name="Прямоугольник 10"/>
          <p:cNvSpPr>
            <a:spLocks noChangeArrowheads="1"/>
          </p:cNvSpPr>
          <p:nvPr/>
        </p:nvSpPr>
        <p:spPr bwMode="auto">
          <a:xfrm>
            <a:off x="7410450" y="5340350"/>
            <a:ext cx="3629025" cy="1838325"/>
          </a:xfrm>
          <a:prstGeom prst="rect">
            <a:avLst/>
          </a:prstGeom>
          <a:noFill/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109694" tIns="54848" rIns="109694" bIns="54848" anchor="ctr"/>
          <a:lstStyle/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Руководитель отдела лесничество ГП «Лесхоз Татарский» 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                                                   </a:t>
            </a:r>
            <a:r>
              <a:rPr lang="ru-RU" sz="1700" u="sng"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ru-RU" sz="170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/>
            <a:r>
              <a:rPr lang="ru-RU" sz="1700" u="sng"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700">
                <a:latin typeface="Times New Roman" pitchFamily="18" charset="0"/>
                <a:cs typeface="Times New Roman" pitchFamily="18" charset="0"/>
              </a:rPr>
              <a:t>А.Г. Кидло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«15»  октября                        2015 г. </a:t>
            </a:r>
          </a:p>
          <a:p>
            <a:pPr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23562" name="Прямоугольник 11"/>
          <p:cNvSpPr>
            <a:spLocks noChangeArrowheads="1"/>
          </p:cNvSpPr>
          <p:nvPr/>
        </p:nvSpPr>
        <p:spPr bwMode="auto">
          <a:xfrm>
            <a:off x="7410450" y="7345363"/>
            <a:ext cx="3629025" cy="1501775"/>
          </a:xfrm>
          <a:prstGeom prst="rect">
            <a:avLst/>
          </a:prstGeom>
          <a:noFill/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109694" tIns="54848" rIns="109694" bIns="54848" anchor="ctr"/>
          <a:lstStyle/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Руководитель ЖКХ УК «Лидер»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                                                       </a:t>
            </a:r>
            <a:r>
              <a:rPr lang="ru-RU" sz="1700" u="sng"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ru-RU" sz="170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/>
            <a:r>
              <a:rPr lang="ru-RU" sz="1700" u="sng"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700">
                <a:latin typeface="Times New Roman" pitchFamily="18" charset="0"/>
                <a:cs typeface="Times New Roman" pitchFamily="18" charset="0"/>
              </a:rPr>
              <a:t>А.Г. Воронин</a:t>
            </a:r>
          </a:p>
          <a:p>
            <a:pPr algn="ctr"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«15»   октября                       2015 г. </a:t>
            </a:r>
          </a:p>
          <a:p>
            <a:pPr defTabSz="1279525"/>
            <a:r>
              <a:rPr lang="ru-RU" sz="1700"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623888" y="3206750"/>
            <a:ext cx="8286750" cy="1588"/>
          </a:xfrm>
          <a:prstGeom prst="line">
            <a:avLst/>
          </a:prstGeom>
          <a:ln w="19050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3564" name="TextBox 22"/>
          <p:cNvSpPr txBox="1">
            <a:spLocks noChangeArrowheads="1"/>
          </p:cNvSpPr>
          <p:nvPr/>
        </p:nvSpPr>
        <p:spPr bwMode="auto">
          <a:xfrm>
            <a:off x="3868738" y="3249613"/>
            <a:ext cx="4427537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9694" tIns="54848" rIns="109694" bIns="54848">
            <a:spAutoFit/>
          </a:bodyPr>
          <a:lstStyle/>
          <a:p>
            <a:pPr algn="ctr" defTabSz="1279525"/>
            <a:r>
              <a:rPr lang="ru-RU">
                <a:latin typeface="Times New Roman" pitchFamily="18" charset="0"/>
                <a:cs typeface="Times New Roman" pitchFamily="18" charset="0"/>
              </a:rPr>
              <a:t>СОГЛАСОВАНО</a:t>
            </a:r>
          </a:p>
        </p:txBody>
      </p:sp>
      <p:sp>
        <p:nvSpPr>
          <p:cNvPr id="23565" name="TextBox 1"/>
          <p:cNvSpPr txBox="1">
            <a:spLocks noChangeArrowheads="1"/>
          </p:cNvSpPr>
          <p:nvPr/>
        </p:nvSpPr>
        <p:spPr bwMode="auto">
          <a:xfrm>
            <a:off x="1711325" y="8783638"/>
            <a:ext cx="10621963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9694" tIns="54848" rIns="109694" bIns="54848">
            <a:spAutoFit/>
          </a:bodyPr>
          <a:lstStyle/>
          <a:p>
            <a:pPr defTabSz="1279525"/>
            <a:r>
              <a:rPr lang="ru-RU" sz="1700">
                <a:latin typeface="Calibri" pitchFamily="34" charset="0"/>
              </a:rPr>
              <a:t>*- органа, специально уполномоченного на решении задач в области защиты населения и территорий от чрезвычайных ситуаций и (или) гражданской обороны при органах местного самоуправления.</a:t>
            </a:r>
          </a:p>
        </p:txBody>
      </p:sp>
      <p:pic>
        <p:nvPicPr>
          <p:cNvPr id="23566" name="Picture 14"/>
          <p:cNvPicPr>
            <a:picLocks noChangeAspect="1" noChangeArrowheads="1"/>
          </p:cNvPicPr>
          <p:nvPr/>
        </p:nvPicPr>
        <p:blipFill>
          <a:blip r:embed="rId2"/>
          <a:srcRect l="24890" t="92636" r="53835"/>
          <a:stretch>
            <a:fillRect/>
          </a:stretch>
        </p:blipFill>
        <p:spPr bwMode="auto">
          <a:xfrm>
            <a:off x="1287463" y="2136775"/>
            <a:ext cx="1223962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67" name="Picture 15"/>
          <p:cNvPicPr>
            <a:picLocks noChangeAspect="1" noChangeArrowheads="1"/>
          </p:cNvPicPr>
          <p:nvPr/>
        </p:nvPicPr>
        <p:blipFill>
          <a:blip r:embed="rId2"/>
          <a:srcRect l="24890" t="92636" r="53835"/>
          <a:stretch>
            <a:fillRect/>
          </a:stretch>
        </p:blipFill>
        <p:spPr bwMode="auto">
          <a:xfrm>
            <a:off x="8705850" y="2136775"/>
            <a:ext cx="1223963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68" name="Picture 16" descr="Рисунок1"/>
          <p:cNvPicPr>
            <a:picLocks noChangeAspect="1" noChangeArrowheads="1"/>
          </p:cNvPicPr>
          <p:nvPr/>
        </p:nvPicPr>
        <p:blipFill>
          <a:blip r:embed="rId3"/>
          <a:srcRect l="30980" t="68648" r="58693" b="23837"/>
          <a:stretch>
            <a:fillRect/>
          </a:stretch>
        </p:blipFill>
        <p:spPr bwMode="auto">
          <a:xfrm>
            <a:off x="8632825" y="4513263"/>
            <a:ext cx="431800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69" name="Picture 17" descr="Рисунок1"/>
          <p:cNvPicPr>
            <a:picLocks noChangeAspect="1" noChangeArrowheads="1"/>
          </p:cNvPicPr>
          <p:nvPr/>
        </p:nvPicPr>
        <p:blipFill>
          <a:blip r:embed="rId3"/>
          <a:srcRect l="30980" t="68648" r="58693" b="23837"/>
          <a:stretch>
            <a:fillRect/>
          </a:stretch>
        </p:blipFill>
        <p:spPr bwMode="auto">
          <a:xfrm>
            <a:off x="2079625" y="4368800"/>
            <a:ext cx="431800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70" name="Picture 18" descr="Рисунок1"/>
          <p:cNvPicPr>
            <a:picLocks noChangeAspect="1" noChangeArrowheads="1"/>
          </p:cNvPicPr>
          <p:nvPr/>
        </p:nvPicPr>
        <p:blipFill>
          <a:blip r:embed="rId3"/>
          <a:srcRect l="30980" t="68648" r="58693" b="23837"/>
          <a:stretch>
            <a:fillRect/>
          </a:stretch>
        </p:blipFill>
        <p:spPr bwMode="auto">
          <a:xfrm>
            <a:off x="1936750" y="6024563"/>
            <a:ext cx="431800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71" name="Picture 19" descr="Рисунок1"/>
          <p:cNvPicPr>
            <a:picLocks noChangeAspect="1" noChangeArrowheads="1"/>
          </p:cNvPicPr>
          <p:nvPr/>
        </p:nvPicPr>
        <p:blipFill>
          <a:blip r:embed="rId3"/>
          <a:srcRect l="30980" t="68648" r="58693" b="23837"/>
          <a:stretch>
            <a:fillRect/>
          </a:stretch>
        </p:blipFill>
        <p:spPr bwMode="auto">
          <a:xfrm>
            <a:off x="8416925" y="6024563"/>
            <a:ext cx="431800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72" name="Picture 20" descr="Рисунок1"/>
          <p:cNvPicPr>
            <a:picLocks noChangeAspect="1" noChangeArrowheads="1"/>
          </p:cNvPicPr>
          <p:nvPr/>
        </p:nvPicPr>
        <p:blipFill>
          <a:blip r:embed="rId3"/>
          <a:srcRect l="30980" t="68648" r="58693" b="23837"/>
          <a:stretch>
            <a:fillRect/>
          </a:stretch>
        </p:blipFill>
        <p:spPr bwMode="auto">
          <a:xfrm>
            <a:off x="2079625" y="7824788"/>
            <a:ext cx="431800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73" name="Picture 21" descr="Рисунок1"/>
          <p:cNvPicPr>
            <a:picLocks noChangeAspect="1" noChangeArrowheads="1"/>
          </p:cNvPicPr>
          <p:nvPr/>
        </p:nvPicPr>
        <p:blipFill>
          <a:blip r:embed="rId3"/>
          <a:srcRect l="30980" t="68648" r="58693" b="23837"/>
          <a:stretch>
            <a:fillRect/>
          </a:stretch>
        </p:blipFill>
        <p:spPr bwMode="auto">
          <a:xfrm>
            <a:off x="8416925" y="7753350"/>
            <a:ext cx="431800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6324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216275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graphicFrame>
        <p:nvGraphicFramePr>
          <p:cNvPr id="897207" name="Group 6327"/>
          <p:cNvGraphicFramePr>
            <a:graphicFrameLocks noGrp="1"/>
          </p:cNvGraphicFramePr>
          <p:nvPr/>
        </p:nvGraphicFramePr>
        <p:xfrm>
          <a:off x="136525" y="1776413"/>
          <a:ext cx="4681538" cy="1657350"/>
        </p:xfrm>
        <a:graphic>
          <a:graphicData uri="http://schemas.openxmlformats.org/drawingml/2006/table">
            <a:tbl>
              <a:tblPr/>
              <a:tblGrid>
                <a:gridCol w="1343025"/>
                <a:gridCol w="1211263"/>
                <a:gridCol w="1268412"/>
                <a:gridCol w="858838"/>
              </a:tblGrid>
              <a:tr h="517525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РАДИОВЕЩАНИЕ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968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радиостанции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Федеральное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Региональное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Местное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06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МАЯК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22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97206" name="Group 6326"/>
          <p:cNvGraphicFramePr>
            <a:graphicFrameLocks noGrp="1"/>
          </p:cNvGraphicFramePr>
          <p:nvPr/>
        </p:nvGraphicFramePr>
        <p:xfrm>
          <a:off x="8345488" y="4656138"/>
          <a:ext cx="4105275" cy="1800225"/>
        </p:xfrm>
        <a:graphic>
          <a:graphicData uri="http://schemas.openxmlformats.org/drawingml/2006/table">
            <a:tbl>
              <a:tblPr/>
              <a:tblGrid>
                <a:gridCol w="1174750"/>
                <a:gridCol w="1065212"/>
                <a:gridCol w="1112838"/>
                <a:gridCol w="752475"/>
              </a:tblGrid>
              <a:tr h="493713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ПЕЧАТНЫЕ СМИ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Наименование 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Федеральные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Региональные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Местные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6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Российская газета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937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Местное печатное издательство  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97205" name="Group 6325"/>
          <p:cNvGraphicFramePr>
            <a:graphicFrameLocks noGrp="1"/>
          </p:cNvGraphicFramePr>
          <p:nvPr/>
        </p:nvGraphicFramePr>
        <p:xfrm>
          <a:off x="8201025" y="1776413"/>
          <a:ext cx="4464050" cy="1728787"/>
        </p:xfrm>
        <a:graphic>
          <a:graphicData uri="http://schemas.openxmlformats.org/drawingml/2006/table">
            <a:tbl>
              <a:tblPr/>
              <a:tblGrid>
                <a:gridCol w="2343150"/>
                <a:gridCol w="2120900"/>
              </a:tblGrid>
              <a:tr h="347663"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ИНТЕРНЕТ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4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Наименование 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Наличие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35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Выделенная линия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19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Через оператора сотовой связи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016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Общественные пункты доступа в интернет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4996" name="Group 5668"/>
          <p:cNvGraphicFramePr>
            <a:graphicFrameLocks noGrp="1"/>
          </p:cNvGraphicFramePr>
          <p:nvPr/>
        </p:nvGraphicFramePr>
        <p:xfrm>
          <a:off x="7480300" y="7392988"/>
          <a:ext cx="5041900" cy="2016125"/>
        </p:xfrm>
        <a:graphic>
          <a:graphicData uri="http://schemas.openxmlformats.org/drawingml/2006/table">
            <a:tbl>
              <a:tblPr/>
              <a:tblGrid>
                <a:gridCol w="2646363"/>
                <a:gridCol w="2395537"/>
              </a:tblGrid>
              <a:tr h="441325"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СОТОВЫЕ ОПЕРАТОРЫ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794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телеканала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Федеральный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762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BEELINE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714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MEGAFON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7305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MTC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746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ТЕЛЕ 2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5" marR="25155" marT="25155" marB="2515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9006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6319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40" tIns="23174" rIns="46340" bIns="23174" anchor="ctr" anchorCtr="1"/>
          <a:lstStyle/>
          <a:p>
            <a:pPr algn="ctr" defTabSz="1279525"/>
            <a:r>
              <a:rPr lang="ru-RU" sz="36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600">
                <a:latin typeface="Times New Roman" pitchFamily="18" charset="0"/>
              </a:rPr>
            </a:br>
            <a:r>
              <a:rPr lang="ru-RU" sz="3600">
                <a:latin typeface="Times New Roman" pitchFamily="18" charset="0"/>
              </a:rPr>
              <a:t>Новотроицкого сельсовета Татарского района</a:t>
            </a:r>
            <a:endParaRPr lang="ru-RU">
              <a:latin typeface="Times New Roman" pitchFamily="18" charset="0"/>
            </a:endParaRPr>
          </a:p>
          <a:p>
            <a:pPr algn="ctr" defTabSz="1279525"/>
            <a:r>
              <a:rPr lang="ru-RU" b="1">
                <a:solidFill>
                  <a:srgbClr val="0000FF"/>
                </a:solidFill>
              </a:rPr>
              <a:t>(Сведения о наличии средств массовой информации)</a:t>
            </a:r>
            <a:endParaRPr lang="ru-RU" sz="3100">
              <a:latin typeface="Times New Roman" pitchFamily="18" charset="0"/>
            </a:endParaRPr>
          </a:p>
        </p:txBody>
      </p:sp>
      <p:graphicFrame>
        <p:nvGraphicFramePr>
          <p:cNvPr id="744997" name="Group 5669"/>
          <p:cNvGraphicFramePr>
            <a:graphicFrameLocks noGrp="1"/>
          </p:cNvGraphicFramePr>
          <p:nvPr/>
        </p:nvGraphicFramePr>
        <p:xfrm>
          <a:off x="279400" y="7392988"/>
          <a:ext cx="4752975" cy="2016125"/>
        </p:xfrm>
        <a:graphic>
          <a:graphicData uri="http://schemas.openxmlformats.org/drawingml/2006/table">
            <a:tbl>
              <a:tblPr/>
              <a:tblGrid>
                <a:gridCol w="1360488"/>
                <a:gridCol w="1231900"/>
                <a:gridCol w="1284287"/>
                <a:gridCol w="876300"/>
              </a:tblGrid>
              <a:tr h="468313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ТЕЛЕВИДЕНИЕ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651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телеканала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Федеральный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Региональный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Местный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7146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ОРТ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714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РОССИЯ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98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НТВ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_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98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ОТС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56" marR="25156" marT="25156" marB="2515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9041" name="AutoShape 5662"/>
          <p:cNvSpPr>
            <a:spLocks noChangeArrowheads="1"/>
          </p:cNvSpPr>
          <p:nvPr/>
        </p:nvSpPr>
        <p:spPr bwMode="auto">
          <a:xfrm>
            <a:off x="2079625" y="4584700"/>
            <a:ext cx="2330450" cy="504825"/>
          </a:xfrm>
          <a:prstGeom prst="wedgeRectCallout">
            <a:avLst>
              <a:gd name="adj1" fmla="val 104838"/>
              <a:gd name="adj2" fmla="val 944"/>
            </a:avLst>
          </a:prstGeom>
          <a:solidFill>
            <a:srgbClr val="33CCFF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8222" tIns="34112" rIns="68222" bIns="34112"/>
          <a:lstStyle/>
          <a:p>
            <a:pPr algn="ctr" defTabSz="682625"/>
            <a:r>
              <a:rPr lang="ru-RU" sz="1200" b="1">
                <a:latin typeface="Times New Roman" pitchFamily="18" charset="0"/>
              </a:rPr>
              <a:t>ОБЩЕСТВЕННЫЙ ПУНКТ ВЫХОДА В ИНТЕРНЕТ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478" tIns="63755" rIns="127478" bIns="63755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ТРАНСПОРТЕ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39939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209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28" tIns="63624" rIns="127228" bIns="63624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Раздел №4</a:t>
            </a:r>
          </a:p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РИСКИ ВОЗНИКНОВЕНИЯ ЧС ТЕХНОГЕННОГО ХАРАКТЕРА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478" tIns="63755" rIns="127478" bIns="63755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ТРАНСПОРТЕ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40963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5" y="-23813"/>
            <a:ext cx="12801600" cy="96488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28" tIns="63624" rIns="127228" bIns="63624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РИСКИ ВОЗНИКНОВЕНИЯ ЧС НА ТРАНСПОРТЕ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0" name="Picture 8402"/>
          <p:cNvPicPr>
            <a:picLocks noChangeAspect="1" noChangeArrowheads="1"/>
          </p:cNvPicPr>
          <p:nvPr/>
        </p:nvPicPr>
        <p:blipFill>
          <a:blip r:embed="rId3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4101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5605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40" tIns="23174" rIns="46340" bIns="23174" anchor="ctr" anchorCtr="1"/>
          <a:lstStyle/>
          <a:p>
            <a:pPr algn="ctr" defTabSz="1279525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9525"/>
            <a:r>
              <a:rPr lang="ru-RU" b="1">
                <a:solidFill>
                  <a:srgbClr val="0000FF"/>
                </a:solidFill>
              </a:rPr>
              <a:t>(Риски возникновения ЧС на объектах автомобильного транспорта)</a:t>
            </a:r>
            <a:endParaRPr lang="ru-RU" sz="3200">
              <a:latin typeface="Times New Roman" pitchFamily="18" charset="0"/>
            </a:endParaRPr>
          </a:p>
        </p:txBody>
      </p:sp>
      <p:sp>
        <p:nvSpPr>
          <p:cNvPr id="4102" name="Line 6868"/>
          <p:cNvSpPr>
            <a:spLocks noChangeShapeType="1"/>
          </p:cNvSpPr>
          <p:nvPr/>
        </p:nvSpPr>
        <p:spPr bwMode="auto">
          <a:xfrm flipH="1">
            <a:off x="2728913" y="3863975"/>
            <a:ext cx="1150937" cy="4249738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103" name="Line 6868"/>
          <p:cNvSpPr>
            <a:spLocks noChangeShapeType="1"/>
          </p:cNvSpPr>
          <p:nvPr/>
        </p:nvSpPr>
        <p:spPr bwMode="auto">
          <a:xfrm flipV="1">
            <a:off x="2944813" y="7248525"/>
            <a:ext cx="4319587" cy="0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104" name="Line 6868"/>
          <p:cNvSpPr>
            <a:spLocks noChangeShapeType="1"/>
          </p:cNvSpPr>
          <p:nvPr/>
        </p:nvSpPr>
        <p:spPr bwMode="auto">
          <a:xfrm flipV="1">
            <a:off x="6905625" y="4224338"/>
            <a:ext cx="1871663" cy="0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105" name="Rectangle 5819"/>
          <p:cNvSpPr>
            <a:spLocks noChangeArrowheads="1"/>
          </p:cNvSpPr>
          <p:nvPr/>
        </p:nvSpPr>
        <p:spPr bwMode="auto">
          <a:xfrm>
            <a:off x="136525" y="1631950"/>
            <a:ext cx="2808288" cy="730250"/>
          </a:xfrm>
          <a:prstGeom prst="rect">
            <a:avLst/>
          </a:prstGeom>
          <a:solidFill>
            <a:srgbClr val="FFCC99"/>
          </a:solidFill>
          <a:ln w="9525">
            <a:noFill/>
            <a:miter lim="800000"/>
            <a:headEnd/>
            <a:tailEnd/>
          </a:ln>
        </p:spPr>
        <p:txBody>
          <a:bodyPr lIns="91347" tIns="45672" rIns="91347" bIns="45672">
            <a:spAutoFit/>
          </a:bodyPr>
          <a:lstStyle/>
          <a:p>
            <a:pPr algn="ctr" defTabSz="1279525"/>
            <a:r>
              <a:rPr lang="ru-RU" sz="1400">
                <a:solidFill>
                  <a:srgbClr val="0066FF"/>
                </a:solidFill>
              </a:rPr>
              <a:t>автомобильных дорог федерального значения на территории села нет</a:t>
            </a:r>
          </a:p>
        </p:txBody>
      </p:sp>
      <p:sp>
        <p:nvSpPr>
          <p:cNvPr id="4106" name="Line 6868"/>
          <p:cNvSpPr>
            <a:spLocks noChangeShapeType="1"/>
          </p:cNvSpPr>
          <p:nvPr/>
        </p:nvSpPr>
        <p:spPr bwMode="auto">
          <a:xfrm flipV="1">
            <a:off x="3592513" y="4945063"/>
            <a:ext cx="5184775" cy="0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107" name="Line 6868"/>
          <p:cNvSpPr>
            <a:spLocks noChangeShapeType="1"/>
          </p:cNvSpPr>
          <p:nvPr/>
        </p:nvSpPr>
        <p:spPr bwMode="auto">
          <a:xfrm>
            <a:off x="7264400" y="7248525"/>
            <a:ext cx="0" cy="865188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108" name="TextBox 90"/>
          <p:cNvSpPr txBox="1">
            <a:spLocks noChangeArrowheads="1"/>
          </p:cNvSpPr>
          <p:nvPr/>
        </p:nvSpPr>
        <p:spPr bwMode="auto">
          <a:xfrm>
            <a:off x="11080750" y="5232400"/>
            <a:ext cx="1535113" cy="968375"/>
          </a:xfrm>
          <a:prstGeom prst="rect">
            <a:avLst/>
          </a:prstGeom>
          <a:solidFill>
            <a:srgbClr val="0000FF">
              <a:alpha val="36078"/>
            </a:srgbClr>
          </a:solidFill>
          <a:ln w="34925">
            <a:solidFill>
              <a:srgbClr val="0000FF"/>
            </a:solidFill>
            <a:miter lim="800000"/>
            <a:headEnd/>
            <a:tailEnd/>
          </a:ln>
        </p:spPr>
        <p:txBody>
          <a:bodyPr wrap="none" lIns="91316" tIns="45658" rIns="91316" bIns="45658">
            <a:spAutoFit/>
          </a:bodyPr>
          <a:lstStyle/>
          <a:p>
            <a:pPr algn="ctr" defTabSz="1279525"/>
            <a:r>
              <a:rPr lang="ru-RU" sz="1100">
                <a:latin typeface="Calibri" pitchFamily="34" charset="0"/>
              </a:rPr>
              <a:t>БСПМ</a:t>
            </a:r>
          </a:p>
          <a:p>
            <a:pPr algn="ctr" defTabSz="1279525"/>
            <a:r>
              <a:rPr lang="ru-RU" sz="1100" i="1">
                <a:latin typeface="Calibri" pitchFamily="34" charset="0"/>
              </a:rPr>
              <a:t> Расстояние – </a:t>
            </a:r>
            <a:r>
              <a:rPr lang="ru-RU" sz="1100" i="1"/>
              <a:t> </a:t>
            </a:r>
            <a:r>
              <a:rPr lang="ru-RU" sz="1100" i="1">
                <a:latin typeface="Calibri" pitchFamily="34" charset="0"/>
              </a:rPr>
              <a:t>17 км,</a:t>
            </a:r>
          </a:p>
          <a:p>
            <a:pPr algn="ctr" defTabSz="1279525"/>
            <a:r>
              <a:rPr lang="ru-RU" sz="1100" i="1">
                <a:latin typeface="Calibri" pitchFamily="34" charset="0"/>
              </a:rPr>
              <a:t>Техники – 12 ед.</a:t>
            </a:r>
          </a:p>
          <a:p>
            <a:pPr algn="ctr" defTabSz="1279525"/>
            <a:r>
              <a:rPr lang="ru-RU" sz="1100" i="1">
                <a:latin typeface="Calibri" pitchFamily="34" charset="0"/>
              </a:rPr>
              <a:t>Личн. состава 24 чел.</a:t>
            </a:r>
          </a:p>
          <a:p>
            <a:pPr algn="ctr" defTabSz="1279525"/>
            <a:r>
              <a:rPr lang="ru-RU" sz="1100" i="1">
                <a:latin typeface="Calibri" pitchFamily="34" charset="0"/>
              </a:rPr>
              <a:t>г. Татарск</a:t>
            </a:r>
          </a:p>
        </p:txBody>
      </p:sp>
      <p:sp>
        <p:nvSpPr>
          <p:cNvPr id="4109" name="Line 6868"/>
          <p:cNvSpPr>
            <a:spLocks noChangeShapeType="1"/>
          </p:cNvSpPr>
          <p:nvPr/>
        </p:nvSpPr>
        <p:spPr bwMode="auto">
          <a:xfrm>
            <a:off x="8777288" y="4224338"/>
            <a:ext cx="0" cy="4246562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110" name="Line 6868"/>
          <p:cNvSpPr>
            <a:spLocks noChangeShapeType="1"/>
          </p:cNvSpPr>
          <p:nvPr/>
        </p:nvSpPr>
        <p:spPr bwMode="auto">
          <a:xfrm>
            <a:off x="6256338" y="4440238"/>
            <a:ext cx="0" cy="504825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111" name="Line 6868"/>
          <p:cNvSpPr>
            <a:spLocks noChangeShapeType="1"/>
          </p:cNvSpPr>
          <p:nvPr/>
        </p:nvSpPr>
        <p:spPr bwMode="auto">
          <a:xfrm flipV="1">
            <a:off x="5176838" y="4945063"/>
            <a:ext cx="0" cy="2301875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98" name="Прямоугольник 297"/>
          <p:cNvSpPr>
            <a:spLocks noChangeArrowheads="1"/>
          </p:cNvSpPr>
          <p:nvPr/>
        </p:nvSpPr>
        <p:spPr bwMode="auto">
          <a:xfrm>
            <a:off x="136525" y="3360738"/>
            <a:ext cx="2160588" cy="720725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70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Автомобильных мостов нет</a:t>
            </a:r>
          </a:p>
        </p:txBody>
      </p:sp>
      <p:sp>
        <p:nvSpPr>
          <p:cNvPr id="4113" name="Line 6868"/>
          <p:cNvSpPr>
            <a:spLocks noChangeShapeType="1"/>
          </p:cNvSpPr>
          <p:nvPr/>
        </p:nvSpPr>
        <p:spPr bwMode="auto">
          <a:xfrm flipV="1">
            <a:off x="1792288" y="8113713"/>
            <a:ext cx="7632700" cy="0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114" name="Oval 63"/>
          <p:cNvSpPr>
            <a:spLocks noChangeArrowheads="1"/>
          </p:cNvSpPr>
          <p:nvPr/>
        </p:nvSpPr>
        <p:spPr bwMode="auto">
          <a:xfrm rot="-5400000">
            <a:off x="5860256" y="3972719"/>
            <a:ext cx="217488" cy="1873250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rot="10800000" wrap="none" lIns="127597" tIns="63800" rIns="127597" bIns="63800" anchor="ctr"/>
          <a:lstStyle/>
          <a:p>
            <a:pPr algn="ctr" defTabSz="1276350"/>
            <a:endParaRPr lang="ru-RU" sz="3500">
              <a:latin typeface="Calibri" pitchFamily="34" charset="0"/>
              <a:cs typeface="Times New Roman" pitchFamily="18" charset="0"/>
            </a:endParaRPr>
          </a:p>
        </p:txBody>
      </p:sp>
      <p:graphicFrame>
        <p:nvGraphicFramePr>
          <p:cNvPr id="4098" name="Object 150"/>
          <p:cNvGraphicFramePr>
            <a:graphicFrameLocks noChangeAspect="1"/>
          </p:cNvGraphicFramePr>
          <p:nvPr/>
        </p:nvGraphicFramePr>
        <p:xfrm>
          <a:off x="6472238" y="1631950"/>
          <a:ext cx="6265862" cy="1439863"/>
        </p:xfrm>
        <a:graphic>
          <a:graphicData uri="http://schemas.openxmlformats.org/presentationml/2006/ole">
            <p:oleObj spid="_x0000_s4098" name="Лист" r:id="rId4" imgW="9725025" imgH="4095750" progId="Excel.Sheet.8">
              <p:embed/>
            </p:oleObj>
          </a:graphicData>
        </a:graphic>
      </p:graphicFrame>
      <p:sp>
        <p:nvSpPr>
          <p:cNvPr id="265" name="Text Box 2072"/>
          <p:cNvSpPr txBox="1">
            <a:spLocks noChangeArrowheads="1"/>
          </p:cNvSpPr>
          <p:nvPr/>
        </p:nvSpPr>
        <p:spPr bwMode="auto">
          <a:xfrm>
            <a:off x="1216025" y="8113713"/>
            <a:ext cx="574675" cy="257175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91429" tIns="45715" rIns="91429" bIns="45715">
            <a:spAutoFit/>
          </a:bodyPr>
          <a:lstStyle/>
          <a:p>
            <a:pPr algn="ctr" defTabSz="1279525">
              <a:defRPr/>
            </a:pPr>
            <a:r>
              <a:rPr lang="ru-RU" sz="1000" b="1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Н-2514</a:t>
            </a:r>
            <a:endParaRPr lang="ru-RU"/>
          </a:p>
        </p:txBody>
      </p:sp>
      <p:sp>
        <p:nvSpPr>
          <p:cNvPr id="4116" name="AutoShape 820"/>
          <p:cNvSpPr>
            <a:spLocks noChangeArrowheads="1"/>
          </p:cNvSpPr>
          <p:nvPr/>
        </p:nvSpPr>
        <p:spPr bwMode="auto">
          <a:xfrm flipH="1">
            <a:off x="5969000" y="5305425"/>
            <a:ext cx="2559050" cy="596900"/>
          </a:xfrm>
          <a:prstGeom prst="wedgeRectCallout">
            <a:avLst>
              <a:gd name="adj1" fmla="val 67181"/>
              <a:gd name="adj2" fmla="val -112236"/>
            </a:avLst>
          </a:prstGeom>
          <a:solidFill>
            <a:srgbClr val="FF0000">
              <a:alpha val="45882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31304" tIns="65652" rIns="131304" bIns="65652">
            <a:spAutoFit/>
          </a:bodyPr>
          <a:lstStyle/>
          <a:p>
            <a:pPr algn="ctr" defTabSz="1493838"/>
            <a:r>
              <a:rPr lang="ru-RU" sz="1000" b="1" u="sng">
                <a:latin typeface="Calibri" pitchFamily="34" charset="0"/>
              </a:rPr>
              <a:t>ХАРАКТЕРИСТИКА ОПАСНОГО УЧАСТКА</a:t>
            </a:r>
          </a:p>
          <a:p>
            <a:pPr algn="ctr" defTabSz="1493838"/>
            <a:r>
              <a:rPr lang="ru-RU" sz="1000" b="1">
                <a:latin typeface="Calibri" pitchFamily="34" charset="0"/>
              </a:rPr>
              <a:t>нерегулируемый перекресток</a:t>
            </a:r>
          </a:p>
          <a:p>
            <a:pPr algn="ctr" defTabSz="1493838"/>
            <a:r>
              <a:rPr lang="ru-RU" sz="1000" b="1">
                <a:latin typeface="Calibri" pitchFamily="34" charset="0"/>
              </a:rPr>
              <a:t>Протяженность участка 70 м</a:t>
            </a:r>
          </a:p>
        </p:txBody>
      </p:sp>
      <p:sp>
        <p:nvSpPr>
          <p:cNvPr id="4117" name="Rectangle 8456"/>
          <p:cNvSpPr>
            <a:spLocks noChangeArrowheads="1"/>
          </p:cNvSpPr>
          <p:nvPr/>
        </p:nvSpPr>
        <p:spPr bwMode="auto">
          <a:xfrm>
            <a:off x="4097338" y="8616950"/>
            <a:ext cx="2663825" cy="711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47" tIns="45672" rIns="91347" bIns="45672">
            <a:spAutoFit/>
          </a:bodyPr>
          <a:lstStyle/>
          <a:p>
            <a:pPr algn="ctr" defTabSz="1279525"/>
            <a:r>
              <a:rPr lang="ru-RU" sz="1600" b="1">
                <a:solidFill>
                  <a:srgbClr val="0033CC"/>
                </a:solidFill>
                <a:latin typeface="Calibri" pitchFamily="34" charset="0"/>
              </a:rPr>
              <a:t>Стационарных постов ДПС на территории НП</a:t>
            </a:r>
            <a:r>
              <a:rPr lang="ru-RU" sz="1600">
                <a:solidFill>
                  <a:srgbClr val="0000FF"/>
                </a:solidFill>
                <a:latin typeface="Calibri" pitchFamily="34" charset="0"/>
              </a:rPr>
              <a:t>   </a:t>
            </a:r>
            <a:r>
              <a:rPr lang="ru-RU" sz="2400" b="1" u="sng">
                <a:solidFill>
                  <a:srgbClr val="FF3300"/>
                </a:solidFill>
                <a:latin typeface="Calibri" pitchFamily="34" charset="0"/>
              </a:rPr>
              <a:t>нет</a:t>
            </a:r>
          </a:p>
        </p:txBody>
      </p:sp>
      <p:graphicFrame>
        <p:nvGraphicFramePr>
          <p:cNvPr id="4099" name="Object 8481"/>
          <p:cNvGraphicFramePr>
            <a:graphicFrameLocks/>
          </p:cNvGraphicFramePr>
          <p:nvPr/>
        </p:nvGraphicFramePr>
        <p:xfrm>
          <a:off x="8848725" y="3216275"/>
          <a:ext cx="3852863" cy="1800225"/>
        </p:xfrm>
        <a:graphic>
          <a:graphicData uri="http://schemas.openxmlformats.org/presentationml/2006/ole">
            <p:oleObj spid="_x0000_s4099" name="Лист" r:id="rId5" imgW="4029075" imgH="2247900" progId="Excel.Sheet.8">
              <p:embed/>
            </p:oleObj>
          </a:graphicData>
        </a:graphic>
      </p:graphicFrame>
      <p:sp>
        <p:nvSpPr>
          <p:cNvPr id="788770" name="AutoShape 230"/>
          <p:cNvSpPr>
            <a:spLocks noChangeArrowheads="1"/>
          </p:cNvSpPr>
          <p:nvPr/>
        </p:nvSpPr>
        <p:spPr bwMode="auto">
          <a:xfrm>
            <a:off x="7337425" y="8329613"/>
            <a:ext cx="5327650" cy="1150937"/>
          </a:xfrm>
          <a:prstGeom prst="wedgeRectCallout">
            <a:avLst>
              <a:gd name="adj1" fmla="val -18713"/>
              <a:gd name="adj2" fmla="val -44759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13" tIns="63910" rIns="127813" bIns="63910"/>
          <a:lstStyle/>
          <a:p>
            <a:pPr algn="ctr" defTabSz="1279525">
              <a:defRPr/>
            </a:pPr>
            <a:r>
              <a:rPr lang="ru-RU" sz="1200" b="1" i="1" u="sng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Характеристика автотранспортной сети</a:t>
            </a:r>
            <a:r>
              <a:rPr lang="ru-RU" sz="1200" i="1">
                <a:latin typeface="Calibri" pitchFamily="34" charset="0"/>
              </a:rPr>
              <a:t> </a:t>
            </a:r>
          </a:p>
          <a:p>
            <a:pPr algn="ctr" defTabSz="1279525">
              <a:defRPr/>
            </a:pPr>
            <a:r>
              <a:rPr lang="ru-RU" sz="1200" i="1">
                <a:latin typeface="Calibri" pitchFamily="34" charset="0"/>
              </a:rPr>
              <a:t>Автотранспортная сеть территории развита удовлетворительно и состоит из дорог с переходным типом покрытия круглогодичного использования для всех видов транспорта. Тип покрытия- щебень, грунт,  протяженность дорог –  3.8  км. в т.ч. с твердым покрытием –  3.8   км.</a:t>
            </a:r>
            <a:endParaRPr lang="ru-RU" sz="1200"/>
          </a:p>
        </p:txBody>
      </p:sp>
      <p:sp>
        <p:nvSpPr>
          <p:cNvPr id="4119" name="AutoShape 252"/>
          <p:cNvSpPr>
            <a:spLocks noChangeArrowheads="1"/>
          </p:cNvSpPr>
          <p:nvPr/>
        </p:nvSpPr>
        <p:spPr bwMode="auto">
          <a:xfrm>
            <a:off x="1720850" y="5808663"/>
            <a:ext cx="1944688" cy="1050925"/>
          </a:xfrm>
          <a:prstGeom prst="wedgeRectCallout">
            <a:avLst>
              <a:gd name="adj1" fmla="val 107713"/>
              <a:gd name="adj2" fmla="val -43051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grpSp>
        <p:nvGrpSpPr>
          <p:cNvPr id="4120" name="Group 8513"/>
          <p:cNvGrpSpPr>
            <a:grpSpLocks/>
          </p:cNvGrpSpPr>
          <p:nvPr/>
        </p:nvGrpSpPr>
        <p:grpSpPr bwMode="auto">
          <a:xfrm>
            <a:off x="352425" y="6096000"/>
            <a:ext cx="722313" cy="360363"/>
            <a:chOff x="3350" y="2525"/>
            <a:chExt cx="455" cy="227"/>
          </a:xfrm>
        </p:grpSpPr>
        <p:sp>
          <p:nvSpPr>
            <p:cNvPr id="4158" name="Rectangle 54"/>
            <p:cNvSpPr>
              <a:spLocks noChangeArrowheads="1"/>
            </p:cNvSpPr>
            <p:nvPr/>
          </p:nvSpPr>
          <p:spPr bwMode="auto">
            <a:xfrm>
              <a:off x="3579" y="2558"/>
              <a:ext cx="226" cy="194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522" tIns="12522" rIns="12522" bIns="12522"/>
            <a:lstStyle/>
            <a:p>
              <a:pPr algn="ctr" defTabSz="912813"/>
              <a:r>
                <a:rPr lang="ru-RU" sz="1000" b="1">
                  <a:cs typeface="Arial" pitchFamily="34" charset="0"/>
                </a:rPr>
                <a:t>ЦРБ</a:t>
              </a:r>
              <a:endParaRPr lang="ru-RU" sz="1000">
                <a:cs typeface="Arial" pitchFamily="34" charset="0"/>
              </a:endParaRPr>
            </a:p>
            <a:p>
              <a:pPr algn="ctr" defTabSz="912813"/>
              <a:r>
                <a:rPr lang="ru-RU" sz="1000">
                  <a:cs typeface="Arial" pitchFamily="34" charset="0"/>
                </a:rPr>
                <a:t> </a:t>
              </a:r>
              <a:r>
                <a:rPr lang="ru-RU" sz="1000" b="1">
                  <a:cs typeface="Arial" pitchFamily="34" charset="0"/>
                </a:rPr>
                <a:t>265</a:t>
              </a:r>
            </a:p>
          </p:txBody>
        </p:sp>
        <p:grpSp>
          <p:nvGrpSpPr>
            <p:cNvPr id="4159" name="Group 56"/>
            <p:cNvGrpSpPr>
              <a:grpSpLocks/>
            </p:cNvGrpSpPr>
            <p:nvPr/>
          </p:nvGrpSpPr>
          <p:grpSpPr bwMode="auto">
            <a:xfrm>
              <a:off x="3350" y="2525"/>
              <a:ext cx="228" cy="197"/>
              <a:chOff x="0" y="1"/>
              <a:chExt cx="20000" cy="19999"/>
            </a:xfrm>
          </p:grpSpPr>
          <p:sp>
            <p:nvSpPr>
              <p:cNvPr id="4160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0065" tIns="45007" rIns="90065" bIns="45007"/>
              <a:lstStyle/>
              <a:p>
                <a:pPr algn="ctr" defTabSz="912813"/>
                <a:endParaRPr lang="ru-RU" sz="2100">
                  <a:cs typeface="Arial" pitchFamily="34" charset="0"/>
                </a:endParaRPr>
              </a:p>
            </p:txBody>
          </p:sp>
          <p:sp>
            <p:nvSpPr>
              <p:cNvPr id="4161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2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163" name="Group 60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4164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165" name="Line 6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4121" name="AutoShape 8522"/>
          <p:cNvSpPr>
            <a:spLocks noChangeArrowheads="1"/>
          </p:cNvSpPr>
          <p:nvPr/>
        </p:nvSpPr>
        <p:spPr bwMode="auto">
          <a:xfrm>
            <a:off x="207963" y="4513263"/>
            <a:ext cx="1873250" cy="1101725"/>
          </a:xfrm>
          <a:prstGeom prst="wedgeRectCallout">
            <a:avLst>
              <a:gd name="adj1" fmla="val -36440"/>
              <a:gd name="adj2" fmla="val 106486"/>
            </a:avLst>
          </a:prstGeom>
          <a:solidFill>
            <a:srgbClr val="FFCC99">
              <a:alpha val="7999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279525"/>
            <a:r>
              <a:rPr lang="ru-RU" sz="900" b="1">
                <a:latin typeface="Times New Roman" pitchFamily="18" charset="0"/>
              </a:rPr>
              <a:t>ЦРБ</a:t>
            </a:r>
            <a:r>
              <a:rPr lang="ru-RU" sz="900"/>
              <a:t>, </a:t>
            </a:r>
            <a:r>
              <a:rPr lang="ru-RU" sz="900" b="1"/>
              <a:t>г. Татарск ул. Смирновская,109; </a:t>
            </a:r>
          </a:p>
          <a:p>
            <a:pPr algn="ctr" defTabSz="1279525"/>
            <a:r>
              <a:rPr lang="ru-RU" sz="900" b="1"/>
              <a:t>Глав. врач - Пендюк Е.Н.</a:t>
            </a:r>
          </a:p>
          <a:p>
            <a:pPr algn="ctr" defTabSz="1279525"/>
            <a:r>
              <a:rPr lang="ru-RU" sz="900" b="1"/>
              <a:t>раб. тел. 8-383-64-21-085; 20-888 </a:t>
            </a:r>
          </a:p>
          <a:p>
            <a:pPr algn="ctr" defTabSz="1279525"/>
            <a:r>
              <a:rPr lang="ru-RU" sz="900" b="1"/>
              <a:t>сот. тел. 8-913- 900-34-55</a:t>
            </a:r>
          </a:p>
          <a:p>
            <a:pPr algn="ctr" defTabSz="1279525"/>
            <a:r>
              <a:rPr lang="ru-RU" sz="900" b="1"/>
              <a:t> приемный покой </a:t>
            </a:r>
          </a:p>
          <a:p>
            <a:pPr algn="ctr" defTabSz="1279525"/>
            <a:r>
              <a:rPr lang="ru-RU" sz="900" b="1"/>
              <a:t>тел 8-383-64-20-274</a:t>
            </a:r>
          </a:p>
          <a:p>
            <a:pPr algn="ctr" defTabSz="1279525"/>
            <a:r>
              <a:rPr lang="ru-RU" sz="900" b="1"/>
              <a:t>коеч. емкость 265 мест</a:t>
            </a:r>
          </a:p>
        </p:txBody>
      </p:sp>
      <p:pic>
        <p:nvPicPr>
          <p:cNvPr id="4122" name="Picture 8523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376613" y="1776413"/>
            <a:ext cx="1801812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23" name="AutoShape 323"/>
          <p:cNvSpPr>
            <a:spLocks noChangeArrowheads="1"/>
          </p:cNvSpPr>
          <p:nvPr/>
        </p:nvSpPr>
        <p:spPr bwMode="auto">
          <a:xfrm>
            <a:off x="1936750" y="8616950"/>
            <a:ext cx="1582738" cy="828675"/>
          </a:xfrm>
          <a:prstGeom prst="wedgeRectCallout">
            <a:avLst>
              <a:gd name="adj1" fmla="val 46792"/>
              <a:gd name="adj2" fmla="val -115134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21600" tIns="28800" rIns="21600" bIns="28800">
            <a:spAutoFit/>
          </a:bodyPr>
          <a:lstStyle/>
          <a:p>
            <a:pPr algn="ctr" defTabSz="1279525"/>
            <a:r>
              <a:rPr lang="ru-RU" sz="800" u="sng"/>
              <a:t>Зона ответственности</a:t>
            </a:r>
            <a:r>
              <a:rPr lang="ru-RU" sz="800"/>
              <a:t>  Татарская ГИБДД </a:t>
            </a:r>
          </a:p>
          <a:p>
            <a:pPr algn="ctr" defTabSz="1279525"/>
            <a:r>
              <a:rPr lang="ru-RU" sz="800"/>
              <a:t>4 маршрут </a:t>
            </a:r>
          </a:p>
          <a:p>
            <a:pPr algn="ctr" defTabSz="1279525"/>
            <a:r>
              <a:rPr lang="ru-RU" sz="800"/>
              <a:t>Протяженность 60 км</a:t>
            </a:r>
          </a:p>
          <a:p>
            <a:pPr algn="ctr" defTabSz="1279525"/>
            <a:r>
              <a:rPr lang="ru-RU" sz="900" b="1">
                <a:latin typeface="Calibri" pitchFamily="34" charset="0"/>
              </a:rPr>
              <a:t>передвижной пост ДПС – 1 автомобиль, 2 сотрудника</a:t>
            </a:r>
            <a:endParaRPr lang="ru-RU"/>
          </a:p>
        </p:txBody>
      </p:sp>
      <p:graphicFrame>
        <p:nvGraphicFramePr>
          <p:cNvPr id="788814" name="Group 8526"/>
          <p:cNvGraphicFramePr>
            <a:graphicFrameLocks noGrp="1"/>
          </p:cNvGraphicFramePr>
          <p:nvPr/>
        </p:nvGraphicFramePr>
        <p:xfrm>
          <a:off x="136525" y="2497138"/>
          <a:ext cx="4168775" cy="711200"/>
        </p:xfrm>
        <a:graphic>
          <a:graphicData uri="http://schemas.openxmlformats.org/drawingml/2006/table">
            <a:tbl>
              <a:tblPr/>
              <a:tblGrid>
                <a:gridCol w="4168775"/>
              </a:tblGrid>
              <a:tr h="2682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26867" marR="126867" marT="63476" marB="634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423863">
                <a:tc>
                  <a:txBody>
                    <a:bodyPr/>
                    <a:lstStyle/>
                    <a:p>
                      <a:pPr marL="0" marR="0" lvl="0" indent="0" algn="just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Исходя из частоты возникновения ДТП, следует, что в н.п. сохраняется вероятность возникновения ДТП 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на дорогах местного значения.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6867" marR="126867" marT="63476" marB="634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88823" name="Group 8535"/>
          <p:cNvGraphicFramePr>
            <a:graphicFrameLocks noGrp="1"/>
          </p:cNvGraphicFramePr>
          <p:nvPr/>
        </p:nvGraphicFramePr>
        <p:xfrm>
          <a:off x="8488363" y="6313488"/>
          <a:ext cx="4178300" cy="1808162"/>
        </p:xfrm>
        <a:graphic>
          <a:graphicData uri="http://schemas.openxmlformats.org/drawingml/2006/table">
            <a:tbl>
              <a:tblPr/>
              <a:tblGrid>
                <a:gridCol w="1292225"/>
                <a:gridCol w="1674812"/>
                <a:gridCol w="1211263"/>
              </a:tblGrid>
              <a:tr h="274638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Таблица вызовов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Наименование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Ф.И.О. Должность руководителя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Телефон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41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ПСЧ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 69 4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ОФПС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г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.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Татарск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Таловский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.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В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.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8-383-64-20-046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моб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. 8-913-754-29-03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2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МУЗ «Татарская ЦРБ»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Пендюк Е.Н.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8-383-64-21-085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моб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. 8-913- 900-34-55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41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МО МВД России «Татарский»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Ивановский С.В.</a:t>
                      </a:r>
                    </a:p>
                  </a:txBody>
                  <a:tcPr marL="25172" marR="25172" marT="25172" marB="2517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8-(38364)-22-228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моб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. 8-913-782-88-06</a:t>
                      </a:r>
                      <a:endParaRPr kumimoji="0" lang="ru-RU" sz="2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2" marR="25172" marT="25172" marB="2517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156" name="Line 1557"/>
          <p:cNvSpPr>
            <a:spLocks noChangeShapeType="1"/>
          </p:cNvSpPr>
          <p:nvPr/>
        </p:nvSpPr>
        <p:spPr bwMode="auto">
          <a:xfrm>
            <a:off x="1936750" y="8113713"/>
            <a:ext cx="3527425" cy="0"/>
          </a:xfrm>
          <a:prstGeom prst="line">
            <a:avLst/>
          </a:prstGeom>
          <a:noFill/>
          <a:ln w="76200">
            <a:solidFill>
              <a:srgbClr val="9900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157" name="Oval 63"/>
          <p:cNvSpPr>
            <a:spLocks noChangeArrowheads="1"/>
          </p:cNvSpPr>
          <p:nvPr/>
        </p:nvSpPr>
        <p:spPr bwMode="auto">
          <a:xfrm rot="-5400000">
            <a:off x="3494088" y="6772275"/>
            <a:ext cx="288925" cy="2682875"/>
          </a:xfrm>
          <a:prstGeom prst="ellipse">
            <a:avLst/>
          </a:prstGeom>
          <a:solidFill>
            <a:srgbClr val="3366FF">
              <a:alpha val="70979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rot="10800000" wrap="none" lIns="127323" tIns="63676" rIns="127323" bIns="63676" anchor="ctr"/>
          <a:lstStyle/>
          <a:p>
            <a:pPr algn="ctr" defTabSz="1276350"/>
            <a:endParaRPr lang="ru-RU" sz="3500">
              <a:latin typeface="Calibri" pitchFamily="34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latin typeface="Times New Roman" pitchFamily="18" charset="0"/>
                <a:cs typeface="Times New Roman" pitchFamily="18" charset="0"/>
              </a:rPr>
              <a:t>Паспорт территории села Новотроицк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latin typeface="Times New Roman" pitchFamily="18" charset="0"/>
                <a:cs typeface="Times New Roman" pitchFamily="18" charset="0"/>
              </a:rPr>
              <a:t>Новотроицкого сельсовета 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(Участки дорог подверженные воздействию опасных природных и техногенных явлений)</a:t>
            </a:r>
          </a:p>
        </p:txBody>
      </p:sp>
      <p:graphicFrame>
        <p:nvGraphicFramePr>
          <p:cNvPr id="1072131" name="Group 3"/>
          <p:cNvGraphicFramePr>
            <a:graphicFrameLocks noGrp="1"/>
          </p:cNvGraphicFramePr>
          <p:nvPr/>
        </p:nvGraphicFramePr>
        <p:xfrm>
          <a:off x="207963" y="1201738"/>
          <a:ext cx="12192000" cy="2303462"/>
        </p:xfrm>
        <a:graphic>
          <a:graphicData uri="http://schemas.openxmlformats.org/drawingml/2006/table">
            <a:tbl>
              <a:tblPr/>
              <a:tblGrid>
                <a:gridCol w="2111375"/>
                <a:gridCol w="2300287"/>
                <a:gridCol w="1195388"/>
                <a:gridCol w="1198562"/>
                <a:gridCol w="1123950"/>
                <a:gridCol w="1166813"/>
                <a:gridCol w="1165225"/>
                <a:gridCol w="1930400"/>
              </a:tblGrid>
              <a:tr h="457200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Номер опасного участка</a:t>
                      </a: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Протяженность опасного участка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Опасные явления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493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Оползни, сели, обвалы, осыпи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Снежные заносы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Участки ремонта дорог, 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Снежные лавины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 км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Опасные гидрологические явления (паводок)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Пересечения с нефте- газопроводами на км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159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809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072171" name="Rectangle 43"/>
          <p:cNvSpPr>
            <a:spLocks noChangeArrowheads="1"/>
          </p:cNvSpPr>
          <p:nvPr/>
        </p:nvSpPr>
        <p:spPr bwMode="auto">
          <a:xfrm>
            <a:off x="1504950" y="3792538"/>
            <a:ext cx="9504363" cy="1327150"/>
          </a:xfrm>
          <a:prstGeom prst="rect">
            <a:avLst/>
          </a:prstGeom>
          <a:solidFill>
            <a:srgbClr val="FF99CC"/>
          </a:solidFill>
          <a:ln w="57150" cmpd="thinThick">
            <a:solidFill>
              <a:srgbClr val="FF6600"/>
            </a:solidFill>
            <a:miter lim="800000"/>
            <a:headEnd/>
            <a:tailEnd/>
          </a:ln>
          <a:effectLst/>
        </p:spPr>
        <p:txBody>
          <a:bodyPr lIns="127831" tIns="63924" rIns="127831" bIns="63924" anchor="ctr">
            <a:spAutoFit/>
          </a:bodyPr>
          <a:lstStyle/>
          <a:p>
            <a:pPr algn="ctr" defTabSz="1279525">
              <a:defRPr/>
            </a:pPr>
            <a:r>
              <a:rPr lang="ru-RU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УЧАСТКОВ ДОРОГ ПОДВЕРЖЕННЫХ ВОЗДЕЙСТВИЮ ОПАСНЫХ ПРИРОДНЫХ И ТЕХНОГЕННЫХ ЯВЛЕНИЙ НА ТЕРРИТОРИИ Н.П. </a:t>
            </a:r>
            <a:r>
              <a:rPr lang="ru-RU" b="1" u="sng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НЕТ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latin typeface="Times New Roman" pitchFamily="18" charset="0"/>
                <a:cs typeface="Times New Roman" pitchFamily="18" charset="0"/>
              </a:rPr>
              <a:t>Паспорт территории села Новотроицк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latin typeface="Times New Roman" pitchFamily="18" charset="0"/>
                <a:cs typeface="Times New Roman" pitchFamily="18" charset="0"/>
              </a:rPr>
              <a:t>Новотроицкого сельсовета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мостов) </a:t>
            </a:r>
          </a:p>
        </p:txBody>
      </p:sp>
      <p:graphicFrame>
        <p:nvGraphicFramePr>
          <p:cNvPr id="1073182" name="Group 30"/>
          <p:cNvGraphicFramePr>
            <a:graphicFrameLocks noGrp="1"/>
          </p:cNvGraphicFramePr>
          <p:nvPr/>
        </p:nvGraphicFramePr>
        <p:xfrm>
          <a:off x="258763" y="1704975"/>
          <a:ext cx="12263437" cy="2627313"/>
        </p:xfrm>
        <a:graphic>
          <a:graphicData uri="http://schemas.openxmlformats.org/drawingml/2006/table">
            <a:tbl>
              <a:tblPr/>
              <a:tblGrid>
                <a:gridCol w="669925"/>
                <a:gridCol w="3397250"/>
                <a:gridCol w="3503612"/>
                <a:gridCol w="4692650"/>
              </a:tblGrid>
              <a:tr h="10699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 pitchFamily="34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Номер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Ширина проезжей части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519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9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9113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мостов: 0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073210" name="Rectangle 58"/>
          <p:cNvSpPr>
            <a:spLocks noChangeArrowheads="1"/>
          </p:cNvSpPr>
          <p:nvPr/>
        </p:nvSpPr>
        <p:spPr bwMode="auto">
          <a:xfrm>
            <a:off x="2584450" y="5160963"/>
            <a:ext cx="7358063" cy="565150"/>
          </a:xfrm>
          <a:prstGeom prst="rect">
            <a:avLst/>
          </a:prstGeom>
          <a:solidFill>
            <a:srgbClr val="FF99CC"/>
          </a:solidFill>
          <a:ln w="57150" cmpd="thinThick">
            <a:solidFill>
              <a:srgbClr val="FF6600"/>
            </a:solidFill>
            <a:miter lim="800000"/>
            <a:headEnd/>
            <a:tailEnd/>
          </a:ln>
          <a:effectLst/>
        </p:spPr>
        <p:txBody>
          <a:bodyPr lIns="127816" tIns="63917" rIns="127816" bIns="63917" anchor="ctr">
            <a:spAutoFit/>
          </a:bodyPr>
          <a:lstStyle/>
          <a:p>
            <a:pPr algn="ctr" defTabSz="1279525">
              <a:defRPr/>
            </a:pPr>
            <a:r>
              <a:rPr lang="ru-RU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МОСТОВ НА ТЕРРИТОРИИ Н.П. </a:t>
            </a:r>
            <a:r>
              <a:rPr lang="ru-RU" b="1" u="sng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НЕТ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latin typeface="Times New Roman" pitchFamily="18" charset="0"/>
                <a:cs typeface="Times New Roman" pitchFamily="18" charset="0"/>
              </a:rPr>
              <a:t>Паспорт территории села Новотроицк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latin typeface="Times New Roman" pitchFamily="18" charset="0"/>
                <a:cs typeface="Times New Roman" pitchFamily="18" charset="0"/>
              </a:rPr>
              <a:t>Новотроицкого сельсовета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(Таблица вызовов при возникновении ЧС на автомобильном транспорте)</a:t>
            </a:r>
          </a:p>
        </p:txBody>
      </p:sp>
      <p:graphicFrame>
        <p:nvGraphicFramePr>
          <p:cNvPr id="1074229" name="Group 53"/>
          <p:cNvGraphicFramePr>
            <a:graphicFrameLocks noGrp="1"/>
          </p:cNvGraphicFramePr>
          <p:nvPr/>
        </p:nvGraphicFramePr>
        <p:xfrm>
          <a:off x="3736975" y="2713038"/>
          <a:ext cx="5759450" cy="2232025"/>
        </p:xfrm>
        <a:graphic>
          <a:graphicData uri="http://schemas.openxmlformats.org/drawingml/2006/table">
            <a:tbl>
              <a:tblPr/>
              <a:tblGrid>
                <a:gridCol w="1793875"/>
                <a:gridCol w="2298700"/>
                <a:gridCol w="1666875"/>
              </a:tblGrid>
              <a:tr h="396875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Таблица вызовов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cap="flat"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Наименование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Ф.И.О. Должность руководителя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Телефон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460375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ПСЧ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 69 4 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ОФПС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 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г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. 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Татарск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Таловский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 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С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.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В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4" charset="0"/>
                        </a:rPr>
                        <a:t>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8-383-64-20-046</a:t>
                      </a:r>
                    </a:p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моб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. 8-913-754-29-03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МУЗ «Татарская ЦРБ»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Пендюк Е.Н.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8-383-64-21-085</a:t>
                      </a:r>
                    </a:p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моб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. 8-913- 900-34-55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460375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МО МВД России «Татарский»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Ивановский С.В.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8-(38364)-22-228</a:t>
                      </a:r>
                    </a:p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моб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. 8-913-782-88-06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Line 2"/>
          <p:cNvSpPr>
            <a:spLocks noChangeShapeType="1"/>
          </p:cNvSpPr>
          <p:nvPr/>
        </p:nvSpPr>
        <p:spPr bwMode="auto">
          <a:xfrm>
            <a:off x="9169400" y="-111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1143811" name="Group 3"/>
          <p:cNvGraphicFramePr>
            <a:graphicFrameLocks noGrp="1"/>
          </p:cNvGraphicFramePr>
          <p:nvPr/>
        </p:nvGraphicFramePr>
        <p:xfrm>
          <a:off x="0" y="1055688"/>
          <a:ext cx="12801600" cy="7869237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576262"/>
                <a:gridCol w="792163"/>
                <a:gridCol w="903287"/>
                <a:gridCol w="2376488"/>
                <a:gridCol w="830262"/>
                <a:gridCol w="642938"/>
                <a:gridCol w="719137"/>
                <a:gridCol w="798513"/>
                <a:gridCol w="922337"/>
              </a:tblGrid>
              <a:tr h="1762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285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19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ЦУКС по субъекту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ЦУКС ГУ МЧС России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Аэромобильная группировка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Ч+3.00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Ч+7.00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создании аэромоб. группировки сил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14.03.16 №157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1.1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Подразделения ФПС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Подразделения ППС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ФГКУ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Сибирский СЦ МЧС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СРЦ от 28.01.13 №50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утв. порядка прим. СиС СФО в гот. к применению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Бердский ПСО филиал ФГКУ «СРПСО МЧС РФ»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Группа БПЛА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Психологическая служба (оперативная группа)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134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5382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2911" tIns="106471" rIns="212911" bIns="106471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автомобильном транспорте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44834" name="Group 2"/>
          <p:cNvGraphicFramePr>
            <a:graphicFrameLocks noGrp="1"/>
          </p:cNvGraphicFramePr>
          <p:nvPr/>
        </p:nvGraphicFramePr>
        <p:xfrm>
          <a:off x="0" y="773113"/>
          <a:ext cx="12801600" cy="742632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Минздрав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Минздрава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Оперативный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центра ВЦМК «Защита»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 ВЦМК: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Дежурные врачи медучреждений различного профиля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фонда ОМС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Бригада специализированной медицинской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 БСМП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Станции скорой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(БСМП)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Фельдшерские бригады (БСМП)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медицинский отряд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(Сибирский ОМЦ ФМБА)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Психологическая служба (оперативная группа)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Минздрав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6374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2911" tIns="106471" rIns="212911" bIns="106471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автомобильном транспорте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45858" name="Group 2"/>
          <p:cNvGraphicFramePr>
            <a:graphicFrameLocks noGrp="1"/>
          </p:cNvGraphicFramePr>
          <p:nvPr/>
        </p:nvGraphicFramePr>
        <p:xfrm>
          <a:off x="0" y="839788"/>
          <a:ext cx="12801600" cy="8562975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МВД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 МВД России по НСО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Территориальные органы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ОПУ 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Отделы, ГИБДД МВД РФ по НСО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Минкомсвязи России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ОАО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«Ростелеком»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Минкомсвязи РФ от 12.12.2011 N 342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9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Минтранс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Минтранса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ФКУ ФУАД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Сибирь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№257-ФЗ от 08.11.07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автодорогах и дор. деятельности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Минтранса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ФКУ «Сибуправтодор»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№257-ФЗ от 08.11.07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автодорогах и дор. деятельности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Минтранса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ФКУ «Сибуправтодор»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№257-ФЗ от 08.11.07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автодорогах и дор. деятельности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ФП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302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47474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2911" tIns="106471" rIns="212911" bIns="106471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автомобильном транспорте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2045950" y="382588"/>
            <a:ext cx="115888" cy="98425"/>
          </a:xfrm>
        </p:spPr>
        <p:txBody>
          <a:bodyPr/>
          <a:lstStyle/>
          <a:p>
            <a:pPr eaLnBrk="1" hangingPunct="1"/>
            <a:r>
              <a:rPr lang="ru-RU" sz="100" smtClean="0"/>
              <a:t>Решение КЧС</a:t>
            </a:r>
          </a:p>
        </p:txBody>
      </p:sp>
      <p:sp>
        <p:nvSpPr>
          <p:cNvPr id="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0775" tIns="45385" rIns="90775" bIns="45385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РЕШЕНИЕ КЧС и ОПБ</a:t>
            </a:r>
          </a:p>
        </p:txBody>
      </p:sp>
      <p:pic>
        <p:nvPicPr>
          <p:cNvPr id="24580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128713"/>
            <a:ext cx="5753100" cy="8472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581" name="Picture 5" descr="Рисунок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329363" y="1055688"/>
            <a:ext cx="6472237" cy="8545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46882" name="Group 2"/>
          <p:cNvGraphicFramePr>
            <a:graphicFrameLocks noGrp="1"/>
          </p:cNvGraphicFramePr>
          <p:nvPr/>
        </p:nvGraphicFramePr>
        <p:xfrm>
          <a:off x="0" y="890588"/>
          <a:ext cx="12801600" cy="71151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Координационные органы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субъекта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субъекта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КЧС и ОПБ субъекта: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ДДС субъекта Администрации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Протокол правительственной комиссии РФ от 28.8.15 №7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ЕДДС муниципального района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Протокол правительственной комиссии РФ от 28.8.15 №7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ЕДДС: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Аварийно-спасательная служба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№151-ФЗ от 22.08.95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аварийно-спасательных службах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ГКУ НСО ТУАД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ОАО «Новосибирскавтодор»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№257-ФЗ от 08.11.07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автодорогах и дор. деятельности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 субъекта: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ТП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48436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2911" tIns="106471" rIns="212911" bIns="106471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автомобильном транспорте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47906" name="Group 2"/>
          <p:cNvGraphicFramePr>
            <a:graphicFrameLocks noGrp="1"/>
          </p:cNvGraphicFramePr>
          <p:nvPr/>
        </p:nvGraphicFramePr>
        <p:xfrm>
          <a:off x="0" y="839788"/>
          <a:ext cx="12801600" cy="29749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Прокуратура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ФСБ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Следственный комитет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министерства и ведомства, не имеющие функциональных подсистем: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РСЧС: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403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110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49295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2911" tIns="106471" rIns="212911" bIns="106471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автомобильном транспорте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373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50179" name="Rectangle 15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sz="2000" smtClean="0">
                <a:solidFill>
                  <a:schemeClr val="tx1"/>
                </a:solidFill>
              </a:rPr>
              <a:t>Риски возникновения ЧС на объектах железнодорожного транспорта</a:t>
            </a:r>
            <a:endParaRPr lang="ru-RU" smtClean="0">
              <a:solidFill>
                <a:schemeClr val="tx1"/>
              </a:solidFill>
            </a:endParaRPr>
          </a:p>
        </p:txBody>
      </p:sp>
      <p:sp>
        <p:nvSpPr>
          <p:cNvPr id="50180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70497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165" tIns="23086" rIns="46165" bIns="23086" anchor="ctr" anchorCtr="1"/>
          <a:lstStyle/>
          <a:p>
            <a:pPr algn="ctr" defTabSz="1279525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9525"/>
            <a:r>
              <a:rPr lang="ru-RU" b="1">
                <a:solidFill>
                  <a:srgbClr val="0000FF"/>
                </a:solidFill>
              </a:rPr>
              <a:t>(риски возникновения ЧС на объектах железнодорожного транспорта)</a:t>
            </a:r>
            <a:endParaRPr lang="ru-RU" sz="3200">
              <a:latin typeface="Times New Roman" pitchFamily="18" charset="0"/>
            </a:endParaRPr>
          </a:p>
        </p:txBody>
      </p:sp>
      <p:sp>
        <p:nvSpPr>
          <p:cNvPr id="50181" name="AutoShape 252"/>
          <p:cNvSpPr>
            <a:spLocks noChangeArrowheads="1"/>
          </p:cNvSpPr>
          <p:nvPr/>
        </p:nvSpPr>
        <p:spPr bwMode="auto">
          <a:xfrm>
            <a:off x="1647825" y="4513263"/>
            <a:ext cx="1944688" cy="1050925"/>
          </a:xfrm>
          <a:prstGeom prst="wedgeRectCallout">
            <a:avLst>
              <a:gd name="adj1" fmla="val 116778"/>
              <a:gd name="adj2" fmla="val 80968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sp>
        <p:nvSpPr>
          <p:cNvPr id="821648" name="Text Box 1354"/>
          <p:cNvSpPr txBox="1">
            <a:spLocks noChangeArrowheads="1"/>
          </p:cNvSpPr>
          <p:nvPr/>
        </p:nvSpPr>
        <p:spPr bwMode="auto">
          <a:xfrm>
            <a:off x="279400" y="7753350"/>
            <a:ext cx="12314238" cy="105092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lIns="127693" tIns="63861" rIns="127693" bIns="63861">
            <a:spAutoFit/>
          </a:bodyPr>
          <a:lstStyle/>
          <a:p>
            <a:pPr algn="ctr" defTabSz="1279525">
              <a:defRPr/>
            </a:pPr>
            <a:r>
              <a:rPr lang="ru-RU" sz="2800">
                <a:solidFill>
                  <a:srgbClr val="3333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Риски возникновения аварий на железнодорожном транспорте</a:t>
            </a:r>
            <a:r>
              <a:rPr lang="ru-RU" sz="2800" b="1">
                <a:solidFill>
                  <a:srgbClr val="0099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ru-RU" sz="3200" b="1" u="sng">
                <a:solidFill>
                  <a:srgbClr val="FF505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отсутствуют</a:t>
            </a:r>
            <a:r>
              <a:rPr lang="ru-RU" sz="2800" b="1">
                <a:solidFill>
                  <a:srgbClr val="0099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ru-RU" sz="2800">
                <a:solidFill>
                  <a:srgbClr val="3333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в связи с отсутствием железных дорог проходящих через территорию  н.п.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508" tIns="63767" rIns="127508" bIns="63767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ПОТЕНЦИАЛЬНО ОПАСНЫХ ОБЪЕКТАХ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51203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57" tIns="63640" rIns="127257" bIns="63640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РИСКИ ВОЗНИКНОВЕНИЯ ЧС НА ОБЪЕКТАХ ЖКХ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5" name="Picture 5736"/>
          <p:cNvPicPr>
            <a:picLocks noChangeAspect="1" noChangeArrowheads="1"/>
          </p:cNvPicPr>
          <p:nvPr/>
        </p:nvPicPr>
        <p:blipFill>
          <a:blip r:embed="rId3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5126" name="Text Box 553"/>
          <p:cNvSpPr txBox="1">
            <a:spLocks noChangeArrowheads="1"/>
          </p:cNvSpPr>
          <p:nvPr/>
        </p:nvSpPr>
        <p:spPr bwMode="auto">
          <a:xfrm>
            <a:off x="0" y="28575"/>
            <a:ext cx="12801600" cy="14033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46" tIns="23177" rIns="46346" bIns="23177" anchor="ctr" anchorCtr="1">
            <a:spAutoFit/>
          </a:bodyPr>
          <a:lstStyle/>
          <a:p>
            <a:pPr algn="ctr" defTabSz="1276350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6350"/>
            <a:r>
              <a:rPr lang="ru-RU" b="1">
                <a:solidFill>
                  <a:srgbClr val="0000FF"/>
                </a:solidFill>
              </a:rPr>
              <a:t>(Риски возникновения ЧС на электросетях) Слайд №1</a:t>
            </a:r>
            <a:endParaRPr lang="ru-RU" sz="3200">
              <a:latin typeface="Times New Roman" pitchFamily="18" charset="0"/>
            </a:endParaRPr>
          </a:p>
        </p:txBody>
      </p:sp>
      <p:sp>
        <p:nvSpPr>
          <p:cNvPr id="5127" name="Line 5481"/>
          <p:cNvSpPr>
            <a:spLocks noChangeShapeType="1"/>
          </p:cNvSpPr>
          <p:nvPr/>
        </p:nvSpPr>
        <p:spPr bwMode="auto">
          <a:xfrm>
            <a:off x="5824538" y="4872038"/>
            <a:ext cx="0" cy="433387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28" name="Line 5485"/>
          <p:cNvSpPr>
            <a:spLocks noChangeShapeType="1"/>
          </p:cNvSpPr>
          <p:nvPr/>
        </p:nvSpPr>
        <p:spPr bwMode="auto">
          <a:xfrm flipH="1">
            <a:off x="568325" y="5376863"/>
            <a:ext cx="4246563" cy="9366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5129" name="Group 265"/>
          <p:cNvGrpSpPr>
            <a:grpSpLocks/>
          </p:cNvGrpSpPr>
          <p:nvPr/>
        </p:nvGrpSpPr>
        <p:grpSpPr bwMode="auto">
          <a:xfrm>
            <a:off x="4600575" y="5305425"/>
            <a:ext cx="549275" cy="200025"/>
            <a:chOff x="249" y="2931"/>
            <a:chExt cx="907" cy="363"/>
          </a:xfrm>
        </p:grpSpPr>
        <p:sp>
          <p:nvSpPr>
            <p:cNvPr id="5181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68270" tIns="34136" rIns="68270" bIns="34136" anchor="ctr"/>
            <a:lstStyle/>
            <a:p>
              <a:pPr defTabSz="954088"/>
              <a:endParaRPr lang="ru-RU" sz="4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182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3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4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5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30" name="Line 5548"/>
          <p:cNvSpPr>
            <a:spLocks noChangeShapeType="1"/>
          </p:cNvSpPr>
          <p:nvPr/>
        </p:nvSpPr>
        <p:spPr bwMode="auto">
          <a:xfrm>
            <a:off x="9569450" y="4656138"/>
            <a:ext cx="576263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31" name="Rectangle 5456"/>
          <p:cNvSpPr>
            <a:spLocks noChangeArrowheads="1"/>
          </p:cNvSpPr>
          <p:nvPr/>
        </p:nvSpPr>
        <p:spPr bwMode="auto">
          <a:xfrm>
            <a:off x="7624763" y="5808663"/>
            <a:ext cx="217487" cy="214312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  <p:txBody>
          <a:bodyPr wrap="none" lIns="91391" tIns="45696" rIns="91391" bIns="45696" anchor="ctr"/>
          <a:lstStyle/>
          <a:p>
            <a:pPr algn="ctr" defTabSz="1279525"/>
            <a:endParaRPr lang="ru-RU" sz="1200">
              <a:latin typeface="Calibri" pitchFamily="34" charset="0"/>
            </a:endParaRPr>
          </a:p>
        </p:txBody>
      </p:sp>
      <p:sp>
        <p:nvSpPr>
          <p:cNvPr id="5132" name="Line 5596"/>
          <p:cNvSpPr>
            <a:spLocks noChangeShapeType="1"/>
          </p:cNvSpPr>
          <p:nvPr/>
        </p:nvSpPr>
        <p:spPr bwMode="auto">
          <a:xfrm flipH="1">
            <a:off x="7624763" y="4729163"/>
            <a:ext cx="1871662" cy="18716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33" name="Line 5597"/>
          <p:cNvSpPr>
            <a:spLocks noChangeShapeType="1"/>
          </p:cNvSpPr>
          <p:nvPr/>
        </p:nvSpPr>
        <p:spPr bwMode="auto">
          <a:xfrm>
            <a:off x="5895975" y="4729163"/>
            <a:ext cx="36004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34" name="Line 5599"/>
          <p:cNvSpPr>
            <a:spLocks noChangeShapeType="1"/>
          </p:cNvSpPr>
          <p:nvPr/>
        </p:nvSpPr>
        <p:spPr bwMode="auto">
          <a:xfrm flipH="1" flipV="1">
            <a:off x="5895975" y="4800600"/>
            <a:ext cx="360363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35" name="Line 5605"/>
          <p:cNvSpPr>
            <a:spLocks noChangeShapeType="1"/>
          </p:cNvSpPr>
          <p:nvPr/>
        </p:nvSpPr>
        <p:spPr bwMode="auto">
          <a:xfrm flipH="1">
            <a:off x="5176838" y="5087938"/>
            <a:ext cx="0" cy="2160587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36" name="Line 5647"/>
          <p:cNvSpPr>
            <a:spLocks noChangeShapeType="1"/>
          </p:cNvSpPr>
          <p:nvPr/>
        </p:nvSpPr>
        <p:spPr bwMode="auto">
          <a:xfrm flipV="1">
            <a:off x="10145713" y="4368800"/>
            <a:ext cx="0" cy="64770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37" name="Line 5661"/>
          <p:cNvSpPr>
            <a:spLocks noChangeShapeType="1"/>
          </p:cNvSpPr>
          <p:nvPr/>
        </p:nvSpPr>
        <p:spPr bwMode="auto">
          <a:xfrm flipH="1">
            <a:off x="3735388" y="5087938"/>
            <a:ext cx="1441450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38" name="Line 5662"/>
          <p:cNvSpPr>
            <a:spLocks noChangeShapeType="1"/>
          </p:cNvSpPr>
          <p:nvPr/>
        </p:nvSpPr>
        <p:spPr bwMode="auto">
          <a:xfrm flipH="1" flipV="1">
            <a:off x="3305175" y="6240463"/>
            <a:ext cx="1871663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39" name="Line 5663"/>
          <p:cNvSpPr>
            <a:spLocks noChangeShapeType="1"/>
          </p:cNvSpPr>
          <p:nvPr/>
        </p:nvSpPr>
        <p:spPr bwMode="auto">
          <a:xfrm flipH="1" flipV="1">
            <a:off x="6256338" y="3937000"/>
            <a:ext cx="0" cy="86360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40" name="Line 5696"/>
          <p:cNvSpPr>
            <a:spLocks noChangeShapeType="1"/>
          </p:cNvSpPr>
          <p:nvPr/>
        </p:nvSpPr>
        <p:spPr bwMode="auto">
          <a:xfrm flipV="1">
            <a:off x="7553325" y="6097588"/>
            <a:ext cx="1588" cy="1366837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41" name="Line 5697"/>
          <p:cNvSpPr>
            <a:spLocks noChangeShapeType="1"/>
          </p:cNvSpPr>
          <p:nvPr/>
        </p:nvSpPr>
        <p:spPr bwMode="auto">
          <a:xfrm flipV="1">
            <a:off x="7192963" y="6529388"/>
            <a:ext cx="503237" cy="720725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42" name="Line 5699"/>
          <p:cNvSpPr>
            <a:spLocks noChangeShapeType="1"/>
          </p:cNvSpPr>
          <p:nvPr/>
        </p:nvSpPr>
        <p:spPr bwMode="auto">
          <a:xfrm flipH="1">
            <a:off x="5248275" y="6096000"/>
            <a:ext cx="3457575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5122" name="Object 5668"/>
          <p:cNvGraphicFramePr>
            <a:graphicFrameLocks/>
          </p:cNvGraphicFramePr>
          <p:nvPr/>
        </p:nvGraphicFramePr>
        <p:xfrm>
          <a:off x="63500" y="1560513"/>
          <a:ext cx="3816350" cy="1800225"/>
        </p:xfrm>
        <a:graphic>
          <a:graphicData uri="http://schemas.openxmlformats.org/presentationml/2006/ole">
            <p:oleObj spid="_x0000_s5122" name="Лист" r:id="rId4" imgW="3724275" imgH="2333625" progId="Excel.Sheet.8">
              <p:embed/>
            </p:oleObj>
          </a:graphicData>
        </a:graphic>
      </p:graphicFrame>
      <p:sp>
        <p:nvSpPr>
          <p:cNvPr id="5143" name="Line 5709"/>
          <p:cNvSpPr>
            <a:spLocks noChangeShapeType="1"/>
          </p:cNvSpPr>
          <p:nvPr/>
        </p:nvSpPr>
        <p:spPr bwMode="auto">
          <a:xfrm flipH="1">
            <a:off x="4887913" y="4800600"/>
            <a:ext cx="936625" cy="5762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44" name="Line 5722"/>
          <p:cNvSpPr>
            <a:spLocks noChangeShapeType="1"/>
          </p:cNvSpPr>
          <p:nvPr/>
        </p:nvSpPr>
        <p:spPr bwMode="auto">
          <a:xfrm flipV="1">
            <a:off x="5321300" y="7248525"/>
            <a:ext cx="1871663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45" name="Line 5723"/>
          <p:cNvSpPr>
            <a:spLocks noChangeShapeType="1"/>
          </p:cNvSpPr>
          <p:nvPr/>
        </p:nvSpPr>
        <p:spPr bwMode="auto">
          <a:xfrm flipH="1">
            <a:off x="3305175" y="7248525"/>
            <a:ext cx="1871663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46" name="Line 5726"/>
          <p:cNvSpPr>
            <a:spLocks noChangeShapeType="1"/>
          </p:cNvSpPr>
          <p:nvPr/>
        </p:nvSpPr>
        <p:spPr bwMode="auto">
          <a:xfrm>
            <a:off x="9209088" y="4440238"/>
            <a:ext cx="431800" cy="287337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47" name="Line 5727"/>
          <p:cNvSpPr>
            <a:spLocks noChangeShapeType="1"/>
          </p:cNvSpPr>
          <p:nvPr/>
        </p:nvSpPr>
        <p:spPr bwMode="auto">
          <a:xfrm flipV="1">
            <a:off x="3521075" y="5880100"/>
            <a:ext cx="1654175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5148" name="Group 265"/>
          <p:cNvGrpSpPr>
            <a:grpSpLocks/>
          </p:cNvGrpSpPr>
          <p:nvPr/>
        </p:nvGrpSpPr>
        <p:grpSpPr bwMode="auto">
          <a:xfrm>
            <a:off x="5608638" y="4672013"/>
            <a:ext cx="542925" cy="200025"/>
            <a:chOff x="249" y="2931"/>
            <a:chExt cx="907" cy="363"/>
          </a:xfrm>
        </p:grpSpPr>
        <p:sp>
          <p:nvSpPr>
            <p:cNvPr id="5176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68270" tIns="34136" rIns="68270" bIns="34136" anchor="ctr"/>
            <a:lstStyle/>
            <a:p>
              <a:pPr defTabSz="954088"/>
              <a:endParaRPr lang="ru-RU" sz="4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177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8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9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0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149" name="Group 265"/>
          <p:cNvGrpSpPr>
            <a:grpSpLocks/>
          </p:cNvGrpSpPr>
          <p:nvPr/>
        </p:nvGrpSpPr>
        <p:grpSpPr bwMode="auto">
          <a:xfrm>
            <a:off x="7264400" y="6529388"/>
            <a:ext cx="546100" cy="200025"/>
            <a:chOff x="249" y="2931"/>
            <a:chExt cx="907" cy="363"/>
          </a:xfrm>
        </p:grpSpPr>
        <p:sp>
          <p:nvSpPr>
            <p:cNvPr id="5171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68270" tIns="34136" rIns="68270" bIns="34136" anchor="ctr"/>
            <a:lstStyle/>
            <a:p>
              <a:pPr defTabSz="954088"/>
              <a:endParaRPr lang="ru-RU" sz="4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172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3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4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5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150" name="Group 265"/>
          <p:cNvGrpSpPr>
            <a:grpSpLocks/>
          </p:cNvGrpSpPr>
          <p:nvPr/>
        </p:nvGrpSpPr>
        <p:grpSpPr bwMode="auto">
          <a:xfrm>
            <a:off x="9353550" y="4584700"/>
            <a:ext cx="544513" cy="200025"/>
            <a:chOff x="249" y="2931"/>
            <a:chExt cx="907" cy="363"/>
          </a:xfrm>
        </p:grpSpPr>
        <p:sp>
          <p:nvSpPr>
            <p:cNvPr id="5166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68270" tIns="34136" rIns="68270" bIns="34136" anchor="ctr"/>
            <a:lstStyle/>
            <a:p>
              <a:pPr defTabSz="954088"/>
              <a:endParaRPr lang="ru-RU" sz="4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167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8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9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0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1" name="Rectangle 5743"/>
          <p:cNvSpPr>
            <a:spLocks noChangeArrowheads="1"/>
          </p:cNvSpPr>
          <p:nvPr/>
        </p:nvSpPr>
        <p:spPr bwMode="auto">
          <a:xfrm>
            <a:off x="10648950" y="6384925"/>
            <a:ext cx="1871663" cy="649288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 defTabSz="1279525"/>
            <a:r>
              <a:rPr lang="ru-RU" sz="1200"/>
              <a:t>Характеристика подстанций на слайде №  35 - 37</a:t>
            </a:r>
            <a:endParaRPr lang="ru-RU"/>
          </a:p>
        </p:txBody>
      </p:sp>
      <p:graphicFrame>
        <p:nvGraphicFramePr>
          <p:cNvPr id="5123" name="Object 5744"/>
          <p:cNvGraphicFramePr>
            <a:graphicFrameLocks/>
          </p:cNvGraphicFramePr>
          <p:nvPr/>
        </p:nvGraphicFramePr>
        <p:xfrm>
          <a:off x="7994650" y="7221538"/>
          <a:ext cx="4743450" cy="2259012"/>
        </p:xfrm>
        <a:graphic>
          <a:graphicData uri="http://schemas.openxmlformats.org/presentationml/2006/ole">
            <p:oleObj spid="_x0000_s5123" name="Лист" r:id="rId5" imgW="5143500" imgH="2228850" progId="Excel.Sheet.8">
              <p:embed/>
            </p:oleObj>
          </a:graphicData>
        </a:graphic>
      </p:graphicFrame>
      <p:graphicFrame>
        <p:nvGraphicFramePr>
          <p:cNvPr id="5124" name="Object 5745"/>
          <p:cNvGraphicFramePr>
            <a:graphicFrameLocks/>
          </p:cNvGraphicFramePr>
          <p:nvPr/>
        </p:nvGraphicFramePr>
        <p:xfrm>
          <a:off x="8272463" y="1487488"/>
          <a:ext cx="4465637" cy="1873250"/>
        </p:xfrm>
        <a:graphic>
          <a:graphicData uri="http://schemas.openxmlformats.org/presentationml/2006/ole">
            <p:oleObj spid="_x0000_s5124" name="Лист" r:id="rId6" imgW="3829050" imgH="1962150" progId="Excel.Sheet.8">
              <p:embed/>
            </p:oleObj>
          </a:graphicData>
        </a:graphic>
      </p:graphicFrame>
      <p:sp>
        <p:nvSpPr>
          <p:cNvPr id="5152" name="Rectangle 5746"/>
          <p:cNvSpPr>
            <a:spLocks noChangeArrowheads="1"/>
          </p:cNvSpPr>
          <p:nvPr/>
        </p:nvSpPr>
        <p:spPr bwMode="auto">
          <a:xfrm>
            <a:off x="3376613" y="7753350"/>
            <a:ext cx="3744912" cy="1657350"/>
          </a:xfrm>
          <a:prstGeom prst="rect">
            <a:avLst/>
          </a:prstGeom>
          <a:solidFill>
            <a:srgbClr val="FFFF00">
              <a:alpha val="8313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95" tIns="45697" rIns="91395" bIns="45697" anchor="ctr"/>
          <a:lstStyle/>
          <a:p>
            <a:pPr algn="ctr" defTabSz="1279525"/>
            <a:r>
              <a:rPr lang="ru-RU" sz="1400">
                <a:solidFill>
                  <a:srgbClr val="0033CC"/>
                </a:solidFill>
                <a:latin typeface="Calibri" pitchFamily="34" charset="0"/>
              </a:rPr>
              <a:t>В населенном пункте:</a:t>
            </a:r>
          </a:p>
          <a:p>
            <a:pPr defTabSz="1279525"/>
            <a:r>
              <a:rPr lang="ru-RU" sz="1300" u="sng">
                <a:solidFill>
                  <a:srgbClr val="993300"/>
                </a:solidFill>
              </a:rPr>
              <a:t>централизованное отопление домов:</a:t>
            </a:r>
            <a:r>
              <a:rPr lang="ru-RU" sz="1300">
                <a:latin typeface="Calibri" pitchFamily="34" charset="0"/>
              </a:rPr>
              <a:t> </a:t>
            </a:r>
          </a:p>
          <a:p>
            <a:pPr defTabSz="1279525"/>
            <a:r>
              <a:rPr lang="ru-RU" sz="1300">
                <a:latin typeface="Calibri" pitchFamily="34" charset="0"/>
              </a:rPr>
              <a:t>42 </a:t>
            </a:r>
          </a:p>
          <a:p>
            <a:pPr defTabSz="1279525"/>
            <a:r>
              <a:rPr lang="ru-RU" sz="1300">
                <a:latin typeface="Calibri" pitchFamily="34" charset="0"/>
              </a:rPr>
              <a:t>Население –  259 чел.</a:t>
            </a:r>
          </a:p>
          <a:p>
            <a:pPr defTabSz="1279525"/>
            <a:r>
              <a:rPr lang="ru-RU" sz="1300" u="sng">
                <a:solidFill>
                  <a:srgbClr val="993300"/>
                </a:solidFill>
                <a:latin typeface="Calibri" pitchFamily="34" charset="0"/>
              </a:rPr>
              <a:t>печное отопление:</a:t>
            </a:r>
            <a:r>
              <a:rPr lang="ru-RU" sz="1300">
                <a:latin typeface="Calibri" pitchFamily="34" charset="0"/>
              </a:rPr>
              <a:t> </a:t>
            </a:r>
          </a:p>
          <a:p>
            <a:pPr defTabSz="1279525"/>
            <a:r>
              <a:rPr lang="ru-RU" sz="1300">
                <a:latin typeface="Calibri" pitchFamily="34" charset="0"/>
              </a:rPr>
              <a:t>количество домов -    15</a:t>
            </a:r>
          </a:p>
          <a:p>
            <a:pPr defTabSz="1279525"/>
            <a:r>
              <a:rPr lang="ru-RU" sz="1300">
                <a:latin typeface="Calibri" pitchFamily="34" charset="0"/>
              </a:rPr>
              <a:t> количество населения   - 38</a:t>
            </a:r>
          </a:p>
          <a:p>
            <a:pPr defTabSz="1279525"/>
            <a:r>
              <a:rPr lang="ru-RU" sz="1300">
                <a:latin typeface="Calibri" pitchFamily="34" charset="0"/>
              </a:rPr>
              <a:t>количество детей-  59</a:t>
            </a:r>
          </a:p>
        </p:txBody>
      </p:sp>
      <p:sp>
        <p:nvSpPr>
          <p:cNvPr id="5153" name="AutoShape 252"/>
          <p:cNvSpPr>
            <a:spLocks noChangeArrowheads="1"/>
          </p:cNvSpPr>
          <p:nvPr/>
        </p:nvSpPr>
        <p:spPr bwMode="auto">
          <a:xfrm>
            <a:off x="1144588" y="4656138"/>
            <a:ext cx="1944687" cy="1050925"/>
          </a:xfrm>
          <a:prstGeom prst="wedgeRectCallout">
            <a:avLst>
              <a:gd name="adj1" fmla="val 136694"/>
              <a:gd name="adj2" fmla="val 68579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sp>
        <p:nvSpPr>
          <p:cNvPr id="754297" name="Rectangle 5753"/>
          <p:cNvSpPr>
            <a:spLocks noChangeArrowheads="1"/>
          </p:cNvSpPr>
          <p:nvPr/>
        </p:nvSpPr>
        <p:spPr bwMode="auto">
          <a:xfrm>
            <a:off x="4168775" y="2136775"/>
            <a:ext cx="2160588" cy="495300"/>
          </a:xfrm>
          <a:prstGeom prst="rect">
            <a:avLst/>
          </a:prstGeom>
          <a:solidFill>
            <a:srgbClr val="008000"/>
          </a:solidFill>
          <a:ln w="3810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lIns="90782" tIns="45389" rIns="90782" bIns="45389">
            <a:spAutoFit/>
          </a:bodyPr>
          <a:lstStyle/>
          <a:p>
            <a:pPr algn="ctr" defTabSz="1279525">
              <a:defRPr/>
            </a:pPr>
            <a:r>
              <a:rPr lang="ru-RU" sz="1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Условные </a:t>
            </a:r>
          </a:p>
          <a:p>
            <a:pPr algn="ctr" defTabSz="1279525">
              <a:defRPr/>
            </a:pPr>
            <a:r>
              <a:rPr lang="ru-RU" sz="1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обозначения слайд №  7-8</a:t>
            </a:r>
            <a:endParaRPr lang="ru-RU"/>
          </a:p>
        </p:txBody>
      </p:sp>
      <p:grpSp>
        <p:nvGrpSpPr>
          <p:cNvPr id="5155" name="Group 5754"/>
          <p:cNvGrpSpPr>
            <a:grpSpLocks/>
          </p:cNvGrpSpPr>
          <p:nvPr/>
        </p:nvGrpSpPr>
        <p:grpSpPr bwMode="auto">
          <a:xfrm>
            <a:off x="496888" y="8040688"/>
            <a:ext cx="722312" cy="360362"/>
            <a:chOff x="3350" y="2525"/>
            <a:chExt cx="455" cy="227"/>
          </a:xfrm>
        </p:grpSpPr>
        <p:sp>
          <p:nvSpPr>
            <p:cNvPr id="5158" name="Rectangle 54"/>
            <p:cNvSpPr>
              <a:spLocks noChangeArrowheads="1"/>
            </p:cNvSpPr>
            <p:nvPr/>
          </p:nvSpPr>
          <p:spPr bwMode="auto">
            <a:xfrm>
              <a:off x="3579" y="2558"/>
              <a:ext cx="226" cy="194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522" tIns="12522" rIns="12522" bIns="12522"/>
            <a:lstStyle/>
            <a:p>
              <a:pPr algn="ctr" defTabSz="912813"/>
              <a:r>
                <a:rPr lang="ru-RU" sz="1000" b="1">
                  <a:cs typeface="Arial" pitchFamily="34" charset="0"/>
                </a:rPr>
                <a:t>ЦРБ</a:t>
              </a:r>
              <a:endParaRPr lang="ru-RU" sz="1000">
                <a:cs typeface="Arial" pitchFamily="34" charset="0"/>
              </a:endParaRPr>
            </a:p>
            <a:p>
              <a:pPr algn="ctr" defTabSz="912813"/>
              <a:r>
                <a:rPr lang="ru-RU" sz="1000">
                  <a:cs typeface="Arial" pitchFamily="34" charset="0"/>
                </a:rPr>
                <a:t> </a:t>
              </a:r>
              <a:r>
                <a:rPr lang="ru-RU" sz="1000" b="1">
                  <a:cs typeface="Arial" pitchFamily="34" charset="0"/>
                </a:rPr>
                <a:t>265</a:t>
              </a:r>
            </a:p>
          </p:txBody>
        </p:sp>
        <p:grpSp>
          <p:nvGrpSpPr>
            <p:cNvPr id="5159" name="Group 56"/>
            <p:cNvGrpSpPr>
              <a:grpSpLocks/>
            </p:cNvGrpSpPr>
            <p:nvPr/>
          </p:nvGrpSpPr>
          <p:grpSpPr bwMode="auto">
            <a:xfrm>
              <a:off x="3350" y="2525"/>
              <a:ext cx="228" cy="197"/>
              <a:chOff x="0" y="1"/>
              <a:chExt cx="20000" cy="19999"/>
            </a:xfrm>
          </p:grpSpPr>
          <p:sp>
            <p:nvSpPr>
              <p:cNvPr id="5160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0065" tIns="45007" rIns="90065" bIns="45007"/>
              <a:lstStyle/>
              <a:p>
                <a:pPr algn="ctr" defTabSz="912813"/>
                <a:endParaRPr lang="ru-RU" sz="2100">
                  <a:cs typeface="Arial" pitchFamily="34" charset="0"/>
                </a:endParaRPr>
              </a:p>
            </p:txBody>
          </p:sp>
          <p:sp>
            <p:nvSpPr>
              <p:cNvPr id="5161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62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163" name="Group 60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164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165" name="Line 6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5156" name="AutoShape 5763"/>
          <p:cNvSpPr>
            <a:spLocks noChangeArrowheads="1"/>
          </p:cNvSpPr>
          <p:nvPr/>
        </p:nvSpPr>
        <p:spPr bwMode="auto">
          <a:xfrm>
            <a:off x="423863" y="6457950"/>
            <a:ext cx="1873250" cy="1101725"/>
          </a:xfrm>
          <a:prstGeom prst="wedgeRectCallout">
            <a:avLst>
              <a:gd name="adj1" fmla="val -40255"/>
              <a:gd name="adj2" fmla="val 106486"/>
            </a:avLst>
          </a:prstGeom>
          <a:solidFill>
            <a:srgbClr val="FFCC99">
              <a:alpha val="7999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279525"/>
            <a:r>
              <a:rPr lang="ru-RU" sz="900" b="1">
                <a:latin typeface="Times New Roman" pitchFamily="18" charset="0"/>
              </a:rPr>
              <a:t>ЦРБ</a:t>
            </a:r>
            <a:r>
              <a:rPr lang="ru-RU" sz="900"/>
              <a:t>, </a:t>
            </a:r>
            <a:r>
              <a:rPr lang="ru-RU" sz="900" b="1"/>
              <a:t>г. Татарск ул. Смирновская,109; </a:t>
            </a:r>
          </a:p>
          <a:p>
            <a:pPr algn="ctr" defTabSz="1279525"/>
            <a:r>
              <a:rPr lang="ru-RU" sz="900" b="1"/>
              <a:t>Глав. врач - Пендюк Е.Н.</a:t>
            </a:r>
          </a:p>
          <a:p>
            <a:pPr algn="ctr" defTabSz="1279525"/>
            <a:r>
              <a:rPr lang="ru-RU" sz="900" b="1"/>
              <a:t>раб. тел. 8-383-64-21-085; 20-888 </a:t>
            </a:r>
          </a:p>
          <a:p>
            <a:pPr algn="ctr" defTabSz="1279525"/>
            <a:r>
              <a:rPr lang="ru-RU" sz="900" b="1"/>
              <a:t>сот. тел. 8-913- 900-34-55</a:t>
            </a:r>
          </a:p>
          <a:p>
            <a:pPr algn="ctr" defTabSz="1279525"/>
            <a:r>
              <a:rPr lang="ru-RU" sz="900" b="1"/>
              <a:t> приемный покой </a:t>
            </a:r>
          </a:p>
          <a:p>
            <a:pPr algn="ctr" defTabSz="1279525"/>
            <a:r>
              <a:rPr lang="ru-RU" sz="900" b="1"/>
              <a:t>тел 8-383-64-20-274</a:t>
            </a:r>
          </a:p>
          <a:p>
            <a:pPr algn="ctr" defTabSz="1279525"/>
            <a:r>
              <a:rPr lang="ru-RU" sz="900" b="1"/>
              <a:t>коеч. емкость 265 мест</a:t>
            </a:r>
          </a:p>
        </p:txBody>
      </p:sp>
      <p:pic>
        <p:nvPicPr>
          <p:cNvPr id="5157" name="Picture 5764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329363" y="1560513"/>
            <a:ext cx="1801812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5736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52227" name="Text Box 553"/>
          <p:cNvSpPr txBox="1">
            <a:spLocks noChangeArrowheads="1"/>
          </p:cNvSpPr>
          <p:nvPr/>
        </p:nvSpPr>
        <p:spPr bwMode="auto">
          <a:xfrm>
            <a:off x="0" y="-142875"/>
            <a:ext cx="12801600" cy="14033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46" tIns="23177" rIns="46346" bIns="23177" anchor="ctr" anchorCtr="1">
            <a:spAutoFit/>
          </a:bodyPr>
          <a:lstStyle/>
          <a:p>
            <a:pPr algn="ctr" defTabSz="1276350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6350"/>
            <a:r>
              <a:rPr lang="ru-RU" b="1">
                <a:solidFill>
                  <a:srgbClr val="0000FF"/>
                </a:solidFill>
              </a:rPr>
              <a:t>(Риски возникновения  ЧС на электросетях) Слайд №2</a:t>
            </a:r>
            <a:endParaRPr lang="ru-RU" sz="3200">
              <a:latin typeface="Times New Roman" pitchFamily="18" charset="0"/>
            </a:endParaRPr>
          </a:p>
        </p:txBody>
      </p:sp>
      <p:sp>
        <p:nvSpPr>
          <p:cNvPr id="52228" name="Line 5481"/>
          <p:cNvSpPr>
            <a:spLocks noChangeShapeType="1"/>
          </p:cNvSpPr>
          <p:nvPr/>
        </p:nvSpPr>
        <p:spPr bwMode="auto">
          <a:xfrm>
            <a:off x="5824538" y="4872038"/>
            <a:ext cx="0" cy="433387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29" name="Line 5485"/>
          <p:cNvSpPr>
            <a:spLocks noChangeShapeType="1"/>
          </p:cNvSpPr>
          <p:nvPr/>
        </p:nvSpPr>
        <p:spPr bwMode="auto">
          <a:xfrm flipH="1">
            <a:off x="568325" y="5376863"/>
            <a:ext cx="4246563" cy="9366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52230" name="Group 265"/>
          <p:cNvGrpSpPr>
            <a:grpSpLocks/>
          </p:cNvGrpSpPr>
          <p:nvPr/>
        </p:nvGrpSpPr>
        <p:grpSpPr bwMode="auto">
          <a:xfrm>
            <a:off x="4600575" y="5305425"/>
            <a:ext cx="549275" cy="200025"/>
            <a:chOff x="249" y="2931"/>
            <a:chExt cx="907" cy="363"/>
          </a:xfrm>
        </p:grpSpPr>
        <p:sp>
          <p:nvSpPr>
            <p:cNvPr id="52284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68270" tIns="34136" rIns="68270" bIns="34136" anchor="ctr"/>
            <a:lstStyle/>
            <a:p>
              <a:pPr defTabSz="954088"/>
              <a:endParaRPr lang="ru-RU" sz="4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2285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6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7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8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231" name="Line 5548"/>
          <p:cNvSpPr>
            <a:spLocks noChangeShapeType="1"/>
          </p:cNvSpPr>
          <p:nvPr/>
        </p:nvSpPr>
        <p:spPr bwMode="auto">
          <a:xfrm>
            <a:off x="9569450" y="4656138"/>
            <a:ext cx="576263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32" name="Rectangle 5456"/>
          <p:cNvSpPr>
            <a:spLocks noChangeArrowheads="1"/>
          </p:cNvSpPr>
          <p:nvPr/>
        </p:nvSpPr>
        <p:spPr bwMode="auto">
          <a:xfrm>
            <a:off x="7624763" y="5808663"/>
            <a:ext cx="217487" cy="214312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  <p:txBody>
          <a:bodyPr wrap="none" lIns="91391" tIns="45696" rIns="91391" bIns="45696" anchor="ctr"/>
          <a:lstStyle/>
          <a:p>
            <a:pPr algn="ctr" defTabSz="1279525"/>
            <a:endParaRPr lang="ru-RU" sz="1200">
              <a:latin typeface="Calibri" pitchFamily="34" charset="0"/>
            </a:endParaRPr>
          </a:p>
        </p:txBody>
      </p:sp>
      <p:sp>
        <p:nvSpPr>
          <p:cNvPr id="52233" name="Line 5596"/>
          <p:cNvSpPr>
            <a:spLocks noChangeShapeType="1"/>
          </p:cNvSpPr>
          <p:nvPr/>
        </p:nvSpPr>
        <p:spPr bwMode="auto">
          <a:xfrm flipH="1">
            <a:off x="7624763" y="4729163"/>
            <a:ext cx="1871662" cy="18716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34" name="Line 5597"/>
          <p:cNvSpPr>
            <a:spLocks noChangeShapeType="1"/>
          </p:cNvSpPr>
          <p:nvPr/>
        </p:nvSpPr>
        <p:spPr bwMode="auto">
          <a:xfrm>
            <a:off x="5895975" y="4729163"/>
            <a:ext cx="36004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35" name="Line 5599"/>
          <p:cNvSpPr>
            <a:spLocks noChangeShapeType="1"/>
          </p:cNvSpPr>
          <p:nvPr/>
        </p:nvSpPr>
        <p:spPr bwMode="auto">
          <a:xfrm flipH="1" flipV="1">
            <a:off x="5895975" y="4800600"/>
            <a:ext cx="360363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36" name="Line 5605"/>
          <p:cNvSpPr>
            <a:spLocks noChangeShapeType="1"/>
          </p:cNvSpPr>
          <p:nvPr/>
        </p:nvSpPr>
        <p:spPr bwMode="auto">
          <a:xfrm flipH="1">
            <a:off x="5176838" y="5087938"/>
            <a:ext cx="0" cy="2160587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37" name="Line 5647"/>
          <p:cNvSpPr>
            <a:spLocks noChangeShapeType="1"/>
          </p:cNvSpPr>
          <p:nvPr/>
        </p:nvSpPr>
        <p:spPr bwMode="auto">
          <a:xfrm flipV="1">
            <a:off x="10145713" y="4368800"/>
            <a:ext cx="0" cy="64770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38" name="Line 5661"/>
          <p:cNvSpPr>
            <a:spLocks noChangeShapeType="1"/>
          </p:cNvSpPr>
          <p:nvPr/>
        </p:nvSpPr>
        <p:spPr bwMode="auto">
          <a:xfrm flipH="1">
            <a:off x="3735388" y="5087938"/>
            <a:ext cx="1441450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39" name="Line 5662"/>
          <p:cNvSpPr>
            <a:spLocks noChangeShapeType="1"/>
          </p:cNvSpPr>
          <p:nvPr/>
        </p:nvSpPr>
        <p:spPr bwMode="auto">
          <a:xfrm flipH="1" flipV="1">
            <a:off x="3305175" y="6240463"/>
            <a:ext cx="1871663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40" name="Line 5663"/>
          <p:cNvSpPr>
            <a:spLocks noChangeShapeType="1"/>
          </p:cNvSpPr>
          <p:nvPr/>
        </p:nvSpPr>
        <p:spPr bwMode="auto">
          <a:xfrm flipH="1" flipV="1">
            <a:off x="6256338" y="3937000"/>
            <a:ext cx="0" cy="86360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41" name="Line 5696"/>
          <p:cNvSpPr>
            <a:spLocks noChangeShapeType="1"/>
          </p:cNvSpPr>
          <p:nvPr/>
        </p:nvSpPr>
        <p:spPr bwMode="auto">
          <a:xfrm flipV="1">
            <a:off x="7553325" y="6097588"/>
            <a:ext cx="1588" cy="1366837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42" name="Line 5697"/>
          <p:cNvSpPr>
            <a:spLocks noChangeShapeType="1"/>
          </p:cNvSpPr>
          <p:nvPr/>
        </p:nvSpPr>
        <p:spPr bwMode="auto">
          <a:xfrm flipV="1">
            <a:off x="7192963" y="6529388"/>
            <a:ext cx="503237" cy="720725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43" name="Line 5699"/>
          <p:cNvSpPr>
            <a:spLocks noChangeShapeType="1"/>
          </p:cNvSpPr>
          <p:nvPr/>
        </p:nvSpPr>
        <p:spPr bwMode="auto">
          <a:xfrm flipH="1">
            <a:off x="5248275" y="6096000"/>
            <a:ext cx="3457575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44" name="Line 5709"/>
          <p:cNvSpPr>
            <a:spLocks noChangeShapeType="1"/>
          </p:cNvSpPr>
          <p:nvPr/>
        </p:nvSpPr>
        <p:spPr bwMode="auto">
          <a:xfrm flipH="1">
            <a:off x="4887913" y="4800600"/>
            <a:ext cx="936625" cy="5762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45" name="Line 5722"/>
          <p:cNvSpPr>
            <a:spLocks noChangeShapeType="1"/>
          </p:cNvSpPr>
          <p:nvPr/>
        </p:nvSpPr>
        <p:spPr bwMode="auto">
          <a:xfrm flipV="1">
            <a:off x="5321300" y="7248525"/>
            <a:ext cx="1871663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46" name="Line 5723"/>
          <p:cNvSpPr>
            <a:spLocks noChangeShapeType="1"/>
          </p:cNvSpPr>
          <p:nvPr/>
        </p:nvSpPr>
        <p:spPr bwMode="auto">
          <a:xfrm flipH="1">
            <a:off x="3305175" y="7248525"/>
            <a:ext cx="1871663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47" name="Line 5726"/>
          <p:cNvSpPr>
            <a:spLocks noChangeShapeType="1"/>
          </p:cNvSpPr>
          <p:nvPr/>
        </p:nvSpPr>
        <p:spPr bwMode="auto">
          <a:xfrm>
            <a:off x="9209088" y="4440238"/>
            <a:ext cx="431800" cy="287337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248" name="Line 5727"/>
          <p:cNvSpPr>
            <a:spLocks noChangeShapeType="1"/>
          </p:cNvSpPr>
          <p:nvPr/>
        </p:nvSpPr>
        <p:spPr bwMode="auto">
          <a:xfrm flipV="1">
            <a:off x="3521075" y="5880100"/>
            <a:ext cx="1654175" cy="0"/>
          </a:xfrm>
          <a:prstGeom prst="line">
            <a:avLst/>
          </a:prstGeom>
          <a:noFill/>
          <a:ln w="38100">
            <a:solidFill>
              <a:srgbClr val="CC99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52249" name="Group 265"/>
          <p:cNvGrpSpPr>
            <a:grpSpLocks/>
          </p:cNvGrpSpPr>
          <p:nvPr/>
        </p:nvGrpSpPr>
        <p:grpSpPr bwMode="auto">
          <a:xfrm>
            <a:off x="5608638" y="4672013"/>
            <a:ext cx="542925" cy="200025"/>
            <a:chOff x="249" y="2931"/>
            <a:chExt cx="907" cy="363"/>
          </a:xfrm>
        </p:grpSpPr>
        <p:sp>
          <p:nvSpPr>
            <p:cNvPr id="52279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68270" tIns="34136" rIns="68270" bIns="34136" anchor="ctr"/>
            <a:lstStyle/>
            <a:p>
              <a:pPr defTabSz="954088"/>
              <a:endParaRPr lang="ru-RU" sz="4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2280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1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2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3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2250" name="Group 265"/>
          <p:cNvGrpSpPr>
            <a:grpSpLocks/>
          </p:cNvGrpSpPr>
          <p:nvPr/>
        </p:nvGrpSpPr>
        <p:grpSpPr bwMode="auto">
          <a:xfrm>
            <a:off x="7264400" y="6529388"/>
            <a:ext cx="546100" cy="200025"/>
            <a:chOff x="249" y="2931"/>
            <a:chExt cx="907" cy="363"/>
          </a:xfrm>
        </p:grpSpPr>
        <p:sp>
          <p:nvSpPr>
            <p:cNvPr id="52274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68270" tIns="34136" rIns="68270" bIns="34136" anchor="ctr"/>
            <a:lstStyle/>
            <a:p>
              <a:pPr defTabSz="954088"/>
              <a:endParaRPr lang="ru-RU" sz="4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2275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6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7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8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2251" name="Group 265"/>
          <p:cNvGrpSpPr>
            <a:grpSpLocks/>
          </p:cNvGrpSpPr>
          <p:nvPr/>
        </p:nvGrpSpPr>
        <p:grpSpPr bwMode="auto">
          <a:xfrm>
            <a:off x="9353550" y="4584700"/>
            <a:ext cx="544513" cy="200025"/>
            <a:chOff x="249" y="2931"/>
            <a:chExt cx="907" cy="363"/>
          </a:xfrm>
        </p:grpSpPr>
        <p:sp>
          <p:nvSpPr>
            <p:cNvPr id="52269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68270" tIns="34136" rIns="68270" bIns="34136" anchor="ctr"/>
            <a:lstStyle/>
            <a:p>
              <a:pPr defTabSz="954088"/>
              <a:endParaRPr lang="ru-RU" sz="4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2270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1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2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3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252" name="AutoShape 252"/>
          <p:cNvSpPr>
            <a:spLocks noChangeArrowheads="1"/>
          </p:cNvSpPr>
          <p:nvPr/>
        </p:nvSpPr>
        <p:spPr bwMode="auto">
          <a:xfrm>
            <a:off x="8921750" y="1992313"/>
            <a:ext cx="2160588" cy="1327150"/>
          </a:xfrm>
          <a:prstGeom prst="wedgeRectCallout">
            <a:avLst>
              <a:gd name="adj1" fmla="val -19583"/>
              <a:gd name="adj2" fmla="val 15095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03" tIns="63903" rIns="127803" bIns="63903">
            <a:spAutoFit/>
          </a:bodyPr>
          <a:lstStyle/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Трансформаторная </a:t>
            </a:r>
          </a:p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подстанция</a:t>
            </a:r>
          </a:p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Металл.</a:t>
            </a:r>
          </a:p>
          <a:p>
            <a:pPr algn="ctr" defTabSz="1789113"/>
            <a:r>
              <a:rPr lang="ru-RU" sz="800" b="1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–100 кВ</a:t>
            </a:r>
          </a:p>
          <a:p>
            <a:pPr algn="ctr" defTabSz="1789113"/>
            <a:r>
              <a:rPr lang="ru-RU" sz="800" b="1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35%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  74 чел.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26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Соц/важные объекты – 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Пром. объекты –  1</a:t>
            </a:r>
          </a:p>
        </p:txBody>
      </p:sp>
      <p:sp>
        <p:nvSpPr>
          <p:cNvPr id="52253" name="AutoShape 252"/>
          <p:cNvSpPr>
            <a:spLocks noChangeArrowheads="1"/>
          </p:cNvSpPr>
          <p:nvPr/>
        </p:nvSpPr>
        <p:spPr bwMode="auto">
          <a:xfrm>
            <a:off x="4600575" y="8040688"/>
            <a:ext cx="2160588" cy="1327150"/>
          </a:xfrm>
          <a:prstGeom prst="wedgeRectCallout">
            <a:avLst>
              <a:gd name="adj1" fmla="val 86444"/>
              <a:gd name="adj2" fmla="val -15047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03" tIns="63903" rIns="127803" bIns="63903">
            <a:spAutoFit/>
          </a:bodyPr>
          <a:lstStyle/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Трансформаторная </a:t>
            </a:r>
          </a:p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подстанция</a:t>
            </a:r>
          </a:p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Металл.</a:t>
            </a:r>
          </a:p>
          <a:p>
            <a:pPr algn="ctr" defTabSz="1789113"/>
            <a:r>
              <a:rPr lang="ru-RU" sz="800" b="1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–160 кВ</a:t>
            </a:r>
          </a:p>
          <a:p>
            <a:pPr algn="ctr" defTabSz="1789113"/>
            <a:r>
              <a:rPr lang="ru-RU" sz="800" b="1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35%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   74чел.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26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Соц/важные объекты – 0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Пром. объекты –  3</a:t>
            </a:r>
          </a:p>
        </p:txBody>
      </p:sp>
      <p:sp>
        <p:nvSpPr>
          <p:cNvPr id="52254" name="AutoShape 252"/>
          <p:cNvSpPr>
            <a:spLocks noChangeArrowheads="1"/>
          </p:cNvSpPr>
          <p:nvPr/>
        </p:nvSpPr>
        <p:spPr bwMode="auto">
          <a:xfrm>
            <a:off x="3592513" y="2063750"/>
            <a:ext cx="2159000" cy="1327150"/>
          </a:xfrm>
          <a:prstGeom prst="wedgeRectCallout">
            <a:avLst>
              <a:gd name="adj1" fmla="val 53750"/>
              <a:gd name="adj2" fmla="val 154065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03" tIns="63903" rIns="127803" bIns="63903">
            <a:spAutoFit/>
          </a:bodyPr>
          <a:lstStyle/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Трансформаторная </a:t>
            </a:r>
          </a:p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подстанция</a:t>
            </a:r>
          </a:p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Металл.</a:t>
            </a:r>
          </a:p>
          <a:p>
            <a:pPr algn="ctr" defTabSz="1789113"/>
            <a:r>
              <a:rPr lang="ru-RU" sz="800" b="1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–100 кВ</a:t>
            </a:r>
          </a:p>
          <a:p>
            <a:pPr algn="ctr" defTabSz="1789113"/>
            <a:r>
              <a:rPr lang="ru-RU" sz="800" b="1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35%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  74 чел.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26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Соц/важные объекты – нет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Пром. объекты –  3</a:t>
            </a:r>
          </a:p>
        </p:txBody>
      </p:sp>
      <p:sp>
        <p:nvSpPr>
          <p:cNvPr id="52255" name="AutoShape 252"/>
          <p:cNvSpPr>
            <a:spLocks noChangeArrowheads="1"/>
          </p:cNvSpPr>
          <p:nvPr/>
        </p:nvSpPr>
        <p:spPr bwMode="auto">
          <a:xfrm>
            <a:off x="568325" y="3071813"/>
            <a:ext cx="2073275" cy="1327150"/>
          </a:xfrm>
          <a:prstGeom prst="wedgeRectCallout">
            <a:avLst>
              <a:gd name="adj1" fmla="val 153597"/>
              <a:gd name="adj2" fmla="val 12165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03" tIns="63903" rIns="127803" bIns="63903">
            <a:spAutoFit/>
          </a:bodyPr>
          <a:lstStyle/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Трансформаторная </a:t>
            </a:r>
          </a:p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подстанция</a:t>
            </a:r>
          </a:p>
          <a:p>
            <a:pPr algn="ctr" defTabSz="1789113"/>
            <a:r>
              <a:rPr lang="ru-RU" sz="10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Металл.</a:t>
            </a:r>
          </a:p>
          <a:p>
            <a:pPr algn="ctr" defTabSz="1789113"/>
            <a:r>
              <a:rPr lang="ru-RU" sz="800" b="1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–160 кВ</a:t>
            </a:r>
          </a:p>
          <a:p>
            <a:pPr algn="ctr" defTabSz="1789113"/>
            <a:r>
              <a:rPr lang="ru-RU" sz="800" b="1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 74 чел.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26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Соц/важные объекты – 2</a:t>
            </a:r>
          </a:p>
          <a:p>
            <a:pPr defTabSz="1789113"/>
            <a:r>
              <a:rPr lang="ru-RU" sz="8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Пром. объекты – нет</a:t>
            </a:r>
          </a:p>
        </p:txBody>
      </p:sp>
      <p:sp>
        <p:nvSpPr>
          <p:cNvPr id="52256" name="AutoShape 252"/>
          <p:cNvSpPr>
            <a:spLocks noChangeArrowheads="1"/>
          </p:cNvSpPr>
          <p:nvPr/>
        </p:nvSpPr>
        <p:spPr bwMode="auto">
          <a:xfrm>
            <a:off x="10504488" y="5737225"/>
            <a:ext cx="1804987" cy="1203325"/>
          </a:xfrm>
          <a:prstGeom prst="wedgeRectCallout">
            <a:avLst>
              <a:gd name="adj1" fmla="val -110773"/>
              <a:gd name="adj2" fmla="val -17810"/>
            </a:avLst>
          </a:prstGeom>
          <a:solidFill>
            <a:srgbClr val="F1F9F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72" tIns="63889" rIns="127772" bIns="63889">
            <a:spAutoFit/>
          </a:bodyPr>
          <a:lstStyle/>
          <a:p>
            <a:pPr algn="ctr">
              <a:tabLst>
                <a:tab pos="449263" algn="l"/>
                <a:tab pos="2636838" algn="ctr"/>
                <a:tab pos="3200400" algn="ctr"/>
                <a:tab pos="5273675" algn="r"/>
              </a:tabLst>
            </a:pPr>
            <a:r>
              <a:rPr lang="ru-RU" sz="1000">
                <a:latin typeface="Times New Roman" pitchFamily="18" charset="0"/>
                <a:cs typeface="Times New Roman" pitchFamily="18" charset="0"/>
              </a:rPr>
              <a:t>1АДС-60С-Т400-1РМ1</a:t>
            </a:r>
          </a:p>
          <a:p>
            <a:pPr algn="ctr">
              <a:tabLst>
                <a:tab pos="449263" algn="l"/>
                <a:tab pos="2636838" algn="ctr"/>
                <a:tab pos="3200400" algn="ctr"/>
                <a:tab pos="5273675" algn="r"/>
              </a:tabLst>
            </a:pPr>
            <a:r>
              <a:rPr lang="ru-RU" sz="1000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60 кВТ</a:t>
            </a:r>
          </a:p>
          <a:p>
            <a:pPr algn="ctr">
              <a:tabLst>
                <a:tab pos="449263" algn="l"/>
                <a:tab pos="2636838" algn="ctr"/>
                <a:tab pos="3200400" algn="ctr"/>
                <a:tab pos="5273675" algn="r"/>
              </a:tabLst>
            </a:pPr>
            <a:r>
              <a:rPr lang="ru-RU" sz="1000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40%</a:t>
            </a:r>
          </a:p>
          <a:p>
            <a:pPr>
              <a:tabLst>
                <a:tab pos="449263" algn="l"/>
                <a:tab pos="2636838" algn="ctr"/>
                <a:tab pos="3200400" algn="ctr"/>
                <a:tab pos="5273675" algn="r"/>
              </a:tabLst>
            </a:pPr>
            <a:r>
              <a:rPr lang="ru-RU" sz="10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 298 чел.</a:t>
            </a:r>
          </a:p>
          <a:p>
            <a:pPr>
              <a:tabLst>
                <a:tab pos="449263" algn="l"/>
                <a:tab pos="2636838" algn="ctr"/>
                <a:tab pos="3200400" algn="ctr"/>
                <a:tab pos="5273675" algn="r"/>
              </a:tabLst>
            </a:pPr>
            <a:r>
              <a:rPr lang="ru-RU" sz="10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105</a:t>
            </a:r>
          </a:p>
          <a:p>
            <a:pPr>
              <a:tabLst>
                <a:tab pos="449263" algn="l"/>
                <a:tab pos="2636838" algn="ctr"/>
                <a:tab pos="3200400" algn="ctr"/>
                <a:tab pos="5273675" algn="r"/>
              </a:tabLst>
            </a:pPr>
            <a:r>
              <a:rPr lang="ru-RU" sz="10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Соц/важные объекты –2</a:t>
            </a: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  <a:p>
            <a:pPr>
              <a:tabLst>
                <a:tab pos="449263" algn="l"/>
                <a:tab pos="2636838" algn="ctr"/>
                <a:tab pos="3200400" algn="ctr"/>
                <a:tab pos="5273675" algn="r"/>
              </a:tabLst>
            </a:pPr>
            <a:r>
              <a:rPr lang="ru-RU" sz="10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Пром. объекты – </a:t>
            </a:r>
            <a:r>
              <a:rPr lang="ru-RU" sz="1000">
                <a:solidFill>
                  <a:srgbClr val="000000"/>
                </a:solidFill>
                <a:cs typeface="Times New Roman" pitchFamily="18" charset="0"/>
              </a:rPr>
              <a:t> 7</a:t>
            </a:r>
          </a:p>
        </p:txBody>
      </p:sp>
      <p:grpSp>
        <p:nvGrpSpPr>
          <p:cNvPr id="6" name="Группа 147"/>
          <p:cNvGrpSpPr>
            <a:grpSpLocks/>
          </p:cNvGrpSpPr>
          <p:nvPr/>
        </p:nvGrpSpPr>
        <p:grpSpPr bwMode="auto">
          <a:xfrm>
            <a:off x="9072591" y="6042024"/>
            <a:ext cx="544513" cy="236538"/>
            <a:chOff x="3384550" y="2727325"/>
            <a:chExt cx="387350" cy="168275"/>
          </a:xfrm>
          <a:solidFill>
            <a:schemeClr val="tx1"/>
          </a:solidFill>
        </p:grpSpPr>
        <p:sp>
          <p:nvSpPr>
            <p:cNvPr id="56" name="Rectangle 257"/>
            <p:cNvSpPr>
              <a:spLocks noChangeArrowheads="1"/>
            </p:cNvSpPr>
            <p:nvPr/>
          </p:nvSpPr>
          <p:spPr bwMode="auto">
            <a:xfrm>
              <a:off x="3462338" y="2727325"/>
              <a:ext cx="231775" cy="168275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5299" tIns="32649" rIns="65299" bIns="32649" anchor="ctr"/>
            <a:lstStyle/>
            <a:p>
              <a:pPr defTabSz="1277938">
                <a:defRPr/>
              </a:pPr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7" name="Line 258"/>
            <p:cNvSpPr>
              <a:spLocks noChangeShapeType="1"/>
            </p:cNvSpPr>
            <p:nvPr/>
          </p:nvSpPr>
          <p:spPr bwMode="auto">
            <a:xfrm>
              <a:off x="3384550" y="2790825"/>
              <a:ext cx="77788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58" name="Line 259"/>
            <p:cNvSpPr>
              <a:spLocks noChangeShapeType="1"/>
            </p:cNvSpPr>
            <p:nvPr/>
          </p:nvSpPr>
          <p:spPr bwMode="auto">
            <a:xfrm>
              <a:off x="3384550" y="2854325"/>
              <a:ext cx="77788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59" name="Line 260"/>
            <p:cNvSpPr>
              <a:spLocks noChangeShapeType="1"/>
            </p:cNvSpPr>
            <p:nvPr/>
          </p:nvSpPr>
          <p:spPr bwMode="auto">
            <a:xfrm>
              <a:off x="3694113" y="2854325"/>
              <a:ext cx="77787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0" name="Line 261"/>
            <p:cNvSpPr>
              <a:spLocks noChangeShapeType="1"/>
            </p:cNvSpPr>
            <p:nvPr/>
          </p:nvSpPr>
          <p:spPr bwMode="auto">
            <a:xfrm>
              <a:off x="3694113" y="2790825"/>
              <a:ext cx="77787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904260" name="Rectangle 68"/>
          <p:cNvSpPr>
            <a:spLocks noChangeArrowheads="1"/>
          </p:cNvSpPr>
          <p:nvPr/>
        </p:nvSpPr>
        <p:spPr bwMode="auto">
          <a:xfrm>
            <a:off x="279400" y="1497013"/>
            <a:ext cx="2160588" cy="495300"/>
          </a:xfrm>
          <a:prstGeom prst="rect">
            <a:avLst/>
          </a:prstGeom>
          <a:solidFill>
            <a:srgbClr val="008000"/>
          </a:solidFill>
          <a:ln w="3810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lIns="90782" tIns="45389" rIns="90782" bIns="45389">
            <a:spAutoFit/>
          </a:bodyPr>
          <a:lstStyle/>
          <a:p>
            <a:pPr algn="ctr" defTabSz="1279525">
              <a:defRPr/>
            </a:pPr>
            <a:r>
              <a:rPr lang="ru-RU" sz="1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Условные </a:t>
            </a:r>
          </a:p>
          <a:p>
            <a:pPr algn="ctr" defTabSz="1279525">
              <a:defRPr/>
            </a:pPr>
            <a:r>
              <a:rPr lang="ru-RU" sz="1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обозначения слайд № 7-8</a:t>
            </a:r>
            <a:endParaRPr lang="ru-RU"/>
          </a:p>
        </p:txBody>
      </p:sp>
      <p:grpSp>
        <p:nvGrpSpPr>
          <p:cNvPr id="52259" name="Group 69"/>
          <p:cNvGrpSpPr>
            <a:grpSpLocks/>
          </p:cNvGrpSpPr>
          <p:nvPr/>
        </p:nvGrpSpPr>
        <p:grpSpPr bwMode="auto">
          <a:xfrm>
            <a:off x="496888" y="7678738"/>
            <a:ext cx="722312" cy="360362"/>
            <a:chOff x="3350" y="2525"/>
            <a:chExt cx="455" cy="227"/>
          </a:xfrm>
        </p:grpSpPr>
        <p:sp>
          <p:nvSpPr>
            <p:cNvPr id="52261" name="Rectangle 54"/>
            <p:cNvSpPr>
              <a:spLocks noChangeArrowheads="1"/>
            </p:cNvSpPr>
            <p:nvPr/>
          </p:nvSpPr>
          <p:spPr bwMode="auto">
            <a:xfrm>
              <a:off x="3579" y="2558"/>
              <a:ext cx="226" cy="194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522" tIns="12522" rIns="12522" bIns="12522"/>
            <a:lstStyle/>
            <a:p>
              <a:pPr algn="ctr" defTabSz="912813"/>
              <a:r>
                <a:rPr lang="ru-RU" sz="1000" b="1">
                  <a:cs typeface="Arial" pitchFamily="34" charset="0"/>
                </a:rPr>
                <a:t>ЦРБ</a:t>
              </a:r>
              <a:endParaRPr lang="ru-RU" sz="1000">
                <a:cs typeface="Arial" pitchFamily="34" charset="0"/>
              </a:endParaRPr>
            </a:p>
            <a:p>
              <a:pPr algn="ctr" defTabSz="912813"/>
              <a:r>
                <a:rPr lang="ru-RU" sz="1000">
                  <a:cs typeface="Arial" pitchFamily="34" charset="0"/>
                </a:rPr>
                <a:t> </a:t>
              </a:r>
              <a:r>
                <a:rPr lang="ru-RU" sz="1000" b="1">
                  <a:cs typeface="Arial" pitchFamily="34" charset="0"/>
                </a:rPr>
                <a:t>265</a:t>
              </a:r>
            </a:p>
          </p:txBody>
        </p:sp>
        <p:grpSp>
          <p:nvGrpSpPr>
            <p:cNvPr id="52262" name="Group 56"/>
            <p:cNvGrpSpPr>
              <a:grpSpLocks/>
            </p:cNvGrpSpPr>
            <p:nvPr/>
          </p:nvGrpSpPr>
          <p:grpSpPr bwMode="auto">
            <a:xfrm>
              <a:off x="3350" y="2525"/>
              <a:ext cx="228" cy="197"/>
              <a:chOff x="0" y="1"/>
              <a:chExt cx="20000" cy="19999"/>
            </a:xfrm>
          </p:grpSpPr>
          <p:sp>
            <p:nvSpPr>
              <p:cNvPr id="52263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0065" tIns="45007" rIns="90065" bIns="45007"/>
              <a:lstStyle/>
              <a:p>
                <a:pPr algn="ctr" defTabSz="912813"/>
                <a:endParaRPr lang="ru-RU" sz="2100">
                  <a:cs typeface="Arial" pitchFamily="34" charset="0"/>
                </a:endParaRPr>
              </a:p>
            </p:txBody>
          </p:sp>
          <p:sp>
            <p:nvSpPr>
              <p:cNvPr id="52264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265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2266" name="Group 60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2267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2268" name="Line 6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52260" name="AutoShape 78"/>
          <p:cNvSpPr>
            <a:spLocks noChangeArrowheads="1"/>
          </p:cNvSpPr>
          <p:nvPr/>
        </p:nvSpPr>
        <p:spPr bwMode="auto">
          <a:xfrm>
            <a:off x="423863" y="6096000"/>
            <a:ext cx="1873250" cy="1101725"/>
          </a:xfrm>
          <a:prstGeom prst="wedgeRectCallout">
            <a:avLst>
              <a:gd name="adj1" fmla="val -40255"/>
              <a:gd name="adj2" fmla="val 106486"/>
            </a:avLst>
          </a:prstGeom>
          <a:solidFill>
            <a:srgbClr val="FFCC99">
              <a:alpha val="7999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279525"/>
            <a:r>
              <a:rPr lang="ru-RU" sz="900" b="1">
                <a:latin typeface="Times New Roman" pitchFamily="18" charset="0"/>
              </a:rPr>
              <a:t>ЦРБ</a:t>
            </a:r>
            <a:r>
              <a:rPr lang="ru-RU" sz="900"/>
              <a:t>, </a:t>
            </a:r>
            <a:r>
              <a:rPr lang="ru-RU" sz="900" b="1"/>
              <a:t>г. Татарск ул. Смирновская,109; </a:t>
            </a:r>
          </a:p>
          <a:p>
            <a:pPr algn="ctr" defTabSz="1279525"/>
            <a:r>
              <a:rPr lang="ru-RU" sz="900" b="1"/>
              <a:t>Глав. врач - Пендюк Е.Н.</a:t>
            </a:r>
          </a:p>
          <a:p>
            <a:pPr algn="ctr" defTabSz="1279525"/>
            <a:r>
              <a:rPr lang="ru-RU" sz="900" b="1"/>
              <a:t>раб. тел. 8-383-64-21-085; 20-888 </a:t>
            </a:r>
          </a:p>
          <a:p>
            <a:pPr algn="ctr" defTabSz="1279525"/>
            <a:r>
              <a:rPr lang="ru-RU" sz="900" b="1"/>
              <a:t>сот. тел. 8-913- 900-34-55</a:t>
            </a:r>
          </a:p>
          <a:p>
            <a:pPr algn="ctr" defTabSz="1279525"/>
            <a:r>
              <a:rPr lang="ru-RU" sz="900" b="1"/>
              <a:t> приемный покой </a:t>
            </a:r>
          </a:p>
          <a:p>
            <a:pPr algn="ctr" defTabSz="1279525"/>
            <a:r>
              <a:rPr lang="ru-RU" sz="900" b="1"/>
              <a:t>тел 8-383-64-20-274</a:t>
            </a:r>
          </a:p>
          <a:p>
            <a:pPr algn="ctr" defTabSz="1279525"/>
            <a:r>
              <a:rPr lang="ru-RU" sz="900" b="1"/>
              <a:t>коеч. емкость 265 мест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05240" name="Group 24"/>
          <p:cNvGraphicFramePr>
            <a:graphicFrameLocks noGrp="1"/>
          </p:cNvGraphicFramePr>
          <p:nvPr/>
        </p:nvGraphicFramePr>
        <p:xfrm>
          <a:off x="134938" y="2132013"/>
          <a:ext cx="12550775" cy="3389312"/>
        </p:xfrm>
        <a:graphic>
          <a:graphicData uri="http://schemas.openxmlformats.org/drawingml/2006/table">
            <a:tbl>
              <a:tblPr/>
              <a:tblGrid>
                <a:gridCol w="4249737"/>
                <a:gridCol w="3167063"/>
                <a:gridCol w="5133975"/>
              </a:tblGrid>
              <a:tr h="13398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1128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Трансф. подстанции (шт.)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891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891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Мощность – 100 кВт – 2 шт</a:t>
                      </a:r>
                    </a:p>
                    <a:p>
                      <a:pPr marL="0" marR="0" lvl="0" indent="0" algn="ctr" defTabSz="17891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Мощность – 160 кВт – 2 шт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9366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Дизельные электростанции (шт.)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41605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525">
              <a:defRPr/>
            </a:pPr>
            <a:r>
              <a:rPr lang="ru-RU" sz="2800">
                <a:latin typeface="Times New Roman" pitchFamily="18" charset="0"/>
              </a:rPr>
              <a:t>Паспорт территории  села Новотроицк</a:t>
            </a:r>
          </a:p>
          <a:p>
            <a:pPr algn="ctr" defTabSz="1279525">
              <a:defRPr/>
            </a:pPr>
            <a:r>
              <a:rPr lang="ru-RU" sz="2800">
                <a:latin typeface="Times New Roman" pitchFamily="18" charset="0"/>
              </a:rPr>
              <a:t>Новотроицкого сельсовета   Татарского района</a:t>
            </a:r>
          </a:p>
          <a:p>
            <a:pPr algn="ctr" defTabSz="1279525"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</a:rPr>
              <a:t>(Информация о ЧС на электросетях) </a:t>
            </a: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06300" name="Group 60"/>
          <p:cNvGraphicFramePr>
            <a:graphicFrameLocks noGrp="1"/>
          </p:cNvGraphicFramePr>
          <p:nvPr/>
        </p:nvGraphicFramePr>
        <p:xfrm>
          <a:off x="142875" y="1631950"/>
          <a:ext cx="12441238" cy="3455988"/>
        </p:xfrm>
        <a:graphic>
          <a:graphicData uri="http://schemas.openxmlformats.org/drawingml/2006/table">
            <a:tbl>
              <a:tblPr/>
              <a:tblGrid>
                <a:gridCol w="3736975"/>
                <a:gridCol w="4897438"/>
                <a:gridCol w="3806825"/>
              </a:tblGrid>
              <a:tr h="9493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85090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ЗАО "РЭС" филиал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Татарские электрические сети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Мартынюк Владимир Витальевич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(838364) 2-22-96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207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Татарские РЭС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Евстафьев Анатолий Николаевич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 383-64-22-132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9350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ПСЧ 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Татарск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Таловский  Сергей  Владимирович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8-(383)64-200-46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8-(38364)-251-11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41605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525">
              <a:defRPr/>
            </a:pPr>
            <a:r>
              <a:rPr lang="ru-RU" sz="2800">
                <a:latin typeface="Times New Roman" pitchFamily="18" charset="0"/>
              </a:rPr>
              <a:t>Паспорт территории  села Новотроицк</a:t>
            </a:r>
          </a:p>
          <a:p>
            <a:pPr algn="ctr" defTabSz="1279525">
              <a:defRPr/>
            </a:pPr>
            <a:r>
              <a:rPr lang="ru-RU" sz="2800">
                <a:latin typeface="Times New Roman" pitchFamily="18" charset="0"/>
              </a:rPr>
              <a:t>Новотроицкого сельсовета   Татарского района</a:t>
            </a:r>
          </a:p>
          <a:p>
            <a:pPr algn="ctr" defTabSz="1279525"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</a:rPr>
              <a:t>(Информация о ЧС на электросетях) </a:t>
            </a: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Line 2"/>
          <p:cNvSpPr>
            <a:spLocks noChangeShapeType="1"/>
          </p:cNvSpPr>
          <p:nvPr/>
        </p:nvSpPr>
        <p:spPr bwMode="auto">
          <a:xfrm>
            <a:off x="9169400" y="-111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1148931" name="Group 3"/>
          <p:cNvGraphicFramePr>
            <a:graphicFrameLocks noGrp="1"/>
          </p:cNvGraphicFramePr>
          <p:nvPr/>
        </p:nvGraphicFramePr>
        <p:xfrm>
          <a:off x="0" y="1055688"/>
          <a:ext cx="12801600" cy="7869237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576262"/>
                <a:gridCol w="792163"/>
                <a:gridCol w="903287"/>
                <a:gridCol w="2376488"/>
                <a:gridCol w="830262"/>
                <a:gridCol w="642938"/>
                <a:gridCol w="719137"/>
                <a:gridCol w="798513"/>
                <a:gridCol w="922337"/>
              </a:tblGrid>
              <a:tr h="1762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285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19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ЦУКС по субъекту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ЦУКС ГУ МЧС России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Аэромобильная группировка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Ч+3.00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Ч+7.00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создании аэромоб. группировки сил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14.03.16 №157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1.1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Подразделения ФПС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Подразделения ППС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ФГКУ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Сибирский СЦ МЧС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СРЦ от 28.01.13 №50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утв. порядка прим. СиС СФО в гот. к применению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Бердский ПСО филиал ФГКУ «СРПСО МЧС РФ»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Группа БПЛА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Психологическая служба (оперативная группа)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134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5622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электросетях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49954" name="Group 2"/>
          <p:cNvGraphicFramePr>
            <a:graphicFrameLocks noGrp="1"/>
          </p:cNvGraphicFramePr>
          <p:nvPr/>
        </p:nvGraphicFramePr>
        <p:xfrm>
          <a:off x="0" y="773113"/>
          <a:ext cx="12801600" cy="742632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Минздрав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Минздрава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Оперативный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центра ВЦМК «Защита»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 ВЦМК: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Дежурные врачи медучреждений различного профиля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фонда ОМС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Бригада специализированной медицинской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 БСМП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Станции скорой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(БСМП)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Фельдшерские бригады (БСМП)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медицинский отряд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(Сибирский ОМЦ ФМБА)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Психологическая служба (оперативная группа)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Минздрав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6614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электросетях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463" tIns="63748" rIns="127463" bIns="63748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ТРАНСПОРТЕ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25603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7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12" tIns="63616" rIns="127212" bIns="63616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Раздел №1</a:t>
            </a:r>
          </a:p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Содержание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электросетях</a:t>
            </a:r>
          </a:p>
        </p:txBody>
      </p:sp>
      <p:graphicFrame>
        <p:nvGraphicFramePr>
          <p:cNvPr id="1150979" name="Group 3"/>
          <p:cNvGraphicFramePr>
            <a:graphicFrameLocks noGrp="1"/>
          </p:cNvGraphicFramePr>
          <p:nvPr/>
        </p:nvGraphicFramePr>
        <p:xfrm>
          <a:off x="0" y="839788"/>
          <a:ext cx="12801600" cy="8594725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МВД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ОПУ 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Отделы, ГИБДД МВД РФ по НСО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Минкомсвязи России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ОАО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«Ростелеком»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Минкомсвязи РФ от 12.12.2011 N 342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9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Ростехнадзор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Ростехнадзора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Сибирское УФС по экологическому, технологич. и атомному надзору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Ростехнадзора от 18.10.2005 № 761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Ростехнадзора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ФГУП РосРАО Новосибирское отделение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Ростехнадзора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ФП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281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68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52002" name="Group 2"/>
          <p:cNvGraphicFramePr>
            <a:graphicFrameLocks noGrp="1"/>
          </p:cNvGraphicFramePr>
          <p:nvPr/>
        </p:nvGraphicFramePr>
        <p:xfrm>
          <a:off x="0" y="912813"/>
          <a:ext cx="12801600" cy="6978650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Координационные органы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субъекта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субъекта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КЧС и ОПБ субъекта: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ДДС субъекта Администрации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Протокол правительственной комиссии РФ от 28.8.15 №7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ЕДДС муниципального района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Протокол правительственной комиссии РФ от 28.8.15 №7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ЕДДС: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Аварийно-спасательная служба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№151-ФЗ от 22.08.95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аварийно-спасательных службах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АО «Региональные электрические сети»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 субъекта: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ТП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74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58676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электросетях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53026" name="Group 2"/>
          <p:cNvGraphicFramePr>
            <a:graphicFrameLocks noGrp="1"/>
          </p:cNvGraphicFramePr>
          <p:nvPr/>
        </p:nvGraphicFramePr>
        <p:xfrm>
          <a:off x="0" y="839788"/>
          <a:ext cx="12801600" cy="29749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Прокуратура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ФСБ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Следственный комитет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министерства и ведомства, не имеющие функциональных подсистем: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РСЧС: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361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59535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электросетях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4096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60419" name="Rectangle 5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sz="2000" smtClean="0">
                <a:solidFill>
                  <a:schemeClr val="tx1"/>
                </a:solidFill>
              </a:rPr>
              <a:t>Риски возникновения ЧС на объектах ЖКХ (сети газоснабжения)</a:t>
            </a:r>
          </a:p>
        </p:txBody>
      </p:sp>
      <p:sp>
        <p:nvSpPr>
          <p:cNvPr id="60420" name="Text Box 553"/>
          <p:cNvSpPr txBox="1">
            <a:spLocks noChangeArrowheads="1"/>
          </p:cNvSpPr>
          <p:nvPr/>
        </p:nvSpPr>
        <p:spPr bwMode="auto">
          <a:xfrm>
            <a:off x="0" y="-23813"/>
            <a:ext cx="12801600" cy="1728788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133" tIns="23070" rIns="46133" bIns="23070" anchor="ctr" anchorCtr="1"/>
          <a:lstStyle/>
          <a:p>
            <a:pPr algn="ctr" defTabSz="1279525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9525">
              <a:lnSpc>
                <a:spcPct val="90000"/>
              </a:lnSpc>
            </a:pPr>
            <a:r>
              <a:rPr lang="ru-RU" b="1">
                <a:solidFill>
                  <a:srgbClr val="0000FF"/>
                </a:solidFill>
              </a:rPr>
              <a:t>(Риски возникновения ЧС на сетях газоснабжения)</a:t>
            </a:r>
            <a:endParaRPr lang="ru-RU" sz="3200">
              <a:latin typeface="Times New Roman" pitchFamily="18" charset="0"/>
            </a:endParaRPr>
          </a:p>
        </p:txBody>
      </p:sp>
      <p:sp>
        <p:nvSpPr>
          <p:cNvPr id="60421" name="AutoShape 252"/>
          <p:cNvSpPr>
            <a:spLocks noChangeArrowheads="1"/>
          </p:cNvSpPr>
          <p:nvPr/>
        </p:nvSpPr>
        <p:spPr bwMode="auto">
          <a:xfrm>
            <a:off x="1287463" y="5305425"/>
            <a:ext cx="1944687" cy="1050925"/>
          </a:xfrm>
          <a:prstGeom prst="wedgeRectCallout">
            <a:avLst>
              <a:gd name="adj1" fmla="val 127880"/>
              <a:gd name="adj2" fmla="val 4231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sp>
        <p:nvSpPr>
          <p:cNvPr id="899099" name="Text Box 1354"/>
          <p:cNvSpPr txBox="1">
            <a:spLocks noChangeArrowheads="1"/>
          </p:cNvSpPr>
          <p:nvPr/>
        </p:nvSpPr>
        <p:spPr bwMode="auto">
          <a:xfrm>
            <a:off x="207963" y="2208213"/>
            <a:ext cx="12385675" cy="1111250"/>
          </a:xfrm>
          <a:prstGeom prst="rect">
            <a:avLst/>
          </a:prstGeom>
          <a:solidFill>
            <a:srgbClr val="FFFF99">
              <a:alpha val="50000"/>
            </a:srgb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lIns="127739" tIns="63882" rIns="127739" bIns="63882">
            <a:spAutoFit/>
          </a:bodyPr>
          <a:lstStyle/>
          <a:p>
            <a:pPr algn="ctr" defTabSz="1279525">
              <a:defRPr/>
            </a:pPr>
            <a:r>
              <a:rPr lang="ru-RU" sz="3200" b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Риски возникновения</a:t>
            </a:r>
            <a:r>
              <a:rPr lang="ru-RU" sz="3200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ru-RU" sz="3200" b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ЧС на сетях газоснабжения </a:t>
            </a:r>
            <a:r>
              <a:rPr lang="ru-RU" sz="3200" b="1" u="sng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отсутствуют</a:t>
            </a:r>
            <a:r>
              <a:rPr lang="ru-RU" sz="3200" b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в связи с отсутствием сетей газоснабжения на территории  н.п</a:t>
            </a:r>
            <a:r>
              <a:rPr lang="ru-RU" sz="3200" b="1">
                <a:solidFill>
                  <a:srgbClr val="FFCC00"/>
                </a:solidFill>
                <a:latin typeface="Calibri" pitchFamily="34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9" name="Picture 4923"/>
          <p:cNvPicPr>
            <a:picLocks noChangeAspect="1" noChangeArrowheads="1"/>
          </p:cNvPicPr>
          <p:nvPr/>
        </p:nvPicPr>
        <p:blipFill>
          <a:blip r:embed="rId4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cxnSp>
        <p:nvCxnSpPr>
          <p:cNvPr id="97" name="Прямая соединительная линия 96"/>
          <p:cNvCxnSpPr/>
          <p:nvPr/>
        </p:nvCxnSpPr>
        <p:spPr bwMode="auto">
          <a:xfrm rot="5400000" flipH="1" flipV="1">
            <a:off x="9436894" y="835819"/>
            <a:ext cx="714375" cy="214313"/>
          </a:xfrm>
          <a:prstGeom prst="line">
            <a:avLst/>
          </a:prstGeom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6151" name="Picture 43" descr="пг1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-5674435">
            <a:off x="10340975" y="922338"/>
            <a:ext cx="219075" cy="14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52" name="Прямоугольник 55"/>
          <p:cNvSpPr>
            <a:spLocks noChangeArrowheads="1"/>
          </p:cNvSpPr>
          <p:nvPr/>
        </p:nvSpPr>
        <p:spPr bwMode="auto">
          <a:xfrm>
            <a:off x="8974138" y="1300163"/>
            <a:ext cx="138112" cy="142875"/>
          </a:xfrm>
          <a:prstGeom prst="rect">
            <a:avLst/>
          </a:prstGeom>
          <a:solidFill>
            <a:srgbClr val="984807"/>
          </a:solidFill>
          <a:ln w="25400" algn="ctr">
            <a:solidFill>
              <a:srgbClr val="984807"/>
            </a:solidFill>
            <a:miter lim="800000"/>
            <a:headEnd/>
            <a:tailEnd/>
          </a:ln>
        </p:spPr>
        <p:txBody>
          <a:bodyPr lIns="126537" tIns="63247" rIns="126537" bIns="63247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6153" name="Прямоугольник 55"/>
          <p:cNvSpPr>
            <a:spLocks noChangeArrowheads="1"/>
          </p:cNvSpPr>
          <p:nvPr/>
        </p:nvSpPr>
        <p:spPr bwMode="auto">
          <a:xfrm>
            <a:off x="9329738" y="1443038"/>
            <a:ext cx="142875" cy="144462"/>
          </a:xfrm>
          <a:prstGeom prst="rect">
            <a:avLst/>
          </a:prstGeom>
          <a:solidFill>
            <a:srgbClr val="984807"/>
          </a:solidFill>
          <a:ln w="25400" algn="ctr">
            <a:solidFill>
              <a:srgbClr val="984807"/>
            </a:solidFill>
            <a:miter lim="800000"/>
            <a:headEnd/>
            <a:tailEnd/>
          </a:ln>
        </p:spPr>
        <p:txBody>
          <a:bodyPr lIns="126537" tIns="63247" rIns="126537" bIns="63247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6154" name="Прямоугольник 55"/>
          <p:cNvSpPr>
            <a:spLocks noChangeArrowheads="1"/>
          </p:cNvSpPr>
          <p:nvPr/>
        </p:nvSpPr>
        <p:spPr bwMode="auto">
          <a:xfrm>
            <a:off x="10472738" y="1371600"/>
            <a:ext cx="141287" cy="141288"/>
          </a:xfrm>
          <a:prstGeom prst="rect">
            <a:avLst/>
          </a:prstGeom>
          <a:solidFill>
            <a:srgbClr val="984807"/>
          </a:solidFill>
          <a:ln w="25400" algn="ctr">
            <a:solidFill>
              <a:srgbClr val="984807"/>
            </a:solidFill>
            <a:miter lim="800000"/>
            <a:headEnd/>
            <a:tailEnd/>
          </a:ln>
        </p:spPr>
        <p:txBody>
          <a:bodyPr lIns="126537" tIns="63247" rIns="126537" bIns="63247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6155" name="Прямоугольник 55"/>
          <p:cNvSpPr>
            <a:spLocks noChangeArrowheads="1"/>
          </p:cNvSpPr>
          <p:nvPr/>
        </p:nvSpPr>
        <p:spPr bwMode="auto">
          <a:xfrm>
            <a:off x="9124950" y="1454150"/>
            <a:ext cx="144463" cy="141288"/>
          </a:xfrm>
          <a:prstGeom prst="rect">
            <a:avLst/>
          </a:prstGeom>
          <a:solidFill>
            <a:srgbClr val="984807"/>
          </a:solidFill>
          <a:ln w="25400" algn="ctr">
            <a:solidFill>
              <a:srgbClr val="984807"/>
            </a:solidFill>
            <a:miter lim="800000"/>
            <a:headEnd/>
            <a:tailEnd/>
          </a:ln>
        </p:spPr>
        <p:txBody>
          <a:bodyPr lIns="126537" tIns="63247" rIns="126537" bIns="63247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6156" name="Прямоугольник 55"/>
          <p:cNvSpPr>
            <a:spLocks noChangeArrowheads="1"/>
          </p:cNvSpPr>
          <p:nvPr/>
        </p:nvSpPr>
        <p:spPr bwMode="auto">
          <a:xfrm>
            <a:off x="10113963" y="1228725"/>
            <a:ext cx="144462" cy="142875"/>
          </a:xfrm>
          <a:prstGeom prst="rect">
            <a:avLst/>
          </a:prstGeom>
          <a:solidFill>
            <a:srgbClr val="984807"/>
          </a:solidFill>
          <a:ln w="25400" algn="ctr">
            <a:solidFill>
              <a:srgbClr val="984807"/>
            </a:solidFill>
            <a:miter lim="800000"/>
            <a:headEnd/>
            <a:tailEnd/>
          </a:ln>
        </p:spPr>
        <p:txBody>
          <a:bodyPr lIns="126537" tIns="63247" rIns="126537" bIns="63247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6157" name="Прямоугольник 55"/>
          <p:cNvSpPr>
            <a:spLocks noChangeArrowheads="1"/>
          </p:cNvSpPr>
          <p:nvPr/>
        </p:nvSpPr>
        <p:spPr bwMode="auto">
          <a:xfrm>
            <a:off x="9112250" y="1157288"/>
            <a:ext cx="146050" cy="142875"/>
          </a:xfrm>
          <a:prstGeom prst="rect">
            <a:avLst/>
          </a:prstGeom>
          <a:solidFill>
            <a:srgbClr val="984807"/>
          </a:solidFill>
          <a:ln w="25400" algn="ctr">
            <a:solidFill>
              <a:srgbClr val="984807"/>
            </a:solidFill>
            <a:miter lim="800000"/>
            <a:headEnd/>
            <a:tailEnd/>
          </a:ln>
        </p:spPr>
        <p:txBody>
          <a:bodyPr lIns="126537" tIns="63247" rIns="126537" bIns="63247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6158" name="Text Box 553"/>
          <p:cNvSpPr txBox="1">
            <a:spLocks noChangeArrowheads="1"/>
          </p:cNvSpPr>
          <p:nvPr/>
        </p:nvSpPr>
        <p:spPr bwMode="auto">
          <a:xfrm>
            <a:off x="-9525" y="0"/>
            <a:ext cx="12811125" cy="16319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16" tIns="23161" rIns="46316" bIns="23161" anchor="ctr" anchorCtr="1"/>
          <a:lstStyle/>
          <a:p>
            <a:pPr algn="ctr" defTabSz="1276350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  <a:endParaRPr lang="ru-RU" sz="32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6350"/>
            <a:r>
              <a:rPr lang="ru-RU" b="1">
                <a:solidFill>
                  <a:srgbClr val="0000FF"/>
                </a:solidFill>
              </a:rPr>
              <a:t>(Риски возникновения ЧС на системах теплоснабжения)</a:t>
            </a:r>
            <a:endParaRPr lang="ru-RU" sz="32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59" name="Line 4785"/>
          <p:cNvSpPr>
            <a:spLocks noChangeShapeType="1"/>
          </p:cNvSpPr>
          <p:nvPr/>
        </p:nvSpPr>
        <p:spPr bwMode="auto">
          <a:xfrm flipH="1" flipV="1">
            <a:off x="5248275" y="5016500"/>
            <a:ext cx="0" cy="23050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60" name="Line 4803"/>
          <p:cNvSpPr>
            <a:spLocks noChangeShapeType="1"/>
          </p:cNvSpPr>
          <p:nvPr/>
        </p:nvSpPr>
        <p:spPr bwMode="auto">
          <a:xfrm flipV="1">
            <a:off x="3448050" y="5953125"/>
            <a:ext cx="504031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61" name="Line 4834"/>
          <p:cNvSpPr>
            <a:spLocks noChangeShapeType="1"/>
          </p:cNvSpPr>
          <p:nvPr/>
        </p:nvSpPr>
        <p:spPr bwMode="auto">
          <a:xfrm flipH="1" flipV="1">
            <a:off x="3592513" y="5016500"/>
            <a:ext cx="16557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62" name="Line 4911"/>
          <p:cNvSpPr>
            <a:spLocks noChangeShapeType="1"/>
          </p:cNvSpPr>
          <p:nvPr/>
        </p:nvSpPr>
        <p:spPr bwMode="auto">
          <a:xfrm flipV="1">
            <a:off x="5248275" y="6672263"/>
            <a:ext cx="12239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6146" name="Object 4917"/>
          <p:cNvGraphicFramePr>
            <a:graphicFrameLocks/>
          </p:cNvGraphicFramePr>
          <p:nvPr/>
        </p:nvGraphicFramePr>
        <p:xfrm>
          <a:off x="63500" y="1704975"/>
          <a:ext cx="3170238" cy="1655763"/>
        </p:xfrm>
        <a:graphic>
          <a:graphicData uri="http://schemas.openxmlformats.org/presentationml/2006/ole">
            <p:oleObj spid="_x0000_s6146" name="Лист" r:id="rId6" imgW="3162300" imgH="1419225" progId="Excel.Sheet.8">
              <p:embed/>
            </p:oleObj>
          </a:graphicData>
        </a:graphic>
      </p:graphicFrame>
      <p:sp>
        <p:nvSpPr>
          <p:cNvPr id="6163" name="Line 4924"/>
          <p:cNvSpPr>
            <a:spLocks noChangeShapeType="1"/>
          </p:cNvSpPr>
          <p:nvPr/>
        </p:nvSpPr>
        <p:spPr bwMode="auto">
          <a:xfrm flipV="1">
            <a:off x="3305175" y="7177088"/>
            <a:ext cx="31670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64" name="Line 4925"/>
          <p:cNvSpPr>
            <a:spLocks noChangeShapeType="1"/>
          </p:cNvSpPr>
          <p:nvPr/>
        </p:nvSpPr>
        <p:spPr bwMode="auto">
          <a:xfrm flipV="1">
            <a:off x="3376613" y="7321550"/>
            <a:ext cx="352742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65" name="AutoShape 252"/>
          <p:cNvSpPr>
            <a:spLocks noChangeArrowheads="1"/>
          </p:cNvSpPr>
          <p:nvPr/>
        </p:nvSpPr>
        <p:spPr bwMode="auto">
          <a:xfrm>
            <a:off x="6761163" y="4800600"/>
            <a:ext cx="2305050" cy="1633538"/>
          </a:xfrm>
          <a:prstGeom prst="wedgeRectCallout">
            <a:avLst>
              <a:gd name="adj1" fmla="val -69009"/>
              <a:gd name="adj2" fmla="val 67199"/>
            </a:avLst>
          </a:prstGeom>
          <a:solidFill>
            <a:srgbClr val="BBE0E3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127802" tIns="63900" rIns="127802" bIns="63900">
            <a:spAutoFit/>
          </a:bodyPr>
          <a:lstStyle/>
          <a:p>
            <a:pPr algn="ctr" defTabSz="1790700"/>
            <a:r>
              <a:rPr lang="ru-RU" sz="10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Котельная </a:t>
            </a:r>
          </a:p>
          <a:p>
            <a:pPr algn="ctr" defTabSz="1790700"/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Количество котлов – 2 шт.</a:t>
            </a:r>
          </a:p>
          <a:p>
            <a:pPr algn="ctr" defTabSz="1790700"/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Тип топлива – уголь</a:t>
            </a:r>
          </a:p>
          <a:p>
            <a:pPr algn="ctr" defTabSz="1790700"/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Тип котла </a:t>
            </a:r>
            <a:r>
              <a:rPr lang="en-US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КВВ-1,6, КВ-1,6 95ШП </a:t>
            </a:r>
          </a:p>
          <a:p>
            <a:pPr algn="ctr" defTabSz="1790700"/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Тип здания</a:t>
            </a:r>
            <a:r>
              <a:rPr lang="en-US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кирп. 1 этаж</a:t>
            </a:r>
          </a:p>
          <a:p>
            <a:pPr algn="ctr" defTabSz="1790700"/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% износа оборудования –  60%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Количество отапливаемых зданий: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Жилые дома – 42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Соц/важные объекты – 3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Пром/важные объекты – 0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Другие – 4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Население – 159 чел.</a:t>
            </a:r>
          </a:p>
        </p:txBody>
      </p:sp>
      <p:sp>
        <p:nvSpPr>
          <p:cNvPr id="6166" name="Rectangle 4931"/>
          <p:cNvSpPr>
            <a:spLocks noChangeArrowheads="1"/>
          </p:cNvSpPr>
          <p:nvPr/>
        </p:nvSpPr>
        <p:spPr bwMode="auto">
          <a:xfrm>
            <a:off x="9496425" y="6024563"/>
            <a:ext cx="3168650" cy="136842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95" tIns="45697" rIns="91395" bIns="45697" anchor="ctr"/>
          <a:lstStyle/>
          <a:p>
            <a:pPr algn="ctr" defTabSz="1279525"/>
            <a:r>
              <a:rPr lang="ru-RU" sz="1500">
                <a:solidFill>
                  <a:srgbClr val="0033CC"/>
                </a:solidFill>
                <a:latin typeface="Calibri" pitchFamily="34" charset="0"/>
                <a:cs typeface="Arial" pitchFamily="34" charset="0"/>
              </a:rPr>
              <a:t>В населенном пункте:</a:t>
            </a:r>
          </a:p>
          <a:p>
            <a:pPr defTabSz="1279525"/>
            <a:r>
              <a:rPr lang="ru-RU" sz="1300" u="sng">
                <a:solidFill>
                  <a:srgbClr val="993300"/>
                </a:solidFill>
                <a:latin typeface="Calibri" pitchFamily="34" charset="0"/>
                <a:cs typeface="Arial" pitchFamily="34" charset="0"/>
              </a:rPr>
              <a:t>централизованное отопление жилых домов:</a:t>
            </a:r>
            <a:r>
              <a:rPr lang="ru-RU" sz="1300">
                <a:latin typeface="Calibri" pitchFamily="34" charset="0"/>
                <a:cs typeface="Arial" pitchFamily="34" charset="0"/>
              </a:rPr>
              <a:t> </a:t>
            </a:r>
          </a:p>
          <a:p>
            <a:pPr defTabSz="1279525"/>
            <a:r>
              <a:rPr lang="ru-RU" sz="1300">
                <a:latin typeface="Calibri" pitchFamily="34" charset="0"/>
                <a:cs typeface="Arial" pitchFamily="34" charset="0"/>
              </a:rPr>
              <a:t>количество домов -  42</a:t>
            </a:r>
          </a:p>
          <a:p>
            <a:pPr defTabSz="1279525"/>
            <a:r>
              <a:rPr lang="ru-RU" sz="1300" u="sng">
                <a:solidFill>
                  <a:srgbClr val="993300"/>
                </a:solidFill>
                <a:latin typeface="Calibri" pitchFamily="34" charset="0"/>
                <a:cs typeface="Arial" pitchFamily="34" charset="0"/>
              </a:rPr>
              <a:t>печное отопление:</a:t>
            </a:r>
            <a:r>
              <a:rPr lang="ru-RU" sz="1300">
                <a:latin typeface="Calibri" pitchFamily="34" charset="0"/>
                <a:cs typeface="Arial" pitchFamily="34" charset="0"/>
              </a:rPr>
              <a:t> </a:t>
            </a:r>
          </a:p>
          <a:p>
            <a:pPr defTabSz="1279525"/>
            <a:r>
              <a:rPr lang="ru-RU" sz="1300">
                <a:latin typeface="Calibri" pitchFamily="34" charset="0"/>
                <a:cs typeface="Arial" pitchFamily="34" charset="0"/>
              </a:rPr>
              <a:t>количество домов -  15</a:t>
            </a:r>
          </a:p>
        </p:txBody>
      </p:sp>
      <p:graphicFrame>
        <p:nvGraphicFramePr>
          <p:cNvPr id="6147" name="Object 198"/>
          <p:cNvGraphicFramePr>
            <a:graphicFrameLocks/>
          </p:cNvGraphicFramePr>
          <p:nvPr/>
        </p:nvGraphicFramePr>
        <p:xfrm>
          <a:off x="8561388" y="1704975"/>
          <a:ext cx="4176712" cy="1943100"/>
        </p:xfrm>
        <a:graphic>
          <a:graphicData uri="http://schemas.openxmlformats.org/presentationml/2006/ole">
            <p:oleObj spid="_x0000_s6147" name="Лист" r:id="rId7" imgW="3352800" imgH="2066925" progId="Excel.Sheet.8">
              <p:embed/>
            </p:oleObj>
          </a:graphicData>
        </a:graphic>
      </p:graphicFrame>
      <p:sp>
        <p:nvSpPr>
          <p:cNvPr id="6167" name="AutoShape 252"/>
          <p:cNvSpPr>
            <a:spLocks noChangeArrowheads="1"/>
          </p:cNvSpPr>
          <p:nvPr/>
        </p:nvSpPr>
        <p:spPr bwMode="auto">
          <a:xfrm>
            <a:off x="1360488" y="4224338"/>
            <a:ext cx="1944687" cy="1050925"/>
          </a:xfrm>
          <a:prstGeom prst="wedgeRectCallout">
            <a:avLst>
              <a:gd name="adj1" fmla="val 135958"/>
              <a:gd name="adj2" fmla="val 105588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sp>
        <p:nvSpPr>
          <p:cNvPr id="6168" name="AutoShape 252"/>
          <p:cNvSpPr>
            <a:spLocks noChangeArrowheads="1"/>
          </p:cNvSpPr>
          <p:nvPr/>
        </p:nvSpPr>
        <p:spPr bwMode="auto">
          <a:xfrm>
            <a:off x="3376613" y="7969250"/>
            <a:ext cx="1998662" cy="639763"/>
          </a:xfrm>
          <a:prstGeom prst="wedgeRectCallout">
            <a:avLst>
              <a:gd name="adj1" fmla="val 49046"/>
              <a:gd name="adj2" fmla="val -195407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1790700"/>
            <a:r>
              <a:rPr lang="ru-RU" sz="900" b="1">
                <a:latin typeface="Times New Roman" pitchFamily="18" charset="0"/>
                <a:cs typeface="Times New Roman" pitchFamily="18" charset="0"/>
              </a:rPr>
              <a:t>Линии теплоснабжения</a:t>
            </a:r>
          </a:p>
          <a:p>
            <a:pPr algn="ctr" defTabSz="1790700"/>
            <a:r>
              <a:rPr lang="ru-RU" sz="800" b="1" i="1">
                <a:latin typeface="Times New Roman" pitchFamily="18" charset="0"/>
                <a:cs typeface="Times New Roman" pitchFamily="18" charset="0"/>
              </a:rPr>
              <a:t>Сист. снабжения – горячее в/сн. </a:t>
            </a:r>
          </a:p>
          <a:p>
            <a:pPr algn="ctr" defTabSz="1790700"/>
            <a:r>
              <a:rPr lang="ru-RU" sz="800" b="1" i="1">
                <a:latin typeface="Times New Roman" pitchFamily="18" charset="0"/>
                <a:cs typeface="Times New Roman" pitchFamily="18" charset="0"/>
              </a:rPr>
              <a:t>% износа оборудования – 0 %</a:t>
            </a:r>
          </a:p>
          <a:p>
            <a:pPr algn="ctr" defTabSz="1790700"/>
            <a:r>
              <a:rPr lang="ru-RU" sz="800" b="1" i="1">
                <a:latin typeface="Times New Roman" pitchFamily="18" charset="0"/>
                <a:cs typeface="Times New Roman" pitchFamily="18" charset="0"/>
              </a:rPr>
              <a:t>Диаметр – 100 мм</a:t>
            </a:r>
            <a:endParaRPr lang="ru-RU" sz="8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1740" name="Rectangle 4940"/>
          <p:cNvSpPr>
            <a:spLocks noChangeArrowheads="1"/>
          </p:cNvSpPr>
          <p:nvPr/>
        </p:nvSpPr>
        <p:spPr bwMode="auto">
          <a:xfrm>
            <a:off x="3448050" y="1847850"/>
            <a:ext cx="2160588" cy="495300"/>
          </a:xfrm>
          <a:prstGeom prst="rect">
            <a:avLst/>
          </a:prstGeom>
          <a:solidFill>
            <a:srgbClr val="008000"/>
          </a:solidFill>
          <a:ln w="3810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lIns="90782" tIns="45389" rIns="90782" bIns="45389">
            <a:spAutoFit/>
          </a:bodyPr>
          <a:lstStyle/>
          <a:p>
            <a:pPr algn="ctr" defTabSz="1279525">
              <a:defRPr/>
            </a:pPr>
            <a:r>
              <a:rPr lang="ru-RU" sz="1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Условные </a:t>
            </a:r>
          </a:p>
          <a:p>
            <a:pPr algn="ctr" defTabSz="1279525">
              <a:defRPr/>
            </a:pPr>
            <a:r>
              <a:rPr lang="ru-RU" sz="1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обозначения слайд №  7-8</a:t>
            </a:r>
            <a:endParaRPr lang="ru-RU"/>
          </a:p>
        </p:txBody>
      </p:sp>
      <p:grpSp>
        <p:nvGrpSpPr>
          <p:cNvPr id="6170" name="Group 4941"/>
          <p:cNvGrpSpPr>
            <a:grpSpLocks/>
          </p:cNvGrpSpPr>
          <p:nvPr/>
        </p:nvGrpSpPr>
        <p:grpSpPr bwMode="auto">
          <a:xfrm>
            <a:off x="279400" y="8040688"/>
            <a:ext cx="722313" cy="360362"/>
            <a:chOff x="3350" y="2525"/>
            <a:chExt cx="455" cy="227"/>
          </a:xfrm>
        </p:grpSpPr>
        <p:sp>
          <p:nvSpPr>
            <p:cNvPr id="6173" name="Rectangle 54"/>
            <p:cNvSpPr>
              <a:spLocks noChangeArrowheads="1"/>
            </p:cNvSpPr>
            <p:nvPr/>
          </p:nvSpPr>
          <p:spPr bwMode="auto">
            <a:xfrm>
              <a:off x="3579" y="2558"/>
              <a:ext cx="226" cy="194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522" tIns="12522" rIns="12522" bIns="12522"/>
            <a:lstStyle/>
            <a:p>
              <a:pPr algn="ctr" defTabSz="912813"/>
              <a:r>
                <a:rPr lang="ru-RU" sz="1000" b="1">
                  <a:cs typeface="Arial" pitchFamily="34" charset="0"/>
                </a:rPr>
                <a:t>ЦРБ</a:t>
              </a:r>
              <a:endParaRPr lang="ru-RU" sz="1000">
                <a:cs typeface="Arial" pitchFamily="34" charset="0"/>
              </a:endParaRPr>
            </a:p>
            <a:p>
              <a:pPr algn="ctr" defTabSz="912813"/>
              <a:r>
                <a:rPr lang="ru-RU" sz="1000">
                  <a:cs typeface="Arial" pitchFamily="34" charset="0"/>
                </a:rPr>
                <a:t> </a:t>
              </a:r>
              <a:r>
                <a:rPr lang="ru-RU" sz="1000" b="1">
                  <a:cs typeface="Arial" pitchFamily="34" charset="0"/>
                </a:rPr>
                <a:t>265</a:t>
              </a:r>
            </a:p>
          </p:txBody>
        </p:sp>
        <p:grpSp>
          <p:nvGrpSpPr>
            <p:cNvPr id="6174" name="Group 56"/>
            <p:cNvGrpSpPr>
              <a:grpSpLocks/>
            </p:cNvGrpSpPr>
            <p:nvPr/>
          </p:nvGrpSpPr>
          <p:grpSpPr bwMode="auto">
            <a:xfrm>
              <a:off x="3350" y="2525"/>
              <a:ext cx="228" cy="197"/>
              <a:chOff x="0" y="1"/>
              <a:chExt cx="20000" cy="19999"/>
            </a:xfrm>
          </p:grpSpPr>
          <p:sp>
            <p:nvSpPr>
              <p:cNvPr id="6175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0065" tIns="45007" rIns="90065" bIns="45007"/>
              <a:lstStyle/>
              <a:p>
                <a:pPr algn="ctr" defTabSz="912813"/>
                <a:endParaRPr lang="ru-RU" sz="2100">
                  <a:cs typeface="Arial" pitchFamily="34" charset="0"/>
                </a:endParaRPr>
              </a:p>
            </p:txBody>
          </p:sp>
          <p:sp>
            <p:nvSpPr>
              <p:cNvPr id="6176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77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6178" name="Group 60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6179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180" name="Line 6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6171" name="AutoShape 4950"/>
          <p:cNvSpPr>
            <a:spLocks noChangeArrowheads="1"/>
          </p:cNvSpPr>
          <p:nvPr/>
        </p:nvSpPr>
        <p:spPr bwMode="auto">
          <a:xfrm>
            <a:off x="352425" y="6456363"/>
            <a:ext cx="1873250" cy="1101725"/>
          </a:xfrm>
          <a:prstGeom prst="wedgeRectCallout">
            <a:avLst>
              <a:gd name="adj1" fmla="val -40255"/>
              <a:gd name="adj2" fmla="val 106486"/>
            </a:avLst>
          </a:prstGeom>
          <a:solidFill>
            <a:srgbClr val="FFCC99">
              <a:alpha val="7999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279525"/>
            <a:r>
              <a:rPr lang="ru-RU" sz="900" b="1">
                <a:latin typeface="Times New Roman" pitchFamily="18" charset="0"/>
              </a:rPr>
              <a:t>ЦРБ</a:t>
            </a:r>
            <a:r>
              <a:rPr lang="ru-RU" sz="900"/>
              <a:t>, </a:t>
            </a:r>
            <a:r>
              <a:rPr lang="ru-RU" sz="900" b="1"/>
              <a:t>г. Татарск ул. Смирновская,109; </a:t>
            </a:r>
          </a:p>
          <a:p>
            <a:pPr algn="ctr" defTabSz="1279525"/>
            <a:r>
              <a:rPr lang="ru-RU" sz="900" b="1"/>
              <a:t>Глав. врач - Пендюк Е.Н.</a:t>
            </a:r>
          </a:p>
          <a:p>
            <a:pPr algn="ctr" defTabSz="1279525"/>
            <a:r>
              <a:rPr lang="ru-RU" sz="900" b="1"/>
              <a:t>раб. тел. 8-383-64-21-085; 20-888 </a:t>
            </a:r>
          </a:p>
          <a:p>
            <a:pPr algn="ctr" defTabSz="1279525"/>
            <a:r>
              <a:rPr lang="ru-RU" sz="900" b="1"/>
              <a:t>сот. тел. 8-913- 900-34-55</a:t>
            </a:r>
          </a:p>
          <a:p>
            <a:pPr algn="ctr" defTabSz="1279525"/>
            <a:r>
              <a:rPr lang="ru-RU" sz="900" b="1"/>
              <a:t> приемный покой </a:t>
            </a:r>
          </a:p>
          <a:p>
            <a:pPr algn="ctr" defTabSz="1279525"/>
            <a:r>
              <a:rPr lang="ru-RU" sz="900" b="1"/>
              <a:t>тел 8-383-64-20-274</a:t>
            </a:r>
          </a:p>
          <a:p>
            <a:pPr algn="ctr" defTabSz="1279525"/>
            <a:r>
              <a:rPr lang="ru-RU" sz="900" b="1"/>
              <a:t>коеч. емкость 265 мест</a:t>
            </a:r>
          </a:p>
        </p:txBody>
      </p:sp>
      <p:pic>
        <p:nvPicPr>
          <p:cNvPr id="6172" name="Picture 4951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329363" y="1847850"/>
            <a:ext cx="1801812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148" name="Object 4953"/>
          <p:cNvGraphicFramePr>
            <a:graphicFrameLocks/>
          </p:cNvGraphicFramePr>
          <p:nvPr/>
        </p:nvGraphicFramePr>
        <p:xfrm>
          <a:off x="8416925" y="7608888"/>
          <a:ext cx="4321175" cy="1873250"/>
        </p:xfrm>
        <a:graphic>
          <a:graphicData uri="http://schemas.openxmlformats.org/presentationml/2006/ole">
            <p:oleObj spid="_x0000_s6148" name="Лист" r:id="rId9" imgW="5438775" imgH="2019300" progId="Excel.Shee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73025"/>
            <a:ext cx="12801600" cy="127158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400">
                <a:latin typeface="Times New Roman" pitchFamily="18" charset="0"/>
                <a:cs typeface="Times New Roman" pitchFamily="18" charset="0"/>
              </a:rPr>
              <a:t>Паспорт территории села Новотроицк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400">
                <a:latin typeface="Times New Roman" pitchFamily="18" charset="0"/>
                <a:cs typeface="Times New Roman" pitchFamily="18" charset="0"/>
              </a:rPr>
              <a:t> Новотроицкого  сельсовета 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(Сведения по объектам теплоснабжения)</a:t>
            </a:r>
          </a:p>
        </p:txBody>
      </p:sp>
      <p:graphicFrame>
        <p:nvGraphicFramePr>
          <p:cNvPr id="1029149" name="Group 29"/>
          <p:cNvGraphicFramePr>
            <a:graphicFrameLocks noGrp="1"/>
          </p:cNvGraphicFramePr>
          <p:nvPr/>
        </p:nvGraphicFramePr>
        <p:xfrm>
          <a:off x="207963" y="1920875"/>
          <a:ext cx="12449175" cy="3827463"/>
        </p:xfrm>
        <a:graphic>
          <a:graphicData uri="http://schemas.openxmlformats.org/drawingml/2006/table">
            <a:tbl>
              <a:tblPr/>
              <a:tblGrid>
                <a:gridCol w="4752975"/>
                <a:gridCol w="2376487"/>
                <a:gridCol w="5319713"/>
              </a:tblGrid>
              <a:tr h="8032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Наименование объекта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Количество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Характеристика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2209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Котельные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Котельная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Количество котлов – 2 шт.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Тип топлива – уголь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Тип котла </a:t>
                      </a:r>
                      <a:r>
                        <a:rPr kumimoji="0" lang="en-US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:</a:t>
                      </a: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КВВ-1,6, КВ-1,6 95ШП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Тип здания</a:t>
                      </a:r>
                      <a:r>
                        <a:rPr kumimoji="0" lang="en-US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:</a:t>
                      </a: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кирп. 1 этаж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% износа оборудования –  60%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Количество отапливаемых зданий: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Жилые дома – 42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Соц/важные объекты – 3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Пром/важные объекты – 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Другие – 4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Население – 159 чел.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8032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Тепловые пункты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1461" name="Text Box 7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400" b="1">
                <a:latin typeface="Times New Roman" pitchFamily="18" charset="0"/>
              </a:rPr>
              <a:t>п. 4.2.3.1.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defRPr/>
            </a:pPr>
            <a:r>
              <a:rPr lang="ru-RU" sz="2100" b="1">
                <a:latin typeface="Times New Roman" pitchFamily="18" charset="0"/>
                <a:cs typeface="Times New Roman" pitchFamily="18" charset="0"/>
              </a:rPr>
              <a:t>Паспорт территории  села Новотроицк</a:t>
            </a:r>
          </a:p>
          <a:p>
            <a:pPr algn="ctr" defTabSz="1279525">
              <a:defRPr/>
            </a:pPr>
            <a:r>
              <a:rPr lang="ru-RU" sz="2100" b="1">
                <a:latin typeface="Times New Roman" pitchFamily="18" charset="0"/>
                <a:cs typeface="Times New Roman" pitchFamily="18" charset="0"/>
              </a:rPr>
              <a:t>Новотроицкого сельсовета  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(Таблица вызовов при возникновении ЧС на объектах теплоснабжения) </a:t>
            </a:r>
          </a:p>
        </p:txBody>
      </p:sp>
      <p:sp>
        <p:nvSpPr>
          <p:cNvPr id="62467" name="Text Box 364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400" b="1">
                <a:latin typeface="Times New Roman" pitchFamily="18" charset="0"/>
              </a:rPr>
              <a:t>п. 4.2.3.2.</a:t>
            </a:r>
          </a:p>
        </p:txBody>
      </p:sp>
      <p:graphicFrame>
        <p:nvGraphicFramePr>
          <p:cNvPr id="1030148" name="Group 4"/>
          <p:cNvGraphicFramePr>
            <a:graphicFrameLocks noGrp="1"/>
          </p:cNvGraphicFramePr>
          <p:nvPr/>
        </p:nvGraphicFramePr>
        <p:xfrm>
          <a:off x="279400" y="1704975"/>
          <a:ext cx="11953875" cy="5256213"/>
        </p:xfrm>
        <a:graphic>
          <a:graphicData uri="http://schemas.openxmlformats.org/drawingml/2006/table">
            <a:tbl>
              <a:tblPr/>
              <a:tblGrid>
                <a:gridCol w="4826000"/>
                <a:gridCol w="3382963"/>
                <a:gridCol w="3744912"/>
              </a:tblGrid>
              <a:tr h="130810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Должность руководителя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9112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ПСЧ-69  4 ОФПС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Татарск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Таловский С. В.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8-383-64-200-46; 8-913-754-29-03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ЕДДС- 8-383-64-21-679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1953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УК «Лидер»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Воронин А. Г.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8-383-64-20-110;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сот.8-913-750-81-20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001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Новотроицкий  с/с  (котельная)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Короткова Галина Ивановна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8-383(64)20-684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8397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МУЗ «Татарская ЦРБ»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Пендюк Е.Н.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8-383-64-21-085;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сот. 8-913- 900-34-55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Line 2"/>
          <p:cNvSpPr>
            <a:spLocks noChangeShapeType="1"/>
          </p:cNvSpPr>
          <p:nvPr/>
        </p:nvSpPr>
        <p:spPr bwMode="auto">
          <a:xfrm>
            <a:off x="9169400" y="-111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1159171" name="Group 3"/>
          <p:cNvGraphicFramePr>
            <a:graphicFrameLocks noGrp="1"/>
          </p:cNvGraphicFramePr>
          <p:nvPr/>
        </p:nvGraphicFramePr>
        <p:xfrm>
          <a:off x="0" y="1055688"/>
          <a:ext cx="12801600" cy="7869237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576262"/>
                <a:gridCol w="792163"/>
                <a:gridCol w="903287"/>
                <a:gridCol w="2376488"/>
                <a:gridCol w="830262"/>
                <a:gridCol w="642938"/>
                <a:gridCol w="719137"/>
                <a:gridCol w="798513"/>
                <a:gridCol w="922337"/>
              </a:tblGrid>
              <a:tr h="1762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285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19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ЦУКС по субъекту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ЦУКС ГУ МЧС России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Аэромобильная группировка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Ч+3.00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Ч+7.00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создании аэромоб. группировки сил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14.03.16 №157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1.1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Подразделения ФПС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Подразделения ППС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ФГКУ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Сибирский СЦ МЧС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СРЦ от 28.01.13 №50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утв. порядка прим. СиС СФО в гот. к применению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Бердский ПСО филиал ФГКУ «СРПСО МЧС РФ»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Группа БПЛА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Психологическая служба (оперативная группа)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134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3814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системах теплоснабжения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0194" name="Group 2"/>
          <p:cNvGraphicFramePr>
            <a:graphicFrameLocks noGrp="1"/>
          </p:cNvGraphicFramePr>
          <p:nvPr/>
        </p:nvGraphicFramePr>
        <p:xfrm>
          <a:off x="0" y="773113"/>
          <a:ext cx="12801600" cy="742632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Минздрав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Минздрава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Оперативный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центра ВЦМК «Защита»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 ВЦМК: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Дежурные врачи медучреждений различного профиля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фонда ОМС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Бригада специализированной медицинской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 БСМП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Станции скорой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(БСМП)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Фельдшерские бригады (БСМП)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медицинский отряд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(Сибирский ОМЦ ФМБА)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Психологическая служба (оперативная группа)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Минздрав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4806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системах теплоснабжения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системах теплоснабжения</a:t>
            </a:r>
          </a:p>
        </p:txBody>
      </p:sp>
      <p:graphicFrame>
        <p:nvGraphicFramePr>
          <p:cNvPr id="1161219" name="Group 3"/>
          <p:cNvGraphicFramePr>
            <a:graphicFrameLocks noGrp="1"/>
          </p:cNvGraphicFramePr>
          <p:nvPr/>
        </p:nvGraphicFramePr>
        <p:xfrm>
          <a:off x="0" y="839788"/>
          <a:ext cx="12801600" cy="8594725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МВД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ОПУ 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Отделы, ГИБДД МВД РФ по НСО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Минкомсвязи России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ОАО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«Ростелеком»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Минкомсвязи РФ от 12.12.2011 N 342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9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Росприроднадзор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Росприроднадзора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Департамент по надзору в сфере природопользования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Росприроднадзора от 22.08.2011 № 626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Росприроднадзора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ФГЭК  Новосибирское отделение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Росприроднадзора от 22.08.2011 № 626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Росприроднадзора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Группы экологического контроля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Росприроднадзора от 22.08.2011 № 626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ФП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285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4794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294" tIns="45647" rIns="91294" bIns="45647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>
                <a:latin typeface="Times New Roman" pitchFamily="18" charset="0"/>
                <a:cs typeface="Times New Roman" pitchFamily="18" charset="0"/>
              </a:rPr>
              <a:t>СОДЕРЖАНИЕ </a:t>
            </a:r>
          </a:p>
        </p:txBody>
      </p:sp>
      <p:graphicFrame>
        <p:nvGraphicFramePr>
          <p:cNvPr id="1184771" name="Group 3"/>
          <p:cNvGraphicFramePr>
            <a:graphicFrameLocks noGrp="1"/>
          </p:cNvGraphicFramePr>
          <p:nvPr/>
        </p:nvGraphicFramePr>
        <p:xfrm>
          <a:off x="207963" y="839788"/>
          <a:ext cx="12358687" cy="7993071"/>
        </p:xfrm>
        <a:graphic>
          <a:graphicData uri="http://schemas.openxmlformats.org/drawingml/2006/table">
            <a:tbl>
              <a:tblPr/>
              <a:tblGrid>
                <a:gridCol w="11228387"/>
                <a:gridCol w="1130300"/>
              </a:tblGrid>
              <a:tr h="319088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1. Содержание.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0675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2. Условные обозначения.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6-8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3. Общая информация (характеристика).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9-20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0675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 Риски возникновения ЧС техногенного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4.1. Риски возникновения ЧС на транспорте: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62865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4.1.1. Риски возникновения ЧС на объектах автомобильного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23- 31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2263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4.1.2. Риски возникновения ЧС на объектах железнодорожного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7500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4.2. Риски возникновения ЧС на системах ЖКХ: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2263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4.2.1. Риски возникновения аварий на электросетях;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34 -42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4.2.2. Риски возникновения аварий на сетях газоснабжения;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7500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508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4.2.3. Риски возникновения аварий на системах теплоснабжения;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44 - 51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2263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4.2.4. Риски возникновений аварий на системах водоснабжения;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52 -  59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4.3. Риски возникновения аварий на нефтепроводах;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60 -61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0675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4.4. Риски возникновения аварий на газопроводах;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62 -63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4.5. Риски обрушения зданий, сооружений, пород;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64 - 72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4.6. Риски возникновения техногенных пожаров (не бытовых пожаров):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73 - 82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4.7. Риски возникновения ЧС на объектах обслуживаемых Управлением ВГСЧ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83 - 84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7500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5. Риски возникновения ЧС природного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85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2263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5.1. Риски возникновения природных (лесных, торфяных, ландшафтных) пожаров;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86 - 95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5.2. Риски подтоплений (затоплений) на территории населенного пункта;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96 - 100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0675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6. Информационно-справочные материалы: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101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6.1. Информационно-справочные материалы по силам и средствам;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102 - 104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37147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6.2. Информационно-справочные материалы по резервам финансовых и материальных средств;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105- 108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0675">
                <a:tc>
                  <a:txBody>
                    <a:bodyPr/>
                    <a:lstStyle/>
                    <a:p>
                      <a:pPr marL="36195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6.3. Информационно-справочные материалы по системе оповещения и информирования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109-  120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19088">
                <a:tc>
                  <a:txBody>
                    <a:bodyPr/>
                    <a:lstStyle/>
                    <a:p>
                      <a:pPr marL="357188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системах теплоснабжения</a:t>
            </a:r>
          </a:p>
        </p:txBody>
      </p:sp>
      <p:graphicFrame>
        <p:nvGraphicFramePr>
          <p:cNvPr id="1162243" name="Group 3"/>
          <p:cNvGraphicFramePr>
            <a:graphicFrameLocks noGrp="1"/>
          </p:cNvGraphicFramePr>
          <p:nvPr/>
        </p:nvGraphicFramePr>
        <p:xfrm>
          <a:off x="0" y="912813"/>
          <a:ext cx="12801600" cy="78009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Координационные органы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субъекта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субъекта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КЧС и ОПБ субъекта: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ДДС субъекта Администрации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Протокол правительственной комиссии РФ от 28.8.15 №7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ЕДДС муниципального района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Протокол правительственной комиссии РФ от 28.8.15 №7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ЕДДС: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Аварийно-спасательная служба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№151-ФЗ от 22.08.95 «Об аварийно-спасательных службах»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АО «Региональные электрические сети»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Предприятия ЖКХ (теплоснабжение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147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25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МУП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Тепловик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аварийно-восстановительная  бригада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Ч+1.20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 субъекта: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ТП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3266" name="Group 2"/>
          <p:cNvGraphicFramePr>
            <a:graphicFrameLocks noGrp="1"/>
          </p:cNvGraphicFramePr>
          <p:nvPr/>
        </p:nvGraphicFramePr>
        <p:xfrm>
          <a:off x="0" y="839788"/>
          <a:ext cx="12801600" cy="29749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Прокуратура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ФСБ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Следственный комитет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министерства и ведомства, не имеющие функциональных подсистем: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РСЧС: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67727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системах теплоснабжения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3" name="Picture 2230"/>
          <p:cNvPicPr>
            <a:picLocks noChangeAspect="1" noChangeArrowheads="1"/>
          </p:cNvPicPr>
          <p:nvPr/>
        </p:nvPicPr>
        <p:blipFill>
          <a:blip r:embed="rId3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cxnSp>
        <p:nvCxnSpPr>
          <p:cNvPr id="97" name="Прямая соединительная линия 96"/>
          <p:cNvCxnSpPr/>
          <p:nvPr/>
        </p:nvCxnSpPr>
        <p:spPr bwMode="auto">
          <a:xfrm rot="5400000" flipH="1" flipV="1">
            <a:off x="9436894" y="835819"/>
            <a:ext cx="714375" cy="214313"/>
          </a:xfrm>
          <a:prstGeom prst="line">
            <a:avLst/>
          </a:prstGeom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7175" name="Picture 43" descr="пг1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-5674435">
            <a:off x="10340975" y="922338"/>
            <a:ext cx="219075" cy="14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176" name="Line 138"/>
          <p:cNvSpPr>
            <a:spLocks noChangeShapeType="1"/>
          </p:cNvSpPr>
          <p:nvPr/>
        </p:nvSpPr>
        <p:spPr bwMode="auto">
          <a:xfrm>
            <a:off x="9258300" y="1300163"/>
            <a:ext cx="188913" cy="142875"/>
          </a:xfrm>
          <a:prstGeom prst="line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177" name="Text Box 553"/>
          <p:cNvSpPr txBox="1">
            <a:spLocks noChangeArrowheads="1"/>
          </p:cNvSpPr>
          <p:nvPr/>
        </p:nvSpPr>
        <p:spPr bwMode="auto">
          <a:xfrm>
            <a:off x="0" y="-23813"/>
            <a:ext cx="12801600" cy="1403351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35" tIns="23171" rIns="46335" bIns="23171" anchor="ctr" anchorCtr="1">
            <a:spAutoFit/>
          </a:bodyPr>
          <a:lstStyle/>
          <a:p>
            <a:pPr algn="ctr" defTabSz="1276350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 </a:t>
            </a:r>
            <a:r>
              <a:rPr lang="ru-RU" sz="3200"/>
              <a:t/>
            </a:r>
            <a:br>
              <a:rPr lang="ru-RU" sz="3200"/>
            </a:br>
            <a:r>
              <a:rPr lang="ru-RU" b="1">
                <a:solidFill>
                  <a:srgbClr val="0000FF"/>
                </a:solidFill>
              </a:rPr>
              <a:t>(Риски возникновения  ЧС на системах водоснабжения) </a:t>
            </a:r>
            <a:endParaRPr lang="ru-RU" sz="3200">
              <a:latin typeface="Times New Roman" pitchFamily="18" charset="0"/>
            </a:endParaRPr>
          </a:p>
        </p:txBody>
      </p:sp>
      <p:sp>
        <p:nvSpPr>
          <p:cNvPr id="7178" name="Line 1331"/>
          <p:cNvSpPr>
            <a:spLocks noChangeShapeType="1"/>
          </p:cNvSpPr>
          <p:nvPr/>
        </p:nvSpPr>
        <p:spPr bwMode="auto">
          <a:xfrm flipH="1" flipV="1">
            <a:off x="5176838" y="4945063"/>
            <a:ext cx="0" cy="2305050"/>
          </a:xfrm>
          <a:prstGeom prst="line">
            <a:avLst/>
          </a:prstGeom>
          <a:noFill/>
          <a:ln w="38100">
            <a:solidFill>
              <a:srgbClr val="0033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179" name="Прямоугольник 145"/>
          <p:cNvSpPr>
            <a:spLocks noChangeArrowheads="1"/>
          </p:cNvSpPr>
          <p:nvPr/>
        </p:nvSpPr>
        <p:spPr bwMode="auto">
          <a:xfrm>
            <a:off x="6545263" y="7464425"/>
            <a:ext cx="144462" cy="144463"/>
          </a:xfrm>
          <a:prstGeom prst="rect">
            <a:avLst/>
          </a:prstGeom>
          <a:noFill/>
          <a:ln w="25400" algn="ctr">
            <a:solidFill>
              <a:srgbClr val="0070C0"/>
            </a:solidFill>
            <a:miter lim="800000"/>
            <a:headEnd/>
            <a:tailEnd/>
          </a:ln>
        </p:spPr>
        <p:txBody>
          <a:bodyPr lIns="127540" tIns="63783" rIns="127540" bIns="63783" anchor="ctr"/>
          <a:lstStyle/>
          <a:p>
            <a:pPr algn="ctr" defTabSz="912813"/>
            <a:endParaRPr lang="ru-RU" sz="5500" b="1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7180" name="Прямоугольник 145"/>
          <p:cNvSpPr>
            <a:spLocks noChangeArrowheads="1"/>
          </p:cNvSpPr>
          <p:nvPr/>
        </p:nvSpPr>
        <p:spPr bwMode="auto">
          <a:xfrm>
            <a:off x="4024313" y="5664200"/>
            <a:ext cx="144462" cy="144463"/>
          </a:xfrm>
          <a:prstGeom prst="rect">
            <a:avLst/>
          </a:prstGeom>
          <a:noFill/>
          <a:ln w="25400" algn="ctr">
            <a:solidFill>
              <a:srgbClr val="0070C0"/>
            </a:solidFill>
            <a:miter lim="800000"/>
            <a:headEnd/>
            <a:tailEnd/>
          </a:ln>
        </p:spPr>
        <p:txBody>
          <a:bodyPr lIns="127540" tIns="63783" rIns="127540" bIns="63783" anchor="ctr"/>
          <a:lstStyle/>
          <a:p>
            <a:pPr algn="ctr" defTabSz="912813"/>
            <a:endParaRPr lang="ru-RU" sz="5500" b="1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7181" name="AutoShape 252"/>
          <p:cNvSpPr>
            <a:spLocks noChangeArrowheads="1"/>
          </p:cNvSpPr>
          <p:nvPr/>
        </p:nvSpPr>
        <p:spPr bwMode="auto">
          <a:xfrm>
            <a:off x="6616700" y="3071813"/>
            <a:ext cx="2447925" cy="511175"/>
          </a:xfrm>
          <a:prstGeom prst="wedgeRectCallout">
            <a:avLst>
              <a:gd name="adj1" fmla="val 43708"/>
              <a:gd name="adj2" fmla="val 232921"/>
            </a:avLst>
          </a:prstGeom>
          <a:solidFill>
            <a:schemeClr val="accent1">
              <a:alpha val="83136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228" tIns="45613" rIns="91228" bIns="45613">
            <a:spAutoFit/>
          </a:bodyPr>
          <a:lstStyle/>
          <a:p>
            <a:pPr algn="ctr" defTabSz="1279525"/>
            <a:r>
              <a:rPr lang="ru-RU" sz="900">
                <a:latin typeface="Calibri" pitchFamily="34" charset="0"/>
                <a:cs typeface="Times New Roman" pitchFamily="18" charset="0"/>
              </a:rPr>
              <a:t>Водозаборная скважина</a:t>
            </a:r>
          </a:p>
          <a:p>
            <a:pPr defTabSz="1279525"/>
            <a:r>
              <a:rPr lang="ru-RU" sz="900" b="1" i="1">
                <a:latin typeface="Calibri" pitchFamily="34" charset="0"/>
                <a:cs typeface="Times New Roman" pitchFamily="18" charset="0"/>
              </a:rPr>
              <a:t>Объем перекачиваемой воды - 28куб.в сутки</a:t>
            </a:r>
          </a:p>
          <a:p>
            <a:pPr algn="ctr" defTabSz="1279525"/>
            <a:r>
              <a:rPr lang="ru-RU" sz="900" b="1" i="1">
                <a:latin typeface="Calibri" pitchFamily="34" charset="0"/>
                <a:cs typeface="Times New Roman" pitchFamily="18" charset="0"/>
              </a:rPr>
              <a:t>% износа оборудования – 20 %</a:t>
            </a:r>
            <a:endParaRPr lang="ru-RU" sz="900" b="1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7182" name="Line 1978"/>
          <p:cNvSpPr>
            <a:spLocks noChangeShapeType="1"/>
          </p:cNvSpPr>
          <p:nvPr/>
        </p:nvSpPr>
        <p:spPr bwMode="auto">
          <a:xfrm flipH="1" flipV="1">
            <a:off x="8777288" y="4584700"/>
            <a:ext cx="431800" cy="0"/>
          </a:xfrm>
          <a:prstGeom prst="line">
            <a:avLst/>
          </a:prstGeom>
          <a:noFill/>
          <a:ln w="38100">
            <a:solidFill>
              <a:srgbClr val="0033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7183" name="Группа 144"/>
          <p:cNvGrpSpPr>
            <a:grpSpLocks/>
          </p:cNvGrpSpPr>
          <p:nvPr/>
        </p:nvGrpSpPr>
        <p:grpSpPr bwMode="auto">
          <a:xfrm>
            <a:off x="8848725" y="4440238"/>
            <a:ext cx="306388" cy="300037"/>
            <a:chOff x="346075" y="6327775"/>
            <a:chExt cx="215900" cy="215900"/>
          </a:xfrm>
        </p:grpSpPr>
        <p:sp>
          <p:nvSpPr>
            <p:cNvPr id="7247" name="Овал 138"/>
            <p:cNvSpPr>
              <a:spLocks noChangeArrowheads="1"/>
            </p:cNvSpPr>
            <p:nvPr/>
          </p:nvSpPr>
          <p:spPr bwMode="auto">
            <a:xfrm>
              <a:off x="346075" y="6327775"/>
              <a:ext cx="215900" cy="215900"/>
            </a:xfrm>
            <a:prstGeom prst="ellipse">
              <a:avLst/>
            </a:prstGeom>
            <a:noFill/>
            <a:ln w="25400" algn="ctr">
              <a:solidFill>
                <a:srgbClr val="0070C0"/>
              </a:solidFill>
              <a:round/>
              <a:headEnd/>
              <a:tailEnd/>
            </a:ln>
          </p:spPr>
          <p:txBody>
            <a:bodyPr lIns="91096" tIns="45548" rIns="91096" bIns="45548" anchor="ctr"/>
            <a:lstStyle/>
            <a:p>
              <a:pPr algn="ctr" defTabSz="912813"/>
              <a:endParaRPr lang="ru-RU" sz="55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7248" name="Овал 139"/>
            <p:cNvSpPr>
              <a:spLocks noChangeArrowheads="1"/>
            </p:cNvSpPr>
            <p:nvPr/>
          </p:nvSpPr>
          <p:spPr bwMode="auto"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 w="25400" algn="ctr">
              <a:noFill/>
              <a:round/>
              <a:headEnd/>
              <a:tailEnd/>
            </a:ln>
          </p:spPr>
          <p:txBody>
            <a:bodyPr lIns="91096" tIns="45548" rIns="91096" bIns="45548" anchor="ctr"/>
            <a:lstStyle/>
            <a:p>
              <a:pPr algn="ctr" defTabSz="912813"/>
              <a:endParaRPr lang="ru-RU" sz="55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7184" name="Line 2024"/>
          <p:cNvSpPr>
            <a:spLocks noChangeShapeType="1"/>
          </p:cNvSpPr>
          <p:nvPr/>
        </p:nvSpPr>
        <p:spPr bwMode="auto">
          <a:xfrm flipH="1">
            <a:off x="8777288" y="4584700"/>
            <a:ext cx="0" cy="360363"/>
          </a:xfrm>
          <a:prstGeom prst="line">
            <a:avLst/>
          </a:prstGeom>
          <a:noFill/>
          <a:ln w="38100">
            <a:solidFill>
              <a:srgbClr val="0033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185" name="AutoShape 252"/>
          <p:cNvSpPr>
            <a:spLocks noChangeArrowheads="1"/>
          </p:cNvSpPr>
          <p:nvPr/>
        </p:nvSpPr>
        <p:spPr bwMode="auto">
          <a:xfrm>
            <a:off x="10433050" y="4224338"/>
            <a:ext cx="2016125" cy="544512"/>
          </a:xfrm>
          <a:prstGeom prst="wedgeRectCallout">
            <a:avLst>
              <a:gd name="adj1" fmla="val -113620"/>
              <a:gd name="adj2" fmla="val -6269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1790700"/>
            <a:r>
              <a:rPr lang="ru-RU" sz="900">
                <a:latin typeface="Calibri" pitchFamily="34" charset="0"/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900" b="1" i="1">
                <a:latin typeface="Calibri" pitchFamily="34" charset="0"/>
                <a:cs typeface="Times New Roman" pitchFamily="18" charset="0"/>
              </a:rPr>
              <a:t>% износа оборудования – 20 %</a:t>
            </a:r>
          </a:p>
          <a:p>
            <a:pPr algn="ctr" defTabSz="1790700"/>
            <a:r>
              <a:rPr lang="ru-RU" sz="900" b="1" i="1">
                <a:latin typeface="Calibri" pitchFamily="34" charset="0"/>
                <a:cs typeface="Times New Roman" pitchFamily="18" charset="0"/>
              </a:rPr>
              <a:t>Порядок подачи  воды  - насосом.</a:t>
            </a:r>
            <a:endParaRPr lang="ru-RU" sz="900" b="1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7186" name="Прямоугольник 145"/>
          <p:cNvSpPr>
            <a:spLocks noChangeArrowheads="1"/>
          </p:cNvSpPr>
          <p:nvPr/>
        </p:nvSpPr>
        <p:spPr bwMode="auto">
          <a:xfrm>
            <a:off x="7769225" y="5664200"/>
            <a:ext cx="144463" cy="144463"/>
          </a:xfrm>
          <a:prstGeom prst="rect">
            <a:avLst/>
          </a:prstGeom>
          <a:noFill/>
          <a:ln w="25400" algn="ctr">
            <a:solidFill>
              <a:srgbClr val="0070C0"/>
            </a:solidFill>
            <a:miter lim="800000"/>
            <a:headEnd/>
            <a:tailEnd/>
          </a:ln>
        </p:spPr>
        <p:txBody>
          <a:bodyPr lIns="127540" tIns="63783" rIns="127540" bIns="63783" anchor="ctr"/>
          <a:lstStyle/>
          <a:p>
            <a:pPr algn="ctr" defTabSz="912813"/>
            <a:endParaRPr lang="ru-RU" sz="5500" b="1">
              <a:solidFill>
                <a:srgbClr val="FFFFFF"/>
              </a:solidFill>
              <a:latin typeface="Times New Roman" pitchFamily="18" charset="0"/>
            </a:endParaRPr>
          </a:p>
        </p:txBody>
      </p:sp>
      <p:graphicFrame>
        <p:nvGraphicFramePr>
          <p:cNvPr id="7170" name="Object 2032"/>
          <p:cNvGraphicFramePr>
            <a:graphicFrameLocks/>
          </p:cNvGraphicFramePr>
          <p:nvPr/>
        </p:nvGraphicFramePr>
        <p:xfrm>
          <a:off x="9867900" y="5492750"/>
          <a:ext cx="2870200" cy="2044700"/>
        </p:xfrm>
        <a:graphic>
          <a:graphicData uri="http://schemas.openxmlformats.org/presentationml/2006/ole">
            <p:oleObj spid="_x0000_s7170" name="Лист" r:id="rId5" imgW="3162300" imgH="2257425" progId="Excel.Sheet.8">
              <p:embed/>
            </p:oleObj>
          </a:graphicData>
        </a:graphic>
      </p:graphicFrame>
      <p:sp>
        <p:nvSpPr>
          <p:cNvPr id="7187" name="AutoShape 252"/>
          <p:cNvSpPr>
            <a:spLocks noChangeArrowheads="1"/>
          </p:cNvSpPr>
          <p:nvPr/>
        </p:nvSpPr>
        <p:spPr bwMode="auto">
          <a:xfrm>
            <a:off x="4529138" y="3432175"/>
            <a:ext cx="1858962" cy="519113"/>
          </a:xfrm>
          <a:prstGeom prst="wedgeRectCallout">
            <a:avLst>
              <a:gd name="adj1" fmla="val 51111"/>
              <a:gd name="adj2" fmla="val 222171"/>
            </a:avLst>
          </a:prstGeom>
          <a:solidFill>
            <a:schemeClr val="accent1">
              <a:alpha val="83136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732" tIns="63867" rIns="127732" bIns="63867">
            <a:spAutoFit/>
          </a:bodyPr>
          <a:lstStyle/>
          <a:p>
            <a:pPr algn="ctr" defTabSz="1790700"/>
            <a:r>
              <a:rPr lang="ru-RU" sz="900" b="1">
                <a:latin typeface="Times New Roman" pitchFamily="18" charset="0"/>
                <a:cs typeface="Times New Roman" pitchFamily="18" charset="0"/>
              </a:rPr>
              <a:t>Характеристика трубопровода</a:t>
            </a:r>
          </a:p>
          <a:p>
            <a:pPr algn="ctr" defTabSz="1790700"/>
            <a:r>
              <a:rPr lang="ru-RU" sz="800" b="1" i="1">
                <a:latin typeface="Times New Roman" pitchFamily="18" charset="0"/>
                <a:cs typeface="Times New Roman" pitchFamily="18" charset="0"/>
              </a:rPr>
              <a:t>Диаметр – 100 мм</a:t>
            </a:r>
          </a:p>
          <a:p>
            <a:pPr algn="ctr" defTabSz="1790700"/>
            <a:r>
              <a:rPr lang="ru-RU" sz="800" b="1" i="1">
                <a:latin typeface="Times New Roman" pitchFamily="18" charset="0"/>
                <a:cs typeface="Times New Roman" pitchFamily="18" charset="0"/>
              </a:rPr>
              <a:t>Давление – 1 МПа</a:t>
            </a:r>
          </a:p>
        </p:txBody>
      </p:sp>
      <p:sp>
        <p:nvSpPr>
          <p:cNvPr id="7188" name="Line 2181"/>
          <p:cNvSpPr>
            <a:spLocks noChangeShapeType="1"/>
          </p:cNvSpPr>
          <p:nvPr/>
        </p:nvSpPr>
        <p:spPr bwMode="auto">
          <a:xfrm flipV="1">
            <a:off x="3160713" y="7248525"/>
            <a:ext cx="4176712" cy="0"/>
          </a:xfrm>
          <a:prstGeom prst="line">
            <a:avLst/>
          </a:prstGeom>
          <a:noFill/>
          <a:ln w="38100">
            <a:solidFill>
              <a:srgbClr val="0033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189" name="Line 2182"/>
          <p:cNvSpPr>
            <a:spLocks noChangeShapeType="1"/>
          </p:cNvSpPr>
          <p:nvPr/>
        </p:nvSpPr>
        <p:spPr bwMode="auto">
          <a:xfrm flipV="1">
            <a:off x="3663950" y="4872038"/>
            <a:ext cx="6481763" cy="73025"/>
          </a:xfrm>
          <a:prstGeom prst="line">
            <a:avLst/>
          </a:prstGeom>
          <a:noFill/>
          <a:ln w="38100">
            <a:solidFill>
              <a:srgbClr val="0033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190" name="AutoShape 1925"/>
          <p:cNvSpPr>
            <a:spLocks noChangeArrowheads="1"/>
          </p:cNvSpPr>
          <p:nvPr/>
        </p:nvSpPr>
        <p:spPr bwMode="auto">
          <a:xfrm>
            <a:off x="8201025" y="6096000"/>
            <a:ext cx="1439863" cy="503238"/>
          </a:xfrm>
          <a:prstGeom prst="wedgeRectCallout">
            <a:avLst>
              <a:gd name="adj1" fmla="val -74366"/>
              <a:gd name="adj2" fmla="val -123185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47" tIns="45672" rIns="91347" bIns="45672"/>
          <a:lstStyle/>
          <a:p>
            <a:pPr algn="ctr" defTabSz="1238250"/>
            <a:r>
              <a:rPr lang="ru-RU" sz="1000" i="1">
                <a:latin typeface="Times New Roman" pitchFamily="18" charset="0"/>
              </a:rPr>
              <a:t>Колодец </a:t>
            </a:r>
          </a:p>
          <a:p>
            <a:pPr algn="ctr" defTabSz="1238250"/>
            <a:r>
              <a:rPr lang="ru-RU" sz="1000" i="1">
                <a:latin typeface="Times New Roman" pitchFamily="18" charset="0"/>
              </a:rPr>
              <a:t>Дебит -10м.куб</a:t>
            </a:r>
          </a:p>
        </p:txBody>
      </p:sp>
      <p:sp>
        <p:nvSpPr>
          <p:cNvPr id="7191" name="AutoShape 1948"/>
          <p:cNvSpPr>
            <a:spLocks noChangeArrowheads="1"/>
          </p:cNvSpPr>
          <p:nvPr/>
        </p:nvSpPr>
        <p:spPr bwMode="auto">
          <a:xfrm>
            <a:off x="2513013" y="4584700"/>
            <a:ext cx="1368425" cy="431800"/>
          </a:xfrm>
          <a:prstGeom prst="wedgeRectCallout">
            <a:avLst>
              <a:gd name="adj1" fmla="val 62412"/>
              <a:gd name="adj2" fmla="val 20772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47" tIns="45672" rIns="91347" bIns="45672"/>
          <a:lstStyle/>
          <a:p>
            <a:pPr algn="ctr" defTabSz="1238250"/>
            <a:r>
              <a:rPr lang="ru-RU" sz="1000" i="1">
                <a:latin typeface="Times New Roman" pitchFamily="18" charset="0"/>
              </a:rPr>
              <a:t>Колодец </a:t>
            </a:r>
          </a:p>
          <a:p>
            <a:pPr algn="ctr" defTabSz="1238250"/>
            <a:r>
              <a:rPr lang="ru-RU" sz="1000" i="1">
                <a:latin typeface="Times New Roman" pitchFamily="18" charset="0"/>
              </a:rPr>
              <a:t>Дебит -10м.куб</a:t>
            </a:r>
          </a:p>
        </p:txBody>
      </p:sp>
      <p:sp>
        <p:nvSpPr>
          <p:cNvPr id="7192" name="AutoShape 636"/>
          <p:cNvSpPr>
            <a:spLocks noChangeArrowheads="1"/>
          </p:cNvSpPr>
          <p:nvPr/>
        </p:nvSpPr>
        <p:spPr bwMode="auto">
          <a:xfrm>
            <a:off x="6329363" y="8113713"/>
            <a:ext cx="1368425" cy="576262"/>
          </a:xfrm>
          <a:prstGeom prst="wedgeRectCallout">
            <a:avLst>
              <a:gd name="adj1" fmla="val -28421"/>
              <a:gd name="adj2" fmla="val -14834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47" tIns="45672" rIns="91347" bIns="45672"/>
          <a:lstStyle/>
          <a:p>
            <a:pPr algn="ctr" defTabSz="1238250"/>
            <a:r>
              <a:rPr lang="ru-RU" sz="1000" i="1">
                <a:latin typeface="Times New Roman" pitchFamily="18" charset="0"/>
              </a:rPr>
              <a:t>Колодец </a:t>
            </a:r>
          </a:p>
          <a:p>
            <a:pPr algn="ctr" defTabSz="1238250"/>
            <a:r>
              <a:rPr lang="ru-RU" sz="1000" i="1">
                <a:latin typeface="Times New Roman" pitchFamily="18" charset="0"/>
              </a:rPr>
              <a:t>Дебит -10м.куб</a:t>
            </a:r>
          </a:p>
        </p:txBody>
      </p:sp>
      <p:sp>
        <p:nvSpPr>
          <p:cNvPr id="7193" name="AutoShape 252"/>
          <p:cNvSpPr>
            <a:spLocks noChangeArrowheads="1"/>
          </p:cNvSpPr>
          <p:nvPr/>
        </p:nvSpPr>
        <p:spPr bwMode="auto">
          <a:xfrm>
            <a:off x="3376613" y="7680325"/>
            <a:ext cx="2305050" cy="1633538"/>
          </a:xfrm>
          <a:prstGeom prst="wedgeRectCallout">
            <a:avLst>
              <a:gd name="adj1" fmla="val 77824"/>
              <a:gd name="adj2" fmla="val -109088"/>
            </a:avLst>
          </a:prstGeom>
          <a:solidFill>
            <a:srgbClr val="BBE0E3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127802" tIns="63900" rIns="127802" bIns="63900">
            <a:spAutoFit/>
          </a:bodyPr>
          <a:lstStyle/>
          <a:p>
            <a:pPr algn="ctr" defTabSz="1790700"/>
            <a:r>
              <a:rPr lang="ru-RU" sz="10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Котельная </a:t>
            </a:r>
          </a:p>
          <a:p>
            <a:pPr algn="ctr" defTabSz="1790700"/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Количество котлов – 2 шт.</a:t>
            </a:r>
          </a:p>
          <a:p>
            <a:pPr algn="ctr" defTabSz="1790700"/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Тип топлива – уголь</a:t>
            </a:r>
          </a:p>
          <a:p>
            <a:pPr algn="ctr" defTabSz="1790700"/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Тип котла </a:t>
            </a:r>
            <a:r>
              <a:rPr lang="en-US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КВВ-1,6, КВ-1,6 95ШП </a:t>
            </a:r>
          </a:p>
          <a:p>
            <a:pPr algn="ctr" defTabSz="1790700"/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Тип здания</a:t>
            </a:r>
            <a:r>
              <a:rPr lang="en-US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кирп. 1 этаж</a:t>
            </a:r>
          </a:p>
          <a:p>
            <a:pPr algn="ctr" defTabSz="1790700"/>
            <a:r>
              <a:rPr lang="ru-RU" sz="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% износа оборудования –  60%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Количество отапливаемых зданий: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Жилые дома – 42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Соц/важные объекты – 3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Пром/важные объекты – 0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Другие – 4</a:t>
            </a:r>
          </a:p>
          <a:p>
            <a:pPr defTabSz="1790700"/>
            <a:r>
              <a:rPr lang="ru-RU" sz="8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Население – 159 чел.</a:t>
            </a:r>
          </a:p>
        </p:txBody>
      </p:sp>
      <p:sp>
        <p:nvSpPr>
          <p:cNvPr id="7194" name="AutoShape 252"/>
          <p:cNvSpPr>
            <a:spLocks noChangeArrowheads="1"/>
          </p:cNvSpPr>
          <p:nvPr/>
        </p:nvSpPr>
        <p:spPr bwMode="auto">
          <a:xfrm>
            <a:off x="2368550" y="6024563"/>
            <a:ext cx="1944688" cy="1050925"/>
          </a:xfrm>
          <a:prstGeom prst="wedgeRectCallout">
            <a:avLst>
              <a:gd name="adj1" fmla="val 79713"/>
              <a:gd name="adj2" fmla="val -62838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sp>
        <p:nvSpPr>
          <p:cNvPr id="850128" name="Rectangle 2256"/>
          <p:cNvSpPr>
            <a:spLocks noChangeArrowheads="1"/>
          </p:cNvSpPr>
          <p:nvPr/>
        </p:nvSpPr>
        <p:spPr bwMode="auto">
          <a:xfrm>
            <a:off x="8993188" y="1487488"/>
            <a:ext cx="3744912" cy="122555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36" tIns="45667" rIns="91336" bIns="45667" anchor="ctr"/>
          <a:lstStyle/>
          <a:p>
            <a:pPr algn="ctr" defTabSz="1279525">
              <a:defRPr/>
            </a:pPr>
            <a:r>
              <a:rPr lang="ru-RU" sz="1400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ФГУЗ «Центр гигиены и эпидемиологии в НСО в Татарском районе» </a:t>
            </a:r>
          </a:p>
          <a:p>
            <a:pPr algn="ctr" defTabSz="1279525">
              <a:defRPr/>
            </a:pPr>
            <a:r>
              <a:rPr lang="ru-RU" sz="1400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Руководитель Тарасов В. А.</a:t>
            </a:r>
          </a:p>
          <a:p>
            <a:pPr algn="ctr" defTabSz="1279525">
              <a:defRPr/>
            </a:pPr>
            <a:r>
              <a:rPr lang="ru-RU" sz="1400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тел: 8-383-64-20-763</a:t>
            </a:r>
          </a:p>
          <a:p>
            <a:pPr algn="ctr" defTabSz="1279525">
              <a:defRPr/>
            </a:pPr>
            <a:r>
              <a:rPr lang="ru-RU" sz="1400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г. Татарск, ул. Советская,109</a:t>
            </a:r>
            <a:endParaRPr lang="ru-RU"/>
          </a:p>
        </p:txBody>
      </p:sp>
      <p:sp>
        <p:nvSpPr>
          <p:cNvPr id="850129" name="Rectangle 2257"/>
          <p:cNvSpPr>
            <a:spLocks noChangeArrowheads="1"/>
          </p:cNvSpPr>
          <p:nvPr/>
        </p:nvSpPr>
        <p:spPr bwMode="auto">
          <a:xfrm>
            <a:off x="4384675" y="1560513"/>
            <a:ext cx="2160588" cy="495300"/>
          </a:xfrm>
          <a:prstGeom prst="rect">
            <a:avLst/>
          </a:prstGeom>
          <a:solidFill>
            <a:srgbClr val="008000"/>
          </a:solidFill>
          <a:ln w="3810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lIns="90782" tIns="45389" rIns="90782" bIns="45389">
            <a:spAutoFit/>
          </a:bodyPr>
          <a:lstStyle/>
          <a:p>
            <a:pPr algn="ctr" defTabSz="1279525">
              <a:defRPr/>
            </a:pPr>
            <a:r>
              <a:rPr lang="ru-RU" sz="1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Условные </a:t>
            </a:r>
          </a:p>
          <a:p>
            <a:pPr algn="ctr" defTabSz="1279525">
              <a:defRPr/>
            </a:pPr>
            <a:r>
              <a:rPr lang="ru-RU" sz="1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обозначения слайд № 7-8</a:t>
            </a:r>
            <a:endParaRPr lang="ru-RU"/>
          </a:p>
        </p:txBody>
      </p:sp>
      <p:graphicFrame>
        <p:nvGraphicFramePr>
          <p:cNvPr id="850187" name="Group 2315"/>
          <p:cNvGraphicFramePr>
            <a:graphicFrameLocks noGrp="1"/>
          </p:cNvGraphicFramePr>
          <p:nvPr/>
        </p:nvGraphicFramePr>
        <p:xfrm>
          <a:off x="63500" y="7204075"/>
          <a:ext cx="2657475" cy="2359025"/>
        </p:xfrm>
        <a:graphic>
          <a:graphicData uri="http://schemas.openxmlformats.org/drawingml/2006/table">
            <a:tbl>
              <a:tblPr/>
              <a:tblGrid>
                <a:gridCol w="1328738"/>
                <a:gridCol w="1328737"/>
              </a:tblGrid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Arial" pitchFamily="34" charset="0"/>
                          <a:cs typeface="Arial" pitchFamily="34" charset="0"/>
                        </a:rPr>
                        <a:t>Сведения по системам водоснабжения  с. Новотроицк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cap="flat"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Arial" pitchFamily="34" charset="0"/>
                        </a:rPr>
                        <a:t>Наименование объекта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Arial" pitchFamily="34" charset="0"/>
                        </a:rPr>
                        <a:t>Количество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Arial" pitchFamily="34" charset="0"/>
                        </a:rPr>
                        <a:t>Водонапорная башня (ед)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Arial" pitchFamily="34" charset="0"/>
                        </a:rPr>
                        <a:t>Водозаборная скважина (ед)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Arial" pitchFamily="34" charset="0"/>
                        </a:rPr>
                        <a:t>Водопроводные сети (км)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Arial" pitchFamily="34" charset="0"/>
                        </a:rPr>
                        <a:t>1.2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097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Arial" pitchFamily="34" charset="0"/>
                        </a:rPr>
                        <a:t>Очистные сооружения (ед)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колонки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колодец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grpSp>
        <p:nvGrpSpPr>
          <p:cNvPr id="7225" name="Group 2286"/>
          <p:cNvGrpSpPr>
            <a:grpSpLocks/>
          </p:cNvGrpSpPr>
          <p:nvPr/>
        </p:nvGrpSpPr>
        <p:grpSpPr bwMode="auto">
          <a:xfrm>
            <a:off x="207963" y="6816725"/>
            <a:ext cx="722312" cy="360363"/>
            <a:chOff x="3350" y="2525"/>
            <a:chExt cx="455" cy="227"/>
          </a:xfrm>
        </p:grpSpPr>
        <p:sp>
          <p:nvSpPr>
            <p:cNvPr id="7239" name="Rectangle 54"/>
            <p:cNvSpPr>
              <a:spLocks noChangeArrowheads="1"/>
            </p:cNvSpPr>
            <p:nvPr/>
          </p:nvSpPr>
          <p:spPr bwMode="auto">
            <a:xfrm>
              <a:off x="3579" y="2558"/>
              <a:ext cx="226" cy="194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522" tIns="12522" rIns="12522" bIns="12522"/>
            <a:lstStyle/>
            <a:p>
              <a:pPr algn="ctr" defTabSz="912813"/>
              <a:r>
                <a:rPr lang="ru-RU" sz="1000" b="1">
                  <a:cs typeface="Arial" pitchFamily="34" charset="0"/>
                </a:rPr>
                <a:t>ЦРБ</a:t>
              </a:r>
              <a:endParaRPr lang="ru-RU" sz="1000">
                <a:cs typeface="Arial" pitchFamily="34" charset="0"/>
              </a:endParaRPr>
            </a:p>
            <a:p>
              <a:pPr algn="ctr" defTabSz="912813"/>
              <a:r>
                <a:rPr lang="ru-RU" sz="1000">
                  <a:cs typeface="Arial" pitchFamily="34" charset="0"/>
                </a:rPr>
                <a:t> </a:t>
              </a:r>
              <a:r>
                <a:rPr lang="ru-RU" sz="1000" b="1">
                  <a:cs typeface="Arial" pitchFamily="34" charset="0"/>
                </a:rPr>
                <a:t>265</a:t>
              </a:r>
            </a:p>
          </p:txBody>
        </p:sp>
        <p:grpSp>
          <p:nvGrpSpPr>
            <p:cNvPr id="7240" name="Group 56"/>
            <p:cNvGrpSpPr>
              <a:grpSpLocks/>
            </p:cNvGrpSpPr>
            <p:nvPr/>
          </p:nvGrpSpPr>
          <p:grpSpPr bwMode="auto">
            <a:xfrm>
              <a:off x="3350" y="2525"/>
              <a:ext cx="228" cy="197"/>
              <a:chOff x="0" y="1"/>
              <a:chExt cx="20000" cy="19999"/>
            </a:xfrm>
          </p:grpSpPr>
          <p:sp>
            <p:nvSpPr>
              <p:cNvPr id="724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0065" tIns="45007" rIns="90065" bIns="45007"/>
              <a:lstStyle/>
              <a:p>
                <a:pPr algn="ctr" defTabSz="912813"/>
                <a:endParaRPr lang="ru-RU" sz="2100">
                  <a:cs typeface="Arial" pitchFamily="34" charset="0"/>
                </a:endParaRPr>
              </a:p>
            </p:txBody>
          </p:sp>
          <p:sp>
            <p:nvSpPr>
              <p:cNvPr id="724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7244" name="Group 60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724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246" name="Line 6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7226" name="AutoShape 2295"/>
          <p:cNvSpPr>
            <a:spLocks noChangeArrowheads="1"/>
          </p:cNvSpPr>
          <p:nvPr/>
        </p:nvSpPr>
        <p:spPr bwMode="auto">
          <a:xfrm>
            <a:off x="136525" y="5305425"/>
            <a:ext cx="1873250" cy="1101725"/>
          </a:xfrm>
          <a:prstGeom prst="wedgeRectCallout">
            <a:avLst>
              <a:gd name="adj1" fmla="val -36440"/>
              <a:gd name="adj2" fmla="val 99856"/>
            </a:avLst>
          </a:prstGeom>
          <a:solidFill>
            <a:srgbClr val="FFCC99">
              <a:alpha val="7999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279525"/>
            <a:r>
              <a:rPr lang="ru-RU" sz="900" b="1">
                <a:latin typeface="Times New Roman" pitchFamily="18" charset="0"/>
              </a:rPr>
              <a:t>ЦРБ</a:t>
            </a:r>
            <a:r>
              <a:rPr lang="ru-RU" sz="900"/>
              <a:t>, </a:t>
            </a:r>
            <a:r>
              <a:rPr lang="ru-RU" sz="900" b="1"/>
              <a:t>г. Татарск ул. Смирновская,109; </a:t>
            </a:r>
          </a:p>
          <a:p>
            <a:pPr algn="ctr" defTabSz="1279525"/>
            <a:r>
              <a:rPr lang="ru-RU" sz="900" b="1"/>
              <a:t>Глав. врач - Пендюк Е.Н.</a:t>
            </a:r>
          </a:p>
          <a:p>
            <a:pPr algn="ctr" defTabSz="1279525"/>
            <a:r>
              <a:rPr lang="ru-RU" sz="900" b="1"/>
              <a:t>раб. тел. 8-383-64-21-085; 20-888 </a:t>
            </a:r>
          </a:p>
          <a:p>
            <a:pPr algn="ctr" defTabSz="1279525"/>
            <a:r>
              <a:rPr lang="ru-RU" sz="900" b="1"/>
              <a:t>сот. тел. 8-913- 900-34-55</a:t>
            </a:r>
          </a:p>
          <a:p>
            <a:pPr algn="ctr" defTabSz="1279525"/>
            <a:r>
              <a:rPr lang="ru-RU" sz="900" b="1"/>
              <a:t> приемный покой </a:t>
            </a:r>
          </a:p>
          <a:p>
            <a:pPr algn="ctr" defTabSz="1279525"/>
            <a:r>
              <a:rPr lang="ru-RU" sz="900" b="1"/>
              <a:t>тел 8-383-64-20-274</a:t>
            </a:r>
          </a:p>
          <a:p>
            <a:pPr algn="ctr" defTabSz="1279525"/>
            <a:r>
              <a:rPr lang="ru-RU" sz="900" b="1"/>
              <a:t>коеч. емкость 265 мест</a:t>
            </a:r>
          </a:p>
        </p:txBody>
      </p:sp>
      <p:pic>
        <p:nvPicPr>
          <p:cNvPr id="7227" name="Picture 229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688138" y="1631950"/>
            <a:ext cx="1801812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50169" name="Rectangle 2297"/>
          <p:cNvSpPr>
            <a:spLocks noChangeArrowheads="1"/>
          </p:cNvSpPr>
          <p:nvPr/>
        </p:nvSpPr>
        <p:spPr bwMode="auto">
          <a:xfrm>
            <a:off x="10001250" y="2835275"/>
            <a:ext cx="2663825" cy="885825"/>
          </a:xfrm>
          <a:prstGeom prst="rect">
            <a:avLst/>
          </a:prstGeom>
          <a:solidFill>
            <a:srgbClr val="66FFFF">
              <a:alpha val="70000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18000" tIns="18000" rIns="18000" bIns="18000" anchor="ctr">
            <a:spAutoFit/>
          </a:bodyPr>
          <a:lstStyle/>
          <a:p>
            <a:pPr algn="ctr" defTabSz="1279525">
              <a:defRPr/>
            </a:pPr>
            <a:r>
              <a:rPr lang="ru-RU" sz="1100" b="1" u="sng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Водоснабжение осуществляется</a:t>
            </a:r>
            <a:r>
              <a:rPr lang="ru-RU" sz="11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 от водонапорных скважин (башен) по трубам диаметром 55-100 мм. до колонок, расположенных по улицам н.п. и из колодцев.</a:t>
            </a:r>
            <a:endParaRPr lang="ru-RU" sz="1100"/>
          </a:p>
        </p:txBody>
      </p:sp>
      <p:sp>
        <p:nvSpPr>
          <p:cNvPr id="7229" name="Rectangle 2298"/>
          <p:cNvSpPr>
            <a:spLocks noChangeArrowheads="1"/>
          </p:cNvSpPr>
          <p:nvPr/>
        </p:nvSpPr>
        <p:spPr bwMode="auto">
          <a:xfrm>
            <a:off x="136525" y="3360738"/>
            <a:ext cx="2808288" cy="936625"/>
          </a:xfrm>
          <a:prstGeom prst="rect">
            <a:avLst/>
          </a:prstGeom>
          <a:solidFill>
            <a:srgbClr val="00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06" tIns="45703" rIns="91406" bIns="45703" anchor="ctr"/>
          <a:lstStyle/>
          <a:p>
            <a:pPr algn="ctr" defTabSz="1279525"/>
            <a:r>
              <a:rPr lang="ru-RU" sz="1200">
                <a:latin typeface="Calibri" pitchFamily="34" charset="0"/>
              </a:rPr>
              <a:t>Подвоз  воды осуществляет </a:t>
            </a:r>
          </a:p>
          <a:p>
            <a:pPr algn="ctr" defTabSz="1279525"/>
            <a:r>
              <a:rPr lang="ru-RU" sz="1200">
                <a:latin typeface="Calibri" pitchFamily="34" charset="0"/>
              </a:rPr>
              <a:t>МУП  «Кочневский ОУН»»</a:t>
            </a:r>
          </a:p>
          <a:p>
            <a:pPr algn="ctr" defTabSz="1279525"/>
            <a:r>
              <a:rPr lang="ru-RU" sz="1200">
                <a:latin typeface="Calibri" pitchFamily="34" charset="0"/>
              </a:rPr>
              <a:t>Машина – 1АЦ – 5 тонн</a:t>
            </a:r>
          </a:p>
          <a:p>
            <a:pPr algn="ctr" defTabSz="1279525"/>
            <a:r>
              <a:rPr lang="ru-RU" sz="1200">
                <a:latin typeface="Calibri" pitchFamily="34" charset="0"/>
              </a:rPr>
              <a:t>Руководитель  Бровкина С.А.</a:t>
            </a:r>
          </a:p>
          <a:p>
            <a:pPr algn="ctr" defTabSz="1279525"/>
            <a:r>
              <a:rPr lang="ru-RU" sz="1200">
                <a:latin typeface="Calibri" pitchFamily="34" charset="0"/>
              </a:rPr>
              <a:t> т.8-383-64-59-219</a:t>
            </a:r>
            <a:endParaRPr lang="ru-RU" sz="1200"/>
          </a:p>
        </p:txBody>
      </p:sp>
      <p:graphicFrame>
        <p:nvGraphicFramePr>
          <p:cNvPr id="7171" name="Object 198"/>
          <p:cNvGraphicFramePr>
            <a:graphicFrameLocks/>
          </p:cNvGraphicFramePr>
          <p:nvPr/>
        </p:nvGraphicFramePr>
        <p:xfrm>
          <a:off x="63500" y="1416050"/>
          <a:ext cx="4176713" cy="1871663"/>
        </p:xfrm>
        <a:graphic>
          <a:graphicData uri="http://schemas.openxmlformats.org/presentationml/2006/ole">
            <p:oleObj spid="_x0000_s7171" name="Лист" r:id="rId7" imgW="3352800" imgH="2066925" progId="Excel.Sheet.8">
              <p:embed/>
            </p:oleObj>
          </a:graphicData>
        </a:graphic>
      </p:graphicFrame>
      <p:grpSp>
        <p:nvGrpSpPr>
          <p:cNvPr id="7230" name="Group 2301"/>
          <p:cNvGrpSpPr>
            <a:grpSpLocks/>
          </p:cNvGrpSpPr>
          <p:nvPr/>
        </p:nvGrpSpPr>
        <p:grpSpPr bwMode="auto">
          <a:xfrm>
            <a:off x="4960938" y="6169025"/>
            <a:ext cx="144462" cy="144463"/>
            <a:chOff x="3079" y="4158"/>
            <a:chExt cx="91" cy="91"/>
          </a:xfrm>
        </p:grpSpPr>
        <p:sp>
          <p:nvSpPr>
            <p:cNvPr id="7237" name="Rectangle 2302"/>
            <p:cNvSpPr>
              <a:spLocks noChangeArrowheads="1"/>
            </p:cNvSpPr>
            <p:nvPr/>
          </p:nvSpPr>
          <p:spPr bwMode="auto">
            <a:xfrm>
              <a:off x="3079" y="4158"/>
              <a:ext cx="91" cy="91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238" name="Line 2303"/>
            <p:cNvSpPr>
              <a:spLocks noChangeShapeType="1"/>
            </p:cNvSpPr>
            <p:nvPr/>
          </p:nvSpPr>
          <p:spPr bwMode="auto">
            <a:xfrm>
              <a:off x="3079" y="4158"/>
              <a:ext cx="91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7231" name="Group 2304"/>
          <p:cNvGrpSpPr>
            <a:grpSpLocks/>
          </p:cNvGrpSpPr>
          <p:nvPr/>
        </p:nvGrpSpPr>
        <p:grpSpPr bwMode="auto">
          <a:xfrm>
            <a:off x="4960938" y="5087938"/>
            <a:ext cx="144462" cy="144462"/>
            <a:chOff x="3079" y="4158"/>
            <a:chExt cx="91" cy="91"/>
          </a:xfrm>
        </p:grpSpPr>
        <p:sp>
          <p:nvSpPr>
            <p:cNvPr id="7235" name="Rectangle 2305"/>
            <p:cNvSpPr>
              <a:spLocks noChangeArrowheads="1"/>
            </p:cNvSpPr>
            <p:nvPr/>
          </p:nvSpPr>
          <p:spPr bwMode="auto">
            <a:xfrm>
              <a:off x="3079" y="4158"/>
              <a:ext cx="91" cy="91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236" name="Line 2306"/>
            <p:cNvSpPr>
              <a:spLocks noChangeShapeType="1"/>
            </p:cNvSpPr>
            <p:nvPr/>
          </p:nvSpPr>
          <p:spPr bwMode="auto">
            <a:xfrm>
              <a:off x="3079" y="4158"/>
              <a:ext cx="91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7232" name="Group 2307"/>
          <p:cNvGrpSpPr>
            <a:grpSpLocks/>
          </p:cNvGrpSpPr>
          <p:nvPr/>
        </p:nvGrpSpPr>
        <p:grpSpPr bwMode="auto">
          <a:xfrm>
            <a:off x="4887913" y="7248525"/>
            <a:ext cx="144462" cy="144463"/>
            <a:chOff x="3079" y="4158"/>
            <a:chExt cx="91" cy="91"/>
          </a:xfrm>
        </p:grpSpPr>
        <p:sp>
          <p:nvSpPr>
            <p:cNvPr id="7233" name="Rectangle 2308"/>
            <p:cNvSpPr>
              <a:spLocks noChangeArrowheads="1"/>
            </p:cNvSpPr>
            <p:nvPr/>
          </p:nvSpPr>
          <p:spPr bwMode="auto">
            <a:xfrm>
              <a:off x="3079" y="4158"/>
              <a:ext cx="91" cy="91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7234" name="Line 2309"/>
            <p:cNvSpPr>
              <a:spLocks noChangeShapeType="1"/>
            </p:cNvSpPr>
            <p:nvPr/>
          </p:nvSpPr>
          <p:spPr bwMode="auto">
            <a:xfrm>
              <a:off x="3079" y="4158"/>
              <a:ext cx="91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7172" name="Object 2316"/>
          <p:cNvGraphicFramePr>
            <a:graphicFrameLocks/>
          </p:cNvGraphicFramePr>
          <p:nvPr/>
        </p:nvGraphicFramePr>
        <p:xfrm>
          <a:off x="8416925" y="7608888"/>
          <a:ext cx="4321175" cy="1873250"/>
        </p:xfrm>
        <a:graphic>
          <a:graphicData uri="http://schemas.openxmlformats.org/presentationml/2006/ole">
            <p:oleObj spid="_x0000_s7172" name="Лист" r:id="rId8" imgW="5438775" imgH="2019300" progId="Excel.Shee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defRPr/>
            </a:pPr>
            <a:r>
              <a:rPr lang="ru-RU" sz="2000" b="1"/>
              <a:t>Паспорт территории села Новотроицк</a:t>
            </a:r>
          </a:p>
          <a:p>
            <a:pPr algn="ctr" defTabSz="1279525">
              <a:defRPr/>
            </a:pPr>
            <a:r>
              <a:rPr lang="ru-RU" sz="2000" b="1"/>
              <a:t>Новотроицкого сельсовета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(Сведения по объектам водоснабжения)</a:t>
            </a:r>
          </a:p>
        </p:txBody>
      </p:sp>
      <p:graphicFrame>
        <p:nvGraphicFramePr>
          <p:cNvPr id="1076286" name="Group 62"/>
          <p:cNvGraphicFramePr>
            <a:graphicFrameLocks noGrp="1"/>
          </p:cNvGraphicFramePr>
          <p:nvPr/>
        </p:nvGraphicFramePr>
        <p:xfrm>
          <a:off x="207963" y="1200150"/>
          <a:ext cx="12385675" cy="5621338"/>
        </p:xfrm>
        <a:graphic>
          <a:graphicData uri="http://schemas.openxmlformats.org/drawingml/2006/table">
            <a:tbl>
              <a:tblPr/>
              <a:tblGrid>
                <a:gridCol w="5040312"/>
                <a:gridCol w="2952750"/>
                <a:gridCol w="4392613"/>
              </a:tblGrid>
              <a:tr h="7143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1653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Котельные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Котельная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Количество котлов – 2 шт.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Тип топлива – уголь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Тип котла </a:t>
                      </a:r>
                      <a:r>
                        <a:rPr kumimoji="0" lang="en-US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:</a:t>
                      </a: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КВВ-1,6, КВ-1,6 95ШП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Тип здания</a:t>
                      </a:r>
                      <a:r>
                        <a:rPr kumimoji="0" lang="en-US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:</a:t>
                      </a: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кирп. 1 этаж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% износа оборудования –  60%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Количество отапливаемых зданий: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Жилые дома – 42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Соц/важные объекты – 3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Пром/важные объекты – 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Другие – 4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Население – 159 чел.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89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Тепловые пункты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143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Водозаборы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Объем перекачиваемой воды -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28 куб.в сутки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 износа оборудования – 20 %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381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Очистные сооружения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048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Водонапорные башни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 износа оборудования – 20 %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Порядок подачи  воды  - насосом.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57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колонки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6036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Колодец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Дебит 10 м.куб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defRPr/>
            </a:pPr>
            <a:r>
              <a:rPr lang="ru-RU" sz="2000" b="1"/>
              <a:t>Паспорт территории села Новотроицк</a:t>
            </a:r>
          </a:p>
          <a:p>
            <a:pPr algn="ctr" defTabSz="1279525">
              <a:defRPr/>
            </a:pPr>
            <a:r>
              <a:rPr lang="ru-RU" sz="2000" b="1"/>
              <a:t>Новотроицкого сельсовета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(Таблица вызовов при возникновении  ЧС на объектах водоснабжения) </a:t>
            </a:r>
          </a:p>
        </p:txBody>
      </p:sp>
      <p:graphicFrame>
        <p:nvGraphicFramePr>
          <p:cNvPr id="8194" name="Object 6"/>
          <p:cNvGraphicFramePr>
            <a:graphicFrameLocks/>
          </p:cNvGraphicFramePr>
          <p:nvPr/>
        </p:nvGraphicFramePr>
        <p:xfrm>
          <a:off x="4672013" y="2784475"/>
          <a:ext cx="4321175" cy="1873250"/>
        </p:xfrm>
        <a:graphic>
          <a:graphicData uri="http://schemas.openxmlformats.org/presentationml/2006/ole">
            <p:oleObj spid="_x0000_s8194" name="Лист" r:id="rId3" imgW="5438775" imgH="2019300" progId="Excel.Shee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Line 2"/>
          <p:cNvSpPr>
            <a:spLocks noChangeShapeType="1"/>
          </p:cNvSpPr>
          <p:nvPr/>
        </p:nvSpPr>
        <p:spPr bwMode="auto">
          <a:xfrm>
            <a:off x="9169400" y="-111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1164291" name="Group 3"/>
          <p:cNvGraphicFramePr>
            <a:graphicFrameLocks noGrp="1"/>
          </p:cNvGraphicFramePr>
          <p:nvPr/>
        </p:nvGraphicFramePr>
        <p:xfrm>
          <a:off x="0" y="1055688"/>
          <a:ext cx="12801600" cy="7869237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576262"/>
                <a:gridCol w="792163"/>
                <a:gridCol w="903287"/>
                <a:gridCol w="2376488"/>
                <a:gridCol w="830262"/>
                <a:gridCol w="642938"/>
                <a:gridCol w="719137"/>
                <a:gridCol w="798513"/>
                <a:gridCol w="922337"/>
              </a:tblGrid>
              <a:tr h="1762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285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19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ЦУКС по субъекту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ЦУКС ГУ МЧС России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Аэромобильная группировка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Ч+3.00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Ч+7.00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создании аэромоб. группировки сил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14.03.16 №157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1.1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Подразделения ФПС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Подразделения ППС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ФГКУ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Сибирский СЦ МЧС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СРЦ от 28.01.13 №50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утв. порядка прим. СиС СФО в гот. к применению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Бердский ПСО филиал ФГКУ «СРПСО МЧС РФ»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Группа БПЛА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Психологическая служба (оперативная группа)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134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9958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системах водоснабжения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5314" name="Group 2"/>
          <p:cNvGraphicFramePr>
            <a:graphicFrameLocks noGrp="1"/>
          </p:cNvGraphicFramePr>
          <p:nvPr/>
        </p:nvGraphicFramePr>
        <p:xfrm>
          <a:off x="0" y="773113"/>
          <a:ext cx="12801600" cy="742632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Минздрав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Минздрава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Оперативный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центра ВЦМК «Защита»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 ВЦМК: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Дежурные врачи медучреждений различного профиля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фонда ОМС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Бригада специализированной медицинской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 БСМП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Станции скорой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(БСМП)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Фельдшерские бригады (БСМП)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медицинский отряд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(Сибирский ОМЦ ФМБА)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Психологическая служба (оперативная группа)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Минздрав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0950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системах водоснабжения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6338" name="Group 2"/>
          <p:cNvGraphicFramePr>
            <a:graphicFrameLocks noGrp="1"/>
          </p:cNvGraphicFramePr>
          <p:nvPr/>
        </p:nvGraphicFramePr>
        <p:xfrm>
          <a:off x="0" y="839788"/>
          <a:ext cx="12801600" cy="8594725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МВД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ОПУ 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Отделы, ГИБДД МВД РФ по НСО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Минкомсвязи России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ОАО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«Ростелеком»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Минкомсвязи РФ от 12.12.2011 N 342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9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Росприроднадзор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Росприроднадзора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Департамент по надзору в сфере природопользования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Росприроднадзора от 22.08.2011 № 626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Росприроднадзора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ФГЭК  Новосибирское отделение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Росприроднадзора от 22.08.2011 № 626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Росприроднадзора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Группы экологического контроля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Росприроднадзора от 22.08.2011 № 626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ФП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285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72050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системах водоснабжения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7362" name="Group 2"/>
          <p:cNvGraphicFramePr>
            <a:graphicFrameLocks noGrp="1"/>
          </p:cNvGraphicFramePr>
          <p:nvPr/>
        </p:nvGraphicFramePr>
        <p:xfrm>
          <a:off x="0" y="912813"/>
          <a:ext cx="12801600" cy="78009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Координационные органы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субъекта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субъекта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КЧС и ОПБ субъекта: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ДДС субъекта Администрации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Протокол правительственной комиссии РФ от 28.8.15 №7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ЕДДС муниципального района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Протокол правительственной комиссии РФ от 28.8.15 №7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ЕДДС: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Аварийно-спасательная служба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№151-ФЗ от 22.08.95 «Об аварийно-спасательных службах»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АО «Региональные электрические сети»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Предприятия ЖКХ (водоснабжение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147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25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МУП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Водоканал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аварийно-восстановительная  бригада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Ч+1.20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 субъекта: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ТП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219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38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73042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системах водоснабжения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8386" name="Group 2"/>
          <p:cNvGraphicFramePr>
            <a:graphicFrameLocks noGrp="1"/>
          </p:cNvGraphicFramePr>
          <p:nvPr/>
        </p:nvGraphicFramePr>
        <p:xfrm>
          <a:off x="0" y="839788"/>
          <a:ext cx="12801600" cy="29749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Прокуратура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ФСБ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Следственный комитет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министерства и ведомства, не имеющие функциональных подсистем: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РСЧС: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110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73871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55" tIns="106837" rIns="213655" bIns="106837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на системах водоснабжения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463" tIns="63748" rIns="127463" bIns="63748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ТРАНСПОРТЕ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27651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7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12" tIns="63616" rIns="127212" bIns="63616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Раздел №2</a:t>
            </a:r>
          </a:p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УСЛОВНЫЕ ОБОЗНАЧЕНИЯ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508" tIns="63767" rIns="127508" bIns="63767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ТРАНСПОРТЕ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74755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5" y="-23813"/>
            <a:ext cx="12801600" cy="96488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57" tIns="63640" rIns="127257" bIns="63640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РИСКИ ВОЗНИКНОВЕНИЯ ЧС </a:t>
            </a:r>
            <a:br>
              <a:rPr lang="ru-RU" sz="4300" b="1">
                <a:solidFill>
                  <a:srgbClr val="FFFF00"/>
                </a:solidFill>
              </a:rPr>
            </a:br>
            <a:r>
              <a:rPr lang="ru-RU" sz="4300" b="1">
                <a:solidFill>
                  <a:srgbClr val="FFFF00"/>
                </a:solidFill>
              </a:rPr>
              <a:t>НА НЕФТЕПРОВОДАХ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1024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75779" name="Rectangle 5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sz="2000" smtClean="0">
                <a:solidFill>
                  <a:schemeClr val="tx1"/>
                </a:solidFill>
              </a:rPr>
              <a:t>Риски возникновения ЧС на нефтепроводах</a:t>
            </a:r>
          </a:p>
        </p:txBody>
      </p:sp>
      <p:sp>
        <p:nvSpPr>
          <p:cNvPr id="75780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6319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129" tIns="23067" rIns="46129" bIns="23067" anchor="ctr" anchorCtr="1"/>
          <a:lstStyle/>
          <a:p>
            <a:pPr algn="ctr" defTabSz="1279525"/>
            <a:r>
              <a:rPr lang="ru-RU" sz="36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600">
                <a:latin typeface="Times New Roman" pitchFamily="18" charset="0"/>
              </a:rPr>
            </a:br>
            <a:r>
              <a:rPr lang="ru-RU" sz="36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9525"/>
            <a:r>
              <a:rPr lang="ru-RU" b="1">
                <a:solidFill>
                  <a:srgbClr val="0000FF"/>
                </a:solidFill>
              </a:rPr>
              <a:t>(Риски возникновения ЧС на нефтепроводах)</a:t>
            </a:r>
            <a:endParaRPr lang="ru-RU" sz="3100">
              <a:latin typeface="Times New Roman" pitchFamily="18" charset="0"/>
            </a:endParaRPr>
          </a:p>
        </p:txBody>
      </p:sp>
      <p:sp>
        <p:nvSpPr>
          <p:cNvPr id="75781" name="AutoShape 252"/>
          <p:cNvSpPr>
            <a:spLocks noChangeArrowheads="1"/>
          </p:cNvSpPr>
          <p:nvPr/>
        </p:nvSpPr>
        <p:spPr bwMode="auto">
          <a:xfrm>
            <a:off x="1576388" y="5016500"/>
            <a:ext cx="1944687" cy="1050925"/>
          </a:xfrm>
          <a:prstGeom prst="wedgeRectCallout">
            <a:avLst>
              <a:gd name="adj1" fmla="val 118245"/>
              <a:gd name="adj2" fmla="val 32931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sp>
        <p:nvSpPr>
          <p:cNvPr id="901147" name="Text Box 1354"/>
          <p:cNvSpPr txBox="1">
            <a:spLocks noChangeArrowheads="1"/>
          </p:cNvSpPr>
          <p:nvPr/>
        </p:nvSpPr>
        <p:spPr bwMode="auto">
          <a:xfrm>
            <a:off x="136525" y="2424113"/>
            <a:ext cx="12447588" cy="1052512"/>
          </a:xfrm>
          <a:prstGeom prst="rect">
            <a:avLst/>
          </a:prstGeom>
          <a:solidFill>
            <a:srgbClr val="FFCC99">
              <a:alpha val="71001"/>
            </a:srgb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lIns="127131" tIns="63602" rIns="127131" bIns="63602">
            <a:spAutoFit/>
          </a:bodyPr>
          <a:lstStyle/>
          <a:p>
            <a:pPr algn="ctr" defTabSz="1279525">
              <a:defRPr/>
            </a:pPr>
            <a:r>
              <a:rPr lang="ru-RU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Риски возникновения ЧС на нефтепроводах </a:t>
            </a:r>
            <a:r>
              <a:rPr lang="ru-RU" sz="3200" b="1" u="sng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отсутствуют</a:t>
            </a:r>
            <a:r>
              <a:rPr lang="ru-RU" sz="32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ru-RU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в связи с отсутствием нефтепровода проходящего через территорию  н.п.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508" tIns="63767" rIns="127508" bIns="63767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ТРАНСПОРТЕ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76803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57" tIns="63640" rIns="127257" bIns="63640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РИСКИ ВОЗНИКНОВЕНИЯ ЧС </a:t>
            </a:r>
            <a:br>
              <a:rPr lang="ru-RU" sz="4300" b="1">
                <a:solidFill>
                  <a:srgbClr val="FFFF00"/>
                </a:solidFill>
              </a:rPr>
            </a:br>
            <a:r>
              <a:rPr lang="ru-RU" sz="4300" b="1">
                <a:solidFill>
                  <a:srgbClr val="FFFF00"/>
                </a:solidFill>
              </a:rPr>
              <a:t>НА ГАЗОПРОВОДАХ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Picture 1024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77827" name="Rectangle 5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sz="2000" smtClean="0">
                <a:solidFill>
                  <a:schemeClr val="tx1"/>
                </a:solidFill>
              </a:rPr>
              <a:t>Риски возникновения ЧС на газопроводах</a:t>
            </a:r>
          </a:p>
        </p:txBody>
      </p:sp>
      <p:sp>
        <p:nvSpPr>
          <p:cNvPr id="77828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487488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129" tIns="23067" rIns="46129" bIns="23067" anchor="ctr" anchorCtr="1"/>
          <a:lstStyle/>
          <a:p>
            <a:pPr algn="ctr" defTabSz="1279525"/>
            <a:r>
              <a:rPr lang="ru-RU" sz="36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600">
                <a:latin typeface="Times New Roman" pitchFamily="18" charset="0"/>
              </a:rPr>
            </a:br>
            <a:r>
              <a:rPr lang="ru-RU" sz="36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9525"/>
            <a:r>
              <a:rPr lang="ru-RU" b="1">
                <a:solidFill>
                  <a:srgbClr val="0000FF"/>
                </a:solidFill>
              </a:rPr>
              <a:t>(Риски возникновения ЧС на газопроводах)</a:t>
            </a:r>
            <a:endParaRPr lang="ru-RU" sz="3100">
              <a:latin typeface="Times New Roman" pitchFamily="18" charset="0"/>
            </a:endParaRPr>
          </a:p>
        </p:txBody>
      </p:sp>
      <p:sp>
        <p:nvSpPr>
          <p:cNvPr id="77829" name="AutoShape 252"/>
          <p:cNvSpPr>
            <a:spLocks noChangeArrowheads="1"/>
          </p:cNvSpPr>
          <p:nvPr/>
        </p:nvSpPr>
        <p:spPr bwMode="auto">
          <a:xfrm>
            <a:off x="1936750" y="4224338"/>
            <a:ext cx="1944688" cy="1050925"/>
          </a:xfrm>
          <a:prstGeom prst="wedgeRectCallout">
            <a:avLst>
              <a:gd name="adj1" fmla="val 99713"/>
              <a:gd name="adj2" fmla="val 108310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sp>
        <p:nvSpPr>
          <p:cNvPr id="900123" name="Text Box 1354"/>
          <p:cNvSpPr txBox="1">
            <a:spLocks noChangeArrowheads="1"/>
          </p:cNvSpPr>
          <p:nvPr/>
        </p:nvSpPr>
        <p:spPr bwMode="auto">
          <a:xfrm>
            <a:off x="496888" y="2424113"/>
            <a:ext cx="11879262" cy="990600"/>
          </a:xfrm>
          <a:prstGeom prst="rect">
            <a:avLst/>
          </a:prstGeom>
          <a:solidFill>
            <a:srgbClr val="FFFF99">
              <a:alpha val="80000"/>
            </a:srgb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lIns="127131" tIns="63602" rIns="127131" bIns="63602">
            <a:spAutoFit/>
          </a:bodyPr>
          <a:lstStyle/>
          <a:p>
            <a:pPr algn="ctr" defTabSz="1279525">
              <a:defRPr/>
            </a:pPr>
            <a:r>
              <a:rPr lang="ru-RU" sz="2800" b="1">
                <a:solidFill>
                  <a:srgbClr val="0099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Риски возникновения ЧС на газопроводе</a:t>
            </a:r>
            <a:r>
              <a:rPr lang="ru-RU" sz="2800" b="1">
                <a:solidFill>
                  <a:srgbClr val="6699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ru-RU" sz="2800" b="1" u="sng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отсутствуют</a:t>
            </a:r>
            <a:r>
              <a:rPr lang="ru-RU" sz="2800" b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ru-RU" sz="2800" b="1">
                <a:solidFill>
                  <a:srgbClr val="0099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в связи с отсутствием газопровода проходящего через территорию  н.п.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5868" tIns="63028" rIns="125868" bIns="63028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7885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8852" name="Text Box 97"/>
          <p:cNvSpPr txBox="1">
            <a:spLocks noChangeArrowheads="1"/>
          </p:cNvSpPr>
          <p:nvPr/>
        </p:nvSpPr>
        <p:spPr bwMode="auto">
          <a:xfrm>
            <a:off x="11872913" y="0"/>
            <a:ext cx="928687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012" tIns="44978" rIns="90012" bIns="44978"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800" b="1">
                <a:solidFill>
                  <a:srgbClr val="000000"/>
                </a:solidFill>
                <a:latin typeface="Times New Roman" pitchFamily="18" charset="0"/>
                <a:cs typeface="Arial" pitchFamily="34" charset="0"/>
              </a:rPr>
              <a:t>п. 4.3.</a:t>
            </a:r>
          </a:p>
        </p:txBody>
      </p:sp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0" y="3576638"/>
            <a:ext cx="12801600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9991" tIns="44967" rIns="89991" bIns="44967">
            <a:spAutoFit/>
          </a:bodyPr>
          <a:lstStyle/>
          <a:p>
            <a:pPr algn="ctr" defTabSz="1277938">
              <a:defRPr/>
            </a:pPr>
            <a:r>
              <a:rPr lang="ru-RU" sz="48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РИСКИ ОБРУШЕНИЯ ЗДАНИЙ И СООРУЖЕНИЙ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20" name="Picture 2"/>
          <p:cNvPicPr>
            <a:picLocks noChangeAspect="1" noChangeArrowheads="1"/>
          </p:cNvPicPr>
          <p:nvPr/>
        </p:nvPicPr>
        <p:blipFill>
          <a:blip r:embed="rId3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9221" name="Text Box 553"/>
          <p:cNvSpPr txBox="1">
            <a:spLocks noChangeArrowheads="1"/>
          </p:cNvSpPr>
          <p:nvPr/>
        </p:nvSpPr>
        <p:spPr bwMode="auto">
          <a:xfrm>
            <a:off x="-7938" y="-23813"/>
            <a:ext cx="12811126" cy="15605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277" tIns="23142" rIns="46277" bIns="23142" anchor="ctr" anchorCtr="1"/>
          <a:lstStyle/>
          <a:p>
            <a:pPr algn="ctr" defTabSz="1279525"/>
            <a:r>
              <a:rPr lang="ru-RU" sz="3600">
                <a:latin typeface="Times New Roman" pitchFamily="18" charset="0"/>
              </a:rPr>
              <a:t>Паспорт территории села Новотроицк </a:t>
            </a:r>
          </a:p>
          <a:p>
            <a:pPr algn="ctr" defTabSz="1279525"/>
            <a:r>
              <a:rPr lang="ru-RU" sz="3600">
                <a:latin typeface="Times New Roman" pitchFamily="18" charset="0"/>
              </a:rPr>
              <a:t>Новотроицкого сельсовета  Татарского района</a:t>
            </a:r>
            <a:endParaRPr lang="ru-RU">
              <a:latin typeface="Times New Roman" pitchFamily="18" charset="0"/>
            </a:endParaRPr>
          </a:p>
          <a:p>
            <a:pPr algn="ctr" defTabSz="1279525"/>
            <a:r>
              <a:rPr lang="ru-RU" b="1">
                <a:solidFill>
                  <a:srgbClr val="0000FF"/>
                </a:solidFill>
              </a:rPr>
              <a:t>(Риски обрушения зданий, сооружений, пород) </a:t>
            </a:r>
            <a:endParaRPr lang="ru-RU" sz="3100">
              <a:latin typeface="Times New Roman" pitchFamily="18" charset="0"/>
            </a:endParaRPr>
          </a:p>
        </p:txBody>
      </p:sp>
      <p:graphicFrame>
        <p:nvGraphicFramePr>
          <p:cNvPr id="1051657" name="Group 9"/>
          <p:cNvGraphicFramePr>
            <a:graphicFrameLocks noGrp="1"/>
          </p:cNvGraphicFramePr>
          <p:nvPr/>
        </p:nvGraphicFramePr>
        <p:xfrm>
          <a:off x="8632825" y="5665788"/>
          <a:ext cx="4032250" cy="1655762"/>
        </p:xfrm>
        <a:graphic>
          <a:graphicData uri="http://schemas.openxmlformats.org/drawingml/2006/table">
            <a:tbl>
              <a:tblPr/>
              <a:tblGrid>
                <a:gridCol w="746125"/>
                <a:gridCol w="3286125"/>
              </a:tblGrid>
              <a:tr h="6334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7510463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№пп</a:t>
                      </a:r>
                    </a:p>
                  </a:txBody>
                  <a:tcPr marL="68053" marR="68053" marT="34026" marB="340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EC7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7510463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Перечень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7510463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превентивных мероприятий. проводимых ОМСУ</a:t>
                      </a:r>
                    </a:p>
                  </a:txBody>
                  <a:tcPr marL="68053" marR="68053" marT="34026" marB="340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EC7B"/>
                    </a:solidFill>
                  </a:tcPr>
                </a:tc>
              </a:tr>
              <a:tr h="2921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7510463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68053" marR="68053" marT="34026" marB="340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EC7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7510463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 заседания КЧС  Татарского   района </a:t>
                      </a:r>
                    </a:p>
                  </a:txBody>
                  <a:tcPr marL="68053" marR="68053" marT="34026" marB="340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EC7B"/>
                    </a:solidFill>
                  </a:tcPr>
                </a:tc>
              </a:tr>
              <a:tr h="4540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7510463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68053" marR="68053" marT="34026" marB="340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EC7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7510463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Штабные тренировки с НАСФ (2 раза в год)</a:t>
                      </a:r>
                    </a:p>
                  </a:txBody>
                  <a:tcPr marL="68053" marR="68053" marT="34026" marB="340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EC7B"/>
                    </a:solidFill>
                  </a:tcPr>
                </a:tc>
              </a:tr>
              <a:tr h="2762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7510463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marL="68053" marR="68053" marT="34026" marB="340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EC7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7510463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Учения на ПОО (1раз в год)</a:t>
                      </a:r>
                    </a:p>
                  </a:txBody>
                  <a:tcPr marL="68053" marR="68053" marT="34026" marB="340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EC7B"/>
                    </a:solidFill>
                  </a:tcPr>
                </a:tc>
              </a:tr>
            </a:tbl>
          </a:graphicData>
        </a:graphic>
      </p:graphicFrame>
      <p:sp>
        <p:nvSpPr>
          <p:cNvPr id="1051674" name="Text Box 26"/>
          <p:cNvSpPr txBox="1">
            <a:spLocks noChangeArrowheads="1"/>
          </p:cNvSpPr>
          <p:nvPr/>
        </p:nvSpPr>
        <p:spPr bwMode="auto">
          <a:xfrm>
            <a:off x="3376613" y="7950200"/>
            <a:ext cx="3887787" cy="160337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357" tIns="45679" rIns="91357" bIns="45679">
            <a:spAutoFit/>
          </a:bodyPr>
          <a:lstStyle/>
          <a:p>
            <a:pPr marL="342900" indent="-342900" algn="ctr" defTabSz="1279525">
              <a:defRPr/>
            </a:pPr>
            <a:r>
              <a:rPr lang="ru-RU" sz="9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Arial" pitchFamily="34" charset="0"/>
              </a:rPr>
              <a:t>Мероприятия органов местного самоуправления</a:t>
            </a:r>
          </a:p>
          <a:p>
            <a:pPr marL="342900" indent="-342900" defTabSz="1279525">
              <a:buFontTx/>
              <a:buAutoNum type="arabicPeriod"/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cs typeface="Arial" pitchFamily="34" charset="0"/>
              </a:rPr>
              <a:t>Создание комиссии – ежегодно.</a:t>
            </a:r>
          </a:p>
          <a:p>
            <a:pPr marL="342900" indent="-342900" defTabSz="1279525">
              <a:buFontTx/>
              <a:buAutoNum type="arabicPeriod"/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cs typeface="Arial" pitchFamily="34" charset="0"/>
              </a:rPr>
              <a:t>Проверка комиссией р.п. состояния и эксплуатации зданий и сооружений. Январь – февраль.</a:t>
            </a:r>
          </a:p>
          <a:p>
            <a:pPr marL="342900" indent="-342900" defTabSz="1279525">
              <a:buFontTx/>
              <a:buAutoNum type="arabicPeriod"/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cs typeface="Arial" pitchFamily="34" charset="0"/>
              </a:rPr>
              <a:t>Плановые и внеплановые проверки в течение года.</a:t>
            </a:r>
          </a:p>
          <a:p>
            <a:pPr marL="342900" indent="-342900" defTabSz="1279525">
              <a:buFontTx/>
              <a:buAutoNum type="arabicPeriod"/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cs typeface="Arial" pitchFamily="34" charset="0"/>
              </a:rPr>
              <a:t>Техническая экспертиза зданий и сооружений находящихся в аварийном состоянии, подвергшихся физическому износу. Январь – февраль.</a:t>
            </a:r>
          </a:p>
          <a:p>
            <a:pPr marL="342900" indent="-342900" defTabSz="1279525">
              <a:buFontTx/>
              <a:buAutoNum type="arabicPeriod"/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cs typeface="Arial" pitchFamily="34" charset="0"/>
              </a:rPr>
              <a:t>Плановые ремонты аварийных зданий и сооружений.</a:t>
            </a:r>
          </a:p>
          <a:p>
            <a:pPr marL="342900" indent="-342900" defTabSz="1279525">
              <a:buFontTx/>
              <a:buAutoNum type="arabicPeriod"/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cs typeface="Arial" pitchFamily="34" charset="0"/>
              </a:rPr>
              <a:t>Обобщение данных о результатах проверок. Март.</a:t>
            </a:r>
          </a:p>
          <a:p>
            <a:pPr marL="342900" indent="-342900" defTabSz="1279525">
              <a:buFontTx/>
              <a:buAutoNum type="arabicPeriod"/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cs typeface="Arial" pitchFamily="34" charset="0"/>
              </a:rPr>
              <a:t>Доклад в ГУ о результатах. Апрель.</a:t>
            </a:r>
          </a:p>
        </p:txBody>
      </p:sp>
      <p:sp>
        <p:nvSpPr>
          <p:cNvPr id="1051676" name="Rectangle 28"/>
          <p:cNvSpPr>
            <a:spLocks noChangeArrowheads="1"/>
          </p:cNvSpPr>
          <p:nvPr/>
        </p:nvSpPr>
        <p:spPr bwMode="auto">
          <a:xfrm>
            <a:off x="207963" y="3360738"/>
            <a:ext cx="2016125" cy="768350"/>
          </a:xfrm>
          <a:prstGeom prst="rect">
            <a:avLst/>
          </a:prstGeom>
          <a:solidFill>
            <a:srgbClr val="FF0000">
              <a:alpha val="62000"/>
            </a:srgbClr>
          </a:solidFill>
          <a:ln w="3810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lIns="91417" tIns="45709" rIns="91417" bIns="45709" anchor="ctr">
            <a:spAutoFit/>
          </a:bodyPr>
          <a:lstStyle/>
          <a:p>
            <a:pPr algn="ctr" defTabSz="1279525">
              <a:defRPr/>
            </a:pPr>
            <a:r>
              <a:rPr lang="ru-RU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pitchFamily="34" charset="0"/>
              </a:rPr>
              <a:t>Сведения по инженерной технике на слайдах № 67</a:t>
            </a:r>
          </a:p>
        </p:txBody>
      </p:sp>
      <p:sp>
        <p:nvSpPr>
          <p:cNvPr id="1051677" name="Rectangle 29"/>
          <p:cNvSpPr>
            <a:spLocks noChangeArrowheads="1"/>
          </p:cNvSpPr>
          <p:nvPr/>
        </p:nvSpPr>
        <p:spPr bwMode="auto">
          <a:xfrm>
            <a:off x="207963" y="2568575"/>
            <a:ext cx="2008187" cy="555625"/>
          </a:xfrm>
          <a:prstGeom prst="rect">
            <a:avLst/>
          </a:prstGeom>
          <a:solidFill>
            <a:srgbClr val="009999"/>
          </a:solidFill>
          <a:ln w="3810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lIns="91417" tIns="45709" rIns="91417" bIns="45709" anchor="ctr">
            <a:spAutoFit/>
          </a:bodyPr>
          <a:lstStyle/>
          <a:p>
            <a:pPr algn="ctr" defTabSz="1279525">
              <a:defRPr/>
            </a:pPr>
            <a:r>
              <a:rPr lang="ru-RU" sz="1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Arial" pitchFamily="34" charset="0"/>
              </a:rPr>
              <a:t>Характеристика зданий слайд № 66</a:t>
            </a:r>
          </a:p>
        </p:txBody>
      </p:sp>
      <p:sp>
        <p:nvSpPr>
          <p:cNvPr id="1051678" name="Rectangle 30"/>
          <p:cNvSpPr>
            <a:spLocks noChangeArrowheads="1"/>
          </p:cNvSpPr>
          <p:nvPr/>
        </p:nvSpPr>
        <p:spPr bwMode="auto">
          <a:xfrm>
            <a:off x="3592513" y="1776413"/>
            <a:ext cx="3311525" cy="920750"/>
          </a:xfrm>
          <a:prstGeom prst="rect">
            <a:avLst/>
          </a:prstGeom>
          <a:solidFill>
            <a:srgbClr val="FFFF00"/>
          </a:solidFill>
          <a:ln w="3810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lIns="88483" tIns="44163" rIns="88483" bIns="44163" anchor="ctr">
            <a:spAutoFit/>
          </a:bodyPr>
          <a:lstStyle/>
          <a:p>
            <a:pPr algn="ctr" defTabSz="1279525">
              <a:defRPr/>
            </a:pPr>
            <a:r>
              <a:rPr lang="ru-RU" sz="13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Arial" pitchFamily="34" charset="0"/>
              </a:rPr>
              <a:t>Маршруты авиационной разведки </a:t>
            </a:r>
          </a:p>
          <a:p>
            <a:pPr algn="ctr" defTabSz="1279525">
              <a:defRPr/>
            </a:pPr>
            <a:r>
              <a:rPr lang="ru-RU" sz="13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Arial" pitchFamily="34" charset="0"/>
              </a:rPr>
              <a:t>не разрабатывались. Авиационная разведка на территории поселка </a:t>
            </a:r>
          </a:p>
          <a:p>
            <a:pPr algn="ctr" defTabSz="1279525">
              <a:defRPr/>
            </a:pPr>
            <a:r>
              <a:rPr lang="ru-RU" sz="13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Arial" pitchFamily="34" charset="0"/>
              </a:rPr>
              <a:t>не ведется</a:t>
            </a:r>
          </a:p>
        </p:txBody>
      </p:sp>
      <p:grpSp>
        <p:nvGrpSpPr>
          <p:cNvPr id="9243" name="Group 31"/>
          <p:cNvGrpSpPr>
            <a:grpSpLocks/>
          </p:cNvGrpSpPr>
          <p:nvPr/>
        </p:nvGrpSpPr>
        <p:grpSpPr bwMode="auto">
          <a:xfrm>
            <a:off x="136525" y="7488238"/>
            <a:ext cx="3016250" cy="1992312"/>
            <a:chOff x="544" y="4521"/>
            <a:chExt cx="1900" cy="1255"/>
          </a:xfrm>
        </p:grpSpPr>
        <p:sp>
          <p:nvSpPr>
            <p:cNvPr id="9246" name="Rectangle 280"/>
            <p:cNvSpPr>
              <a:spLocks noChangeArrowheads="1"/>
            </p:cNvSpPr>
            <p:nvPr/>
          </p:nvSpPr>
          <p:spPr bwMode="auto">
            <a:xfrm>
              <a:off x="544" y="4521"/>
              <a:ext cx="1900" cy="125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 sz="5500" b="1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9247" name="Text Box 281"/>
            <p:cNvSpPr txBox="1">
              <a:spLocks noChangeArrowheads="1"/>
            </p:cNvSpPr>
            <p:nvPr/>
          </p:nvSpPr>
          <p:spPr bwMode="auto">
            <a:xfrm>
              <a:off x="902" y="4521"/>
              <a:ext cx="1270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sz="1200" b="1">
                  <a:latin typeface="Times New Roman" pitchFamily="18" charset="0"/>
                  <a:cs typeface="Arial" pitchFamily="34" charset="0"/>
                </a:rPr>
                <a:t>Условные обозначения</a:t>
              </a:r>
            </a:p>
          </p:txBody>
        </p:sp>
        <p:grpSp>
          <p:nvGrpSpPr>
            <p:cNvPr id="9248" name="Group 139"/>
            <p:cNvGrpSpPr>
              <a:grpSpLocks/>
            </p:cNvGrpSpPr>
            <p:nvPr/>
          </p:nvGrpSpPr>
          <p:grpSpPr bwMode="auto">
            <a:xfrm>
              <a:off x="584" y="4693"/>
              <a:ext cx="318" cy="222"/>
              <a:chOff x="6481" y="4521"/>
              <a:chExt cx="349" cy="411"/>
            </a:xfrm>
          </p:grpSpPr>
          <p:sp>
            <p:nvSpPr>
              <p:cNvPr id="9299" name="Line 140"/>
              <p:cNvSpPr>
                <a:spLocks noChangeShapeType="1"/>
              </p:cNvSpPr>
              <p:nvPr/>
            </p:nvSpPr>
            <p:spPr bwMode="auto">
              <a:xfrm>
                <a:off x="6483" y="4530"/>
                <a:ext cx="0" cy="388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00" name="Line 141"/>
              <p:cNvSpPr>
                <a:spLocks noChangeShapeType="1"/>
              </p:cNvSpPr>
              <p:nvPr/>
            </p:nvSpPr>
            <p:spPr bwMode="auto">
              <a:xfrm>
                <a:off x="6483" y="4931"/>
                <a:ext cx="347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01" name="Line 142"/>
              <p:cNvSpPr>
                <a:spLocks noChangeShapeType="1"/>
              </p:cNvSpPr>
              <p:nvPr/>
            </p:nvSpPr>
            <p:spPr bwMode="auto">
              <a:xfrm>
                <a:off x="6581" y="4805"/>
                <a:ext cx="241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02" name="Line 143"/>
              <p:cNvSpPr>
                <a:spLocks noChangeShapeType="1"/>
              </p:cNvSpPr>
              <p:nvPr/>
            </p:nvSpPr>
            <p:spPr bwMode="auto">
              <a:xfrm>
                <a:off x="6807" y="4793"/>
                <a:ext cx="0" cy="13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03" name="Line 144"/>
              <p:cNvSpPr>
                <a:spLocks noChangeShapeType="1"/>
              </p:cNvSpPr>
              <p:nvPr/>
            </p:nvSpPr>
            <p:spPr bwMode="auto">
              <a:xfrm>
                <a:off x="6481" y="4521"/>
                <a:ext cx="88" cy="0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04" name="Line 145"/>
              <p:cNvSpPr>
                <a:spLocks noChangeShapeType="1"/>
              </p:cNvSpPr>
              <p:nvPr/>
            </p:nvSpPr>
            <p:spPr bwMode="auto">
              <a:xfrm>
                <a:off x="6577" y="4521"/>
                <a:ext cx="0" cy="28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9249" name="Group 153"/>
            <p:cNvGrpSpPr>
              <a:grpSpLocks/>
            </p:cNvGrpSpPr>
            <p:nvPr/>
          </p:nvGrpSpPr>
          <p:grpSpPr bwMode="auto">
            <a:xfrm>
              <a:off x="604" y="5544"/>
              <a:ext cx="256" cy="195"/>
              <a:chOff x="5573" y="4880"/>
              <a:chExt cx="276" cy="296"/>
            </a:xfrm>
          </p:grpSpPr>
          <p:sp>
            <p:nvSpPr>
              <p:cNvPr id="9297" name="Line 154"/>
              <p:cNvSpPr>
                <a:spLocks noChangeShapeType="1"/>
              </p:cNvSpPr>
              <p:nvPr/>
            </p:nvSpPr>
            <p:spPr bwMode="auto">
              <a:xfrm>
                <a:off x="5573" y="4880"/>
                <a:ext cx="276" cy="282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lg"/>
                <a:tailEnd type="none" w="sm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98" name="Line 155"/>
              <p:cNvSpPr>
                <a:spLocks noChangeShapeType="1"/>
              </p:cNvSpPr>
              <p:nvPr/>
            </p:nvSpPr>
            <p:spPr bwMode="auto">
              <a:xfrm flipV="1">
                <a:off x="5580" y="4887"/>
                <a:ext cx="243" cy="289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lg"/>
                <a:tailEnd type="none" w="sm" len="lg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9250" name="Group 183"/>
            <p:cNvGrpSpPr>
              <a:grpSpLocks/>
            </p:cNvGrpSpPr>
            <p:nvPr/>
          </p:nvGrpSpPr>
          <p:grpSpPr bwMode="auto">
            <a:xfrm>
              <a:off x="609" y="5130"/>
              <a:ext cx="191" cy="344"/>
              <a:chOff x="0" y="0"/>
              <a:chExt cx="20000" cy="20000"/>
            </a:xfrm>
          </p:grpSpPr>
          <p:sp>
            <p:nvSpPr>
              <p:cNvPr id="9288" name="Line 184"/>
              <p:cNvSpPr>
                <a:spLocks noChangeShapeType="1"/>
              </p:cNvSpPr>
              <p:nvPr/>
            </p:nvSpPr>
            <p:spPr bwMode="auto">
              <a:xfrm flipH="1">
                <a:off x="510" y="0"/>
                <a:ext cx="18051" cy="20000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89" name="Line 185"/>
              <p:cNvSpPr>
                <a:spLocks noChangeShapeType="1"/>
              </p:cNvSpPr>
              <p:nvPr/>
            </p:nvSpPr>
            <p:spPr bwMode="auto">
              <a:xfrm>
                <a:off x="14617" y="941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90" name="Line 186"/>
              <p:cNvSpPr>
                <a:spLocks noChangeShapeType="1"/>
              </p:cNvSpPr>
              <p:nvPr/>
            </p:nvSpPr>
            <p:spPr bwMode="auto">
              <a:xfrm>
                <a:off x="12622" y="2806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91" name="Line 187"/>
              <p:cNvSpPr>
                <a:spLocks noChangeShapeType="1"/>
              </p:cNvSpPr>
              <p:nvPr/>
            </p:nvSpPr>
            <p:spPr bwMode="auto">
              <a:xfrm>
                <a:off x="10719" y="5010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92" name="Line 188"/>
              <p:cNvSpPr>
                <a:spLocks noChangeShapeType="1"/>
              </p:cNvSpPr>
              <p:nvPr/>
            </p:nvSpPr>
            <p:spPr bwMode="auto">
              <a:xfrm>
                <a:off x="8260" y="7514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93" name="Line 189"/>
              <p:cNvSpPr>
                <a:spLocks noChangeShapeType="1"/>
              </p:cNvSpPr>
              <p:nvPr/>
            </p:nvSpPr>
            <p:spPr bwMode="auto">
              <a:xfrm>
                <a:off x="6357" y="9962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94" name="Line 190"/>
              <p:cNvSpPr>
                <a:spLocks noChangeShapeType="1"/>
              </p:cNvSpPr>
              <p:nvPr/>
            </p:nvSpPr>
            <p:spPr bwMode="auto">
              <a:xfrm>
                <a:off x="3434" y="12184"/>
                <a:ext cx="5382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95" name="Line 191"/>
              <p:cNvSpPr>
                <a:spLocks noChangeShapeType="1"/>
              </p:cNvSpPr>
              <p:nvPr/>
            </p:nvSpPr>
            <p:spPr bwMode="auto">
              <a:xfrm>
                <a:off x="1949" y="14350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96" name="Line 192"/>
              <p:cNvSpPr>
                <a:spLocks noChangeShapeType="1"/>
              </p:cNvSpPr>
              <p:nvPr/>
            </p:nvSpPr>
            <p:spPr bwMode="auto">
              <a:xfrm>
                <a:off x="0" y="16497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9251" name="Group 203"/>
            <p:cNvGrpSpPr>
              <a:grpSpLocks/>
            </p:cNvGrpSpPr>
            <p:nvPr/>
          </p:nvGrpSpPr>
          <p:grpSpPr bwMode="auto">
            <a:xfrm>
              <a:off x="629" y="5523"/>
              <a:ext cx="318" cy="223"/>
              <a:chOff x="6481" y="4521"/>
              <a:chExt cx="349" cy="411"/>
            </a:xfrm>
          </p:grpSpPr>
          <p:sp>
            <p:nvSpPr>
              <p:cNvPr id="9282" name="Line 204"/>
              <p:cNvSpPr>
                <a:spLocks noChangeShapeType="1"/>
              </p:cNvSpPr>
              <p:nvPr/>
            </p:nvSpPr>
            <p:spPr bwMode="auto">
              <a:xfrm>
                <a:off x="6483" y="4530"/>
                <a:ext cx="0" cy="388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83" name="Line 205"/>
              <p:cNvSpPr>
                <a:spLocks noChangeShapeType="1"/>
              </p:cNvSpPr>
              <p:nvPr/>
            </p:nvSpPr>
            <p:spPr bwMode="auto">
              <a:xfrm>
                <a:off x="6483" y="4931"/>
                <a:ext cx="347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84" name="Line 206"/>
              <p:cNvSpPr>
                <a:spLocks noChangeShapeType="1"/>
              </p:cNvSpPr>
              <p:nvPr/>
            </p:nvSpPr>
            <p:spPr bwMode="auto">
              <a:xfrm>
                <a:off x="6581" y="4805"/>
                <a:ext cx="241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85" name="Line 207"/>
              <p:cNvSpPr>
                <a:spLocks noChangeShapeType="1"/>
              </p:cNvSpPr>
              <p:nvPr/>
            </p:nvSpPr>
            <p:spPr bwMode="auto">
              <a:xfrm>
                <a:off x="6807" y="4793"/>
                <a:ext cx="0" cy="13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86" name="Line 208"/>
              <p:cNvSpPr>
                <a:spLocks noChangeShapeType="1"/>
              </p:cNvSpPr>
              <p:nvPr/>
            </p:nvSpPr>
            <p:spPr bwMode="auto">
              <a:xfrm>
                <a:off x="6481" y="4521"/>
                <a:ext cx="88" cy="0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87" name="Line 209"/>
              <p:cNvSpPr>
                <a:spLocks noChangeShapeType="1"/>
              </p:cNvSpPr>
              <p:nvPr/>
            </p:nvSpPr>
            <p:spPr bwMode="auto">
              <a:xfrm>
                <a:off x="6577" y="4521"/>
                <a:ext cx="0" cy="28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9252" name="Text Box 137"/>
            <p:cNvSpPr txBox="1">
              <a:spLocks noChangeArrowheads="1"/>
            </p:cNvSpPr>
            <p:nvPr/>
          </p:nvSpPr>
          <p:spPr bwMode="auto">
            <a:xfrm>
              <a:off x="1038" y="4748"/>
              <a:ext cx="979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/>
              <a:r>
                <a:rPr lang="ru-RU" sz="1100">
                  <a:cs typeface="Arial" pitchFamily="34" charset="0"/>
                </a:rPr>
                <a:t>Возможны слабые разрушения</a:t>
              </a:r>
            </a:p>
          </p:txBody>
        </p:sp>
        <p:sp>
          <p:nvSpPr>
            <p:cNvPr id="9253" name="Text Box 137"/>
            <p:cNvSpPr txBox="1">
              <a:spLocks noChangeArrowheads="1"/>
            </p:cNvSpPr>
            <p:nvPr/>
          </p:nvSpPr>
          <p:spPr bwMode="auto">
            <a:xfrm>
              <a:off x="993" y="5111"/>
              <a:ext cx="979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/>
              <a:r>
                <a:rPr lang="ru-RU" sz="1100">
                  <a:cs typeface="Arial" pitchFamily="34" charset="0"/>
                </a:rPr>
                <a:t>Средние разрушения</a:t>
              </a:r>
            </a:p>
          </p:txBody>
        </p:sp>
        <p:sp>
          <p:nvSpPr>
            <p:cNvPr id="9254" name="Text Box 137"/>
            <p:cNvSpPr txBox="1">
              <a:spLocks noChangeArrowheads="1"/>
            </p:cNvSpPr>
            <p:nvPr/>
          </p:nvSpPr>
          <p:spPr bwMode="auto">
            <a:xfrm>
              <a:off x="1038" y="5474"/>
              <a:ext cx="979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/>
              <a:r>
                <a:rPr lang="ru-RU" sz="1100">
                  <a:cs typeface="Arial" pitchFamily="34" charset="0"/>
                </a:rPr>
                <a:t>Полные разрушения</a:t>
              </a:r>
            </a:p>
          </p:txBody>
        </p:sp>
        <p:grpSp>
          <p:nvGrpSpPr>
            <p:cNvPr id="9255" name="Group 183"/>
            <p:cNvGrpSpPr>
              <a:grpSpLocks/>
            </p:cNvGrpSpPr>
            <p:nvPr/>
          </p:nvGrpSpPr>
          <p:grpSpPr bwMode="auto">
            <a:xfrm>
              <a:off x="585" y="4702"/>
              <a:ext cx="191" cy="344"/>
              <a:chOff x="0" y="0"/>
              <a:chExt cx="20000" cy="20000"/>
            </a:xfrm>
          </p:grpSpPr>
          <p:sp>
            <p:nvSpPr>
              <p:cNvPr id="9273" name="Line 184"/>
              <p:cNvSpPr>
                <a:spLocks noChangeShapeType="1"/>
              </p:cNvSpPr>
              <p:nvPr/>
            </p:nvSpPr>
            <p:spPr bwMode="auto">
              <a:xfrm flipH="1">
                <a:off x="510" y="0"/>
                <a:ext cx="18051" cy="20000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74" name="Line 185"/>
              <p:cNvSpPr>
                <a:spLocks noChangeShapeType="1"/>
              </p:cNvSpPr>
              <p:nvPr/>
            </p:nvSpPr>
            <p:spPr bwMode="auto">
              <a:xfrm>
                <a:off x="14617" y="941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75" name="Line 186"/>
              <p:cNvSpPr>
                <a:spLocks noChangeShapeType="1"/>
              </p:cNvSpPr>
              <p:nvPr/>
            </p:nvSpPr>
            <p:spPr bwMode="auto">
              <a:xfrm>
                <a:off x="12622" y="2806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76" name="Line 187"/>
              <p:cNvSpPr>
                <a:spLocks noChangeShapeType="1"/>
              </p:cNvSpPr>
              <p:nvPr/>
            </p:nvSpPr>
            <p:spPr bwMode="auto">
              <a:xfrm>
                <a:off x="10719" y="5010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77" name="Line 188"/>
              <p:cNvSpPr>
                <a:spLocks noChangeShapeType="1"/>
              </p:cNvSpPr>
              <p:nvPr/>
            </p:nvSpPr>
            <p:spPr bwMode="auto">
              <a:xfrm>
                <a:off x="8260" y="7514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78" name="Line 189"/>
              <p:cNvSpPr>
                <a:spLocks noChangeShapeType="1"/>
              </p:cNvSpPr>
              <p:nvPr/>
            </p:nvSpPr>
            <p:spPr bwMode="auto">
              <a:xfrm>
                <a:off x="6357" y="9962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79" name="Line 190"/>
              <p:cNvSpPr>
                <a:spLocks noChangeShapeType="1"/>
              </p:cNvSpPr>
              <p:nvPr/>
            </p:nvSpPr>
            <p:spPr bwMode="auto">
              <a:xfrm>
                <a:off x="3434" y="12184"/>
                <a:ext cx="5382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80" name="Line 191"/>
              <p:cNvSpPr>
                <a:spLocks noChangeShapeType="1"/>
              </p:cNvSpPr>
              <p:nvPr/>
            </p:nvSpPr>
            <p:spPr bwMode="auto">
              <a:xfrm>
                <a:off x="1949" y="14350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81" name="Line 192"/>
              <p:cNvSpPr>
                <a:spLocks noChangeShapeType="1"/>
              </p:cNvSpPr>
              <p:nvPr/>
            </p:nvSpPr>
            <p:spPr bwMode="auto">
              <a:xfrm>
                <a:off x="0" y="16497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9256" name="Group 139"/>
            <p:cNvGrpSpPr>
              <a:grpSpLocks/>
            </p:cNvGrpSpPr>
            <p:nvPr/>
          </p:nvGrpSpPr>
          <p:grpSpPr bwMode="auto">
            <a:xfrm>
              <a:off x="584" y="5111"/>
              <a:ext cx="318" cy="222"/>
              <a:chOff x="6481" y="4521"/>
              <a:chExt cx="349" cy="411"/>
            </a:xfrm>
          </p:grpSpPr>
          <p:sp>
            <p:nvSpPr>
              <p:cNvPr id="9267" name="Line 140"/>
              <p:cNvSpPr>
                <a:spLocks noChangeShapeType="1"/>
              </p:cNvSpPr>
              <p:nvPr/>
            </p:nvSpPr>
            <p:spPr bwMode="auto">
              <a:xfrm>
                <a:off x="6483" y="4530"/>
                <a:ext cx="0" cy="388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68" name="Line 141"/>
              <p:cNvSpPr>
                <a:spLocks noChangeShapeType="1"/>
              </p:cNvSpPr>
              <p:nvPr/>
            </p:nvSpPr>
            <p:spPr bwMode="auto">
              <a:xfrm>
                <a:off x="6483" y="4931"/>
                <a:ext cx="347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69" name="Line 142"/>
              <p:cNvSpPr>
                <a:spLocks noChangeShapeType="1"/>
              </p:cNvSpPr>
              <p:nvPr/>
            </p:nvSpPr>
            <p:spPr bwMode="auto">
              <a:xfrm>
                <a:off x="6581" y="4805"/>
                <a:ext cx="241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70" name="Line 143"/>
              <p:cNvSpPr>
                <a:spLocks noChangeShapeType="1"/>
              </p:cNvSpPr>
              <p:nvPr/>
            </p:nvSpPr>
            <p:spPr bwMode="auto">
              <a:xfrm>
                <a:off x="6807" y="4793"/>
                <a:ext cx="0" cy="13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71" name="Line 144"/>
              <p:cNvSpPr>
                <a:spLocks noChangeShapeType="1"/>
              </p:cNvSpPr>
              <p:nvPr/>
            </p:nvSpPr>
            <p:spPr bwMode="auto">
              <a:xfrm>
                <a:off x="6481" y="4521"/>
                <a:ext cx="88" cy="0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72" name="Line 145"/>
              <p:cNvSpPr>
                <a:spLocks noChangeShapeType="1"/>
              </p:cNvSpPr>
              <p:nvPr/>
            </p:nvSpPr>
            <p:spPr bwMode="auto">
              <a:xfrm>
                <a:off x="6577" y="4521"/>
                <a:ext cx="0" cy="28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9257" name="Group 183"/>
            <p:cNvGrpSpPr>
              <a:grpSpLocks/>
            </p:cNvGrpSpPr>
            <p:nvPr/>
          </p:nvGrpSpPr>
          <p:grpSpPr bwMode="auto">
            <a:xfrm>
              <a:off x="675" y="5156"/>
              <a:ext cx="191" cy="344"/>
              <a:chOff x="0" y="0"/>
              <a:chExt cx="20000" cy="20000"/>
            </a:xfrm>
          </p:grpSpPr>
          <p:sp>
            <p:nvSpPr>
              <p:cNvPr id="9258" name="Line 184"/>
              <p:cNvSpPr>
                <a:spLocks noChangeShapeType="1"/>
              </p:cNvSpPr>
              <p:nvPr/>
            </p:nvSpPr>
            <p:spPr bwMode="auto">
              <a:xfrm flipH="1">
                <a:off x="510" y="0"/>
                <a:ext cx="18051" cy="20000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59" name="Line 185"/>
              <p:cNvSpPr>
                <a:spLocks noChangeShapeType="1"/>
              </p:cNvSpPr>
              <p:nvPr/>
            </p:nvSpPr>
            <p:spPr bwMode="auto">
              <a:xfrm>
                <a:off x="14617" y="941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60" name="Line 186"/>
              <p:cNvSpPr>
                <a:spLocks noChangeShapeType="1"/>
              </p:cNvSpPr>
              <p:nvPr/>
            </p:nvSpPr>
            <p:spPr bwMode="auto">
              <a:xfrm>
                <a:off x="12622" y="2806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61" name="Line 187"/>
              <p:cNvSpPr>
                <a:spLocks noChangeShapeType="1"/>
              </p:cNvSpPr>
              <p:nvPr/>
            </p:nvSpPr>
            <p:spPr bwMode="auto">
              <a:xfrm>
                <a:off x="10719" y="5010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62" name="Line 188"/>
              <p:cNvSpPr>
                <a:spLocks noChangeShapeType="1"/>
              </p:cNvSpPr>
              <p:nvPr/>
            </p:nvSpPr>
            <p:spPr bwMode="auto">
              <a:xfrm>
                <a:off x="8260" y="7514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63" name="Line 189"/>
              <p:cNvSpPr>
                <a:spLocks noChangeShapeType="1"/>
              </p:cNvSpPr>
              <p:nvPr/>
            </p:nvSpPr>
            <p:spPr bwMode="auto">
              <a:xfrm>
                <a:off x="6357" y="9962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64" name="Line 190"/>
              <p:cNvSpPr>
                <a:spLocks noChangeShapeType="1"/>
              </p:cNvSpPr>
              <p:nvPr/>
            </p:nvSpPr>
            <p:spPr bwMode="auto">
              <a:xfrm>
                <a:off x="3434" y="12184"/>
                <a:ext cx="5382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65" name="Line 191"/>
              <p:cNvSpPr>
                <a:spLocks noChangeShapeType="1"/>
              </p:cNvSpPr>
              <p:nvPr/>
            </p:nvSpPr>
            <p:spPr bwMode="auto">
              <a:xfrm>
                <a:off x="1949" y="14350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66" name="Line 192"/>
              <p:cNvSpPr>
                <a:spLocks noChangeShapeType="1"/>
              </p:cNvSpPr>
              <p:nvPr/>
            </p:nvSpPr>
            <p:spPr bwMode="auto">
              <a:xfrm>
                <a:off x="0" y="16497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9244" name="TextBox 94"/>
          <p:cNvSpPr txBox="1">
            <a:spLocks noChangeArrowheads="1"/>
          </p:cNvSpPr>
          <p:nvPr/>
        </p:nvSpPr>
        <p:spPr bwMode="auto">
          <a:xfrm>
            <a:off x="207963" y="4295775"/>
            <a:ext cx="1727200" cy="722313"/>
          </a:xfrm>
          <a:prstGeom prst="rect">
            <a:avLst/>
          </a:prstGeom>
          <a:solidFill>
            <a:srgbClr val="404040">
              <a:alpha val="36078"/>
            </a:srgbClr>
          </a:solidFill>
          <a:ln w="34925">
            <a:solidFill>
              <a:srgbClr val="666666"/>
            </a:solidFill>
            <a:miter lim="800000"/>
            <a:headEnd/>
            <a:tailEnd/>
          </a:ln>
        </p:spPr>
        <p:txBody>
          <a:bodyPr wrap="none" lIns="91335" tIns="45668" rIns="91335" bIns="45668">
            <a:spAutoFit/>
          </a:bodyPr>
          <a:lstStyle/>
          <a:p>
            <a:pPr algn="ctr" defTabSz="912813"/>
            <a:r>
              <a:rPr lang="ru-RU" sz="1300" b="1">
                <a:latin typeface="Times New Roman" pitchFamily="18" charset="0"/>
              </a:rPr>
              <a:t>ПСЧ-69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 Расстояние - 17 км,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г. Татарск</a:t>
            </a:r>
          </a:p>
        </p:txBody>
      </p:sp>
      <p:graphicFrame>
        <p:nvGraphicFramePr>
          <p:cNvPr id="9218" name="Object 198"/>
          <p:cNvGraphicFramePr>
            <a:graphicFrameLocks/>
          </p:cNvGraphicFramePr>
          <p:nvPr/>
        </p:nvGraphicFramePr>
        <p:xfrm>
          <a:off x="8408988" y="1560513"/>
          <a:ext cx="4392612" cy="1943100"/>
        </p:xfrm>
        <a:graphic>
          <a:graphicData uri="http://schemas.openxmlformats.org/presentationml/2006/ole">
            <p:oleObj spid="_x0000_s9218" name="Лист" r:id="rId4" imgW="3352800" imgH="2066925" progId="Excel.Sheet.8">
              <p:embed/>
            </p:oleObj>
          </a:graphicData>
        </a:graphic>
      </p:graphicFrame>
      <p:pic>
        <p:nvPicPr>
          <p:cNvPr id="9245" name="Picture 96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07963" y="1776413"/>
            <a:ext cx="1801812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9219" name="Object 98"/>
          <p:cNvGraphicFramePr>
            <a:graphicFrameLocks/>
          </p:cNvGraphicFramePr>
          <p:nvPr/>
        </p:nvGraphicFramePr>
        <p:xfrm>
          <a:off x="8416925" y="7608888"/>
          <a:ext cx="4321175" cy="1873250"/>
        </p:xfrm>
        <a:graphic>
          <a:graphicData uri="http://schemas.openxmlformats.org/presentationml/2006/ole">
            <p:oleObj spid="_x0000_s9219" name="Лист" r:id="rId6" imgW="5438775" imgH="2019300" progId="Excel.Shee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47554" name="Group 2"/>
          <p:cNvGraphicFramePr>
            <a:graphicFrameLocks noGrp="1"/>
          </p:cNvGraphicFramePr>
          <p:nvPr/>
        </p:nvGraphicFramePr>
        <p:xfrm>
          <a:off x="207963" y="1800225"/>
          <a:ext cx="12314237" cy="2424113"/>
        </p:xfrm>
        <a:graphic>
          <a:graphicData uri="http://schemas.openxmlformats.org/drawingml/2006/table">
            <a:tbl>
              <a:tblPr/>
              <a:tblGrid>
                <a:gridCol w="2016125"/>
                <a:gridCol w="1065212"/>
                <a:gridCol w="885825"/>
                <a:gridCol w="1023938"/>
                <a:gridCol w="1030287"/>
                <a:gridCol w="1319213"/>
                <a:gridCol w="2201862"/>
                <a:gridCol w="2771775"/>
              </a:tblGrid>
              <a:tr h="623888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кол-во жителей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кол-во жилых домов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%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износа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жилого сектора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%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негазофицированного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жилья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</a:tr>
              <a:tr h="7413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всего</a:t>
                      </a:r>
                    </a:p>
                  </a:txBody>
                  <a:tcPr marL="0" marR="0" marT="0" marB="0" vert="eaVert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 эт</a:t>
                      </a:r>
                    </a:p>
                  </a:txBody>
                  <a:tcPr marL="0" marR="0" marT="0" marB="0" vert="eaVert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3-5 эт</a:t>
                      </a:r>
                    </a:p>
                  </a:txBody>
                  <a:tcPr marL="0" marR="0" marT="0" marB="0" vert="eaVert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6-9 эт</a:t>
                      </a:r>
                    </a:p>
                  </a:txBody>
                  <a:tcPr marL="0" marR="0" marT="0" marB="0" vert="eaVert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Свыше 9 эт</a:t>
                      </a:r>
                    </a:p>
                  </a:txBody>
                  <a:tcPr marL="0" marR="0" marT="0" marB="0" vert="eaVert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5886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297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70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100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9905" name="Text Box 38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400" b="1">
                <a:latin typeface="Times New Roman" pitchFamily="18" charset="0"/>
                <a:cs typeface="Arial" pitchFamily="34" charset="0"/>
              </a:rPr>
              <a:t>п. 4.5.1.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134938" y="120650"/>
            <a:ext cx="12530137" cy="14398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800">
                <a:latin typeface="Times New Roman" pitchFamily="18" charset="0"/>
                <a:cs typeface="Times New Roman" pitchFamily="18" charset="0"/>
              </a:rPr>
              <a:t>Паспорт территории населенного пункта Новотроицк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800">
                <a:latin typeface="Times New Roman" pitchFamily="18" charset="0"/>
                <a:cs typeface="Times New Roman" pitchFamily="18" charset="0"/>
              </a:rPr>
              <a:t>Новотроицкого сельсовета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Характеристика зданий и сооружений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Line 2"/>
          <p:cNvSpPr>
            <a:spLocks noChangeShapeType="1"/>
          </p:cNvSpPr>
          <p:nvPr/>
        </p:nvSpPr>
        <p:spPr bwMode="auto">
          <a:xfrm>
            <a:off x="2922588" y="-1179988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0899" name="Line 3"/>
          <p:cNvSpPr>
            <a:spLocks noChangeShapeType="1"/>
          </p:cNvSpPr>
          <p:nvPr/>
        </p:nvSpPr>
        <p:spPr bwMode="auto">
          <a:xfrm>
            <a:off x="8655050" y="-1179988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0900" name="Line 4"/>
          <p:cNvSpPr>
            <a:spLocks noChangeShapeType="1"/>
          </p:cNvSpPr>
          <p:nvPr/>
        </p:nvSpPr>
        <p:spPr bwMode="auto">
          <a:xfrm>
            <a:off x="6556375" y="-1149985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1048581" name="Group 5"/>
          <p:cNvGraphicFramePr>
            <a:graphicFrameLocks noGrp="1"/>
          </p:cNvGraphicFramePr>
          <p:nvPr/>
        </p:nvGraphicFramePr>
        <p:xfrm>
          <a:off x="0" y="2162175"/>
          <a:ext cx="12801600" cy="334963"/>
        </p:xfrm>
        <a:graphic>
          <a:graphicData uri="http://schemas.openxmlformats.org/drawingml/2006/table">
            <a:tbl>
              <a:tblPr/>
              <a:tblGrid>
                <a:gridCol w="12801600"/>
              </a:tblGrid>
              <a:tr h="161925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Татарский (8-383-64)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48587" name="Group 11"/>
          <p:cNvGraphicFramePr>
            <a:graphicFrameLocks noGrp="1"/>
          </p:cNvGraphicFramePr>
          <p:nvPr/>
        </p:nvGraphicFramePr>
        <p:xfrm>
          <a:off x="0" y="2557463"/>
          <a:ext cx="12801600" cy="3840162"/>
        </p:xfrm>
        <a:graphic>
          <a:graphicData uri="http://schemas.openxmlformats.org/drawingml/2006/table">
            <a:tbl>
              <a:tblPr/>
              <a:tblGrid>
                <a:gridCol w="527050"/>
                <a:gridCol w="2613025"/>
                <a:gridCol w="1592263"/>
                <a:gridCol w="1525587"/>
                <a:gridCol w="2582863"/>
                <a:gridCol w="2398712"/>
                <a:gridCol w="1562100"/>
              </a:tblGrid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организации, учреждения, объекта экономики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формирования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Численный состав (всего)/состав дежурной смены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приведения в готовность формирований/дежурной смены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и кол-во техники, оборудования, средств защиты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руководителя подразделения (телефон)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Татарский ЦТ ОАО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«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Сибирьтелеком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»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АВБ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3/1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Ч+1,30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Автомобиль УАЗ-1ед.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Чуприков А.Н. (20453)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Татарский филиал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«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Новосибирскоблэнерго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»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Дежурная смена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5/2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Ч+0,30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Автомобиль ВАЗ -1ед.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Шиберт Д.Б. (20159)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ЖКХ: в т.ч.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Татарская дирекция ООО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«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Новосибирскоблгаз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»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АВБ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3/1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Ч+0,30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Автомобиль УАЗ -1ед.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Реслер А.А. (21246)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«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Водоканал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»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АВГ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3/1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Ч+1,30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Автомобиль ЗИЛ-131-1 ед, УАЗ-1 ед,автовышка-1 ед.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Аксинин С.Н. (25969)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68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«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Тепловик-3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»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АВГ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3/1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Ч+1,30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Автомобиль ГАЗ-53 -1 ед, ЗИЛ-1 ед.-2ед.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Трактор МТЗ-80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1ед.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Акентьев А.П. (20699)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68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ООО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«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Татарскэнергогаз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»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АВГ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2/1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Ч+1,30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Автомобиль УАЗ-1 ед.-1ед.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Трактор ДТ-25-1 ед.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Евтушенко А.А. (25318)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134938" y="120650"/>
            <a:ext cx="12530137" cy="14398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800">
                <a:latin typeface="Times New Roman" pitchFamily="18" charset="0"/>
                <a:cs typeface="Times New Roman" pitchFamily="18" charset="0"/>
              </a:rPr>
              <a:t>Паспорт территории населенного пункта Новотроицк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800">
                <a:latin typeface="Times New Roman" pitchFamily="18" charset="0"/>
                <a:cs typeface="Times New Roman" pitchFamily="18" charset="0"/>
              </a:rPr>
              <a:t>Новотроицкого сельсовета Татарского </a:t>
            </a:r>
            <a:r>
              <a:rPr lang="ru-RU" sz="2400">
                <a:latin typeface="Times New Roman" pitchFamily="18" charset="0"/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400">
                <a:latin typeface="Times New Roman" pitchFamily="18" charset="0"/>
                <a:cs typeface="Times New Roman" pitchFamily="18" charset="0"/>
              </a:rPr>
              <a:t>(</a:t>
            </a:r>
            <a:r>
              <a:rPr lang="ru-RU" sz="2400" b="1">
                <a:solidFill>
                  <a:srgbClr val="0000FF"/>
                </a:solidFill>
                <a:latin typeface="Times New Roman" pitchFamily="18" charset="0"/>
              </a:rPr>
              <a:t>Сведения по наличию инженерной техники)</a:t>
            </a:r>
          </a:p>
          <a:p>
            <a:pPr algn="ctr" defTabSz="1279525">
              <a:lnSpc>
                <a:spcPct val="80000"/>
              </a:lnSpc>
              <a:defRPr/>
            </a:pPr>
            <a:endParaRPr lang="ru-RU" sz="240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Line 2"/>
          <p:cNvSpPr>
            <a:spLocks noChangeShapeType="1"/>
          </p:cNvSpPr>
          <p:nvPr/>
        </p:nvSpPr>
        <p:spPr bwMode="auto">
          <a:xfrm>
            <a:off x="9169400" y="-111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1169411" name="Group 3"/>
          <p:cNvGraphicFramePr>
            <a:graphicFrameLocks noGrp="1"/>
          </p:cNvGraphicFramePr>
          <p:nvPr/>
        </p:nvGraphicFramePr>
        <p:xfrm>
          <a:off x="0" y="1055688"/>
          <a:ext cx="12801600" cy="7839075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576262"/>
                <a:gridCol w="792163"/>
                <a:gridCol w="903287"/>
                <a:gridCol w="2376488"/>
                <a:gridCol w="830262"/>
                <a:gridCol w="642938"/>
                <a:gridCol w="719137"/>
                <a:gridCol w="798513"/>
                <a:gridCol w="922337"/>
              </a:tblGrid>
              <a:tr h="1762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285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19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ЦУКС по субъекту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ЦУКС ГУ МЧС России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Аэромобильная группировка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Ч+3.00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Ч+7.00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создании аэромоб. группировки сил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14.03.16 №157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1.1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Подразделения ФПС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Подразделения ППС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ФГКУ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Сибирский СЦ МЧС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СРЦ от 28.01.13 №50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утв. порядка прим. СиС СФО в гот. к применению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Бердский ПСО филиал ФГКУ «СРПСО МЧС РФ»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Группа БПЛА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Психологическая служба (оперативная группа)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134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2246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2390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706" tIns="106862" rIns="213706" bIns="106862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1800">
                <a:latin typeface="Times New Roman" pitchFamily="18" charset="0"/>
              </a:rPr>
              <a:t>привлечения сил и средств для ликвидации последствий ЧС,  вызванной риском обрушения зданий, сооружений (пород)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70434" name="Group 2"/>
          <p:cNvGraphicFramePr>
            <a:graphicFrameLocks noGrp="1"/>
          </p:cNvGraphicFramePr>
          <p:nvPr/>
        </p:nvGraphicFramePr>
        <p:xfrm>
          <a:off x="0" y="773113"/>
          <a:ext cx="12801600" cy="742632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Минздрав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Минздрава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Оперативный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центра ВЦМК «Защита»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 ВЦМК: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Дежурные врачи медучреждений различного профиля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фонда ОМС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Бригада специализированной медицинской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 БСМП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Станции скорой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(БСМП)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Фельдшерские бригады (БСМП)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медицинский отряд (Сибирский ОМЦ ФМБА)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Психологическая служба (оперативная группа)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Минздрав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3238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2390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706" tIns="106862" rIns="213706" bIns="106862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1800">
                <a:latin typeface="Times New Roman" pitchFamily="18" charset="0"/>
              </a:rPr>
              <a:t>привлечения сил и средств для ликвидации последствий ЧС,  вызванной риском обрушения зданий, сооружений (пород)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ext Box 4"/>
          <p:cNvSpPr txBox="1">
            <a:spLocks noChangeArrowheads="1"/>
          </p:cNvSpPr>
          <p:nvPr/>
        </p:nvSpPr>
        <p:spPr bwMode="auto">
          <a:xfrm>
            <a:off x="1109663" y="320675"/>
            <a:ext cx="10582275" cy="50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177" tIns="63623" rIns="127177" bIns="63623">
            <a:spAutoFit/>
          </a:bodyPr>
          <a:lstStyle/>
          <a:p>
            <a:pPr algn="ctr" defTabSz="1276350"/>
            <a:r>
              <a:rPr lang="ru-RU" b="1">
                <a:latin typeface="Times New Roman" pitchFamily="18" charset="0"/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28675" name="Прямоугольник 51"/>
          <p:cNvSpPr>
            <a:spLocks noChangeArrowheads="1"/>
          </p:cNvSpPr>
          <p:nvPr/>
        </p:nvSpPr>
        <p:spPr bwMode="auto">
          <a:xfrm>
            <a:off x="1157288" y="1149350"/>
            <a:ext cx="400050" cy="2000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676" name="TextBox 52"/>
          <p:cNvSpPr txBox="1">
            <a:spLocks noChangeArrowheads="1"/>
          </p:cNvSpPr>
          <p:nvPr/>
        </p:nvSpPr>
        <p:spPr bwMode="auto">
          <a:xfrm>
            <a:off x="1644650" y="1031875"/>
            <a:ext cx="2700338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231" tIns="63651" rIns="127231" bIns="63651">
            <a:spAutoFit/>
          </a:bodyPr>
          <a:lstStyle/>
          <a:p>
            <a:pPr defTabSz="1276350"/>
            <a:r>
              <a:rPr lang="ru-RU" sz="1500">
                <a:latin typeface="Times New Roman" pitchFamily="18" charset="0"/>
                <a:cs typeface="Times New Roman" pitchFamily="18" charset="0"/>
              </a:rPr>
              <a:t>- жилые дома;</a:t>
            </a:r>
          </a:p>
        </p:txBody>
      </p:sp>
      <p:sp>
        <p:nvSpPr>
          <p:cNvPr id="28677" name="Прямоугольник 53"/>
          <p:cNvSpPr>
            <a:spLocks noChangeArrowheads="1"/>
          </p:cNvSpPr>
          <p:nvPr/>
        </p:nvSpPr>
        <p:spPr bwMode="auto">
          <a:xfrm>
            <a:off x="1157288" y="1443038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678" name="TextBox 54"/>
          <p:cNvSpPr txBox="1">
            <a:spLocks noChangeArrowheads="1"/>
          </p:cNvSpPr>
          <p:nvPr/>
        </p:nvSpPr>
        <p:spPr bwMode="auto">
          <a:xfrm>
            <a:off x="1644650" y="1354138"/>
            <a:ext cx="4318000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231" tIns="63651" rIns="127231" bIns="63651">
            <a:spAutoFit/>
          </a:bodyPr>
          <a:lstStyle/>
          <a:p>
            <a:pPr defTabSz="1276350"/>
            <a:r>
              <a:rPr lang="ru-RU" sz="1500">
                <a:latin typeface="Times New Roman" pitchFamily="18" charset="0"/>
                <a:cs typeface="Times New Roman" pitchFamily="18" charset="0"/>
              </a:rPr>
              <a:t>- промышленные (хозяйственные) объекты;</a:t>
            </a:r>
          </a:p>
        </p:txBody>
      </p:sp>
      <p:sp>
        <p:nvSpPr>
          <p:cNvPr id="28679" name="Прямоугольник 55"/>
          <p:cNvSpPr>
            <a:spLocks noChangeArrowheads="1"/>
          </p:cNvSpPr>
          <p:nvPr/>
        </p:nvSpPr>
        <p:spPr bwMode="auto">
          <a:xfrm>
            <a:off x="1157288" y="1739900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680" name="TextBox 56"/>
          <p:cNvSpPr txBox="1">
            <a:spLocks noChangeArrowheads="1"/>
          </p:cNvSpPr>
          <p:nvPr/>
        </p:nvSpPr>
        <p:spPr bwMode="auto">
          <a:xfrm>
            <a:off x="1644650" y="1654175"/>
            <a:ext cx="3455988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231" tIns="63651" rIns="127231" bIns="63651">
            <a:spAutoFit/>
          </a:bodyPr>
          <a:lstStyle/>
          <a:p>
            <a:pPr defTabSz="1276350"/>
            <a:r>
              <a:rPr lang="ru-RU" sz="1500">
                <a:latin typeface="Times New Roman" pitchFamily="18" charset="0"/>
                <a:cs typeface="Times New Roman" pitchFamily="18" charset="0"/>
              </a:rPr>
              <a:t>- социально – значимые объекты;</a:t>
            </a:r>
          </a:p>
        </p:txBody>
      </p:sp>
      <p:sp>
        <p:nvSpPr>
          <p:cNvPr id="28681" name="Прямоугольник 51"/>
          <p:cNvSpPr>
            <a:spLocks noChangeArrowheads="1"/>
          </p:cNvSpPr>
          <p:nvPr/>
        </p:nvSpPr>
        <p:spPr bwMode="auto">
          <a:xfrm>
            <a:off x="1154113" y="2027238"/>
            <a:ext cx="400050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682" name="Прямоугольник 51"/>
          <p:cNvSpPr>
            <a:spLocks noChangeArrowheads="1"/>
          </p:cNvSpPr>
          <p:nvPr/>
        </p:nvSpPr>
        <p:spPr bwMode="auto">
          <a:xfrm>
            <a:off x="1154113" y="2343150"/>
            <a:ext cx="400050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683" name="Прямоугольник 51"/>
          <p:cNvSpPr>
            <a:spLocks noChangeArrowheads="1"/>
          </p:cNvSpPr>
          <p:nvPr/>
        </p:nvSpPr>
        <p:spPr bwMode="auto">
          <a:xfrm>
            <a:off x="1154113" y="2660650"/>
            <a:ext cx="400050" cy="200025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684" name="TextBox 52"/>
          <p:cNvSpPr txBox="1">
            <a:spLocks noChangeArrowheads="1"/>
          </p:cNvSpPr>
          <p:nvPr/>
        </p:nvSpPr>
        <p:spPr bwMode="auto">
          <a:xfrm>
            <a:off x="1638300" y="1909763"/>
            <a:ext cx="3916363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231" tIns="63651" rIns="127231" bIns="63651">
            <a:spAutoFit/>
          </a:bodyPr>
          <a:lstStyle/>
          <a:p>
            <a:pPr defTabSz="1276350"/>
            <a:r>
              <a:rPr lang="ru-RU" sz="1500">
                <a:latin typeface="Times New Roman" pitchFamily="18" charset="0"/>
                <a:cs typeface="Times New Roman" pitchFamily="18" charset="0"/>
              </a:rPr>
              <a:t>- 1-этажные дома (кирпич, бетон);</a:t>
            </a:r>
          </a:p>
        </p:txBody>
      </p:sp>
      <p:sp>
        <p:nvSpPr>
          <p:cNvPr id="28685" name="TextBox 54"/>
          <p:cNvSpPr txBox="1">
            <a:spLocks noChangeArrowheads="1"/>
          </p:cNvSpPr>
          <p:nvPr/>
        </p:nvSpPr>
        <p:spPr bwMode="auto">
          <a:xfrm>
            <a:off x="1638300" y="2235200"/>
            <a:ext cx="4318000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231" tIns="63651" rIns="127231" bIns="63651">
            <a:spAutoFit/>
          </a:bodyPr>
          <a:lstStyle/>
          <a:p>
            <a:pPr defTabSz="1276350"/>
            <a:r>
              <a:rPr lang="ru-RU" sz="1500">
                <a:latin typeface="Times New Roman" pitchFamily="18" charset="0"/>
                <a:cs typeface="Times New Roman" pitchFamily="18" charset="0"/>
              </a:rPr>
              <a:t>- 2-этажные дома (кирпич, бетон);</a:t>
            </a:r>
          </a:p>
        </p:txBody>
      </p:sp>
      <p:sp>
        <p:nvSpPr>
          <p:cNvPr id="28686" name="TextBox 56"/>
          <p:cNvSpPr txBox="1">
            <a:spLocks noChangeArrowheads="1"/>
          </p:cNvSpPr>
          <p:nvPr/>
        </p:nvSpPr>
        <p:spPr bwMode="auto">
          <a:xfrm>
            <a:off x="1638300" y="2546350"/>
            <a:ext cx="3952875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231" tIns="63651" rIns="127231" bIns="63651">
            <a:spAutoFit/>
          </a:bodyPr>
          <a:lstStyle/>
          <a:p>
            <a:pPr defTabSz="1276350"/>
            <a:r>
              <a:rPr lang="ru-RU" sz="1500">
                <a:latin typeface="Times New Roman" pitchFamily="18" charset="0"/>
                <a:cs typeface="Times New Roman" pitchFamily="18" charset="0"/>
              </a:rPr>
              <a:t>- 3-этажные и более дома (кирпич, бетон);</a:t>
            </a:r>
          </a:p>
        </p:txBody>
      </p:sp>
      <p:sp>
        <p:nvSpPr>
          <p:cNvPr id="28687" name="Прямоугольник 51"/>
          <p:cNvSpPr>
            <a:spLocks noChangeArrowheads="1"/>
          </p:cNvSpPr>
          <p:nvPr/>
        </p:nvSpPr>
        <p:spPr bwMode="auto">
          <a:xfrm>
            <a:off x="1154113" y="2965450"/>
            <a:ext cx="4000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688" name="Прямоугольник 51"/>
          <p:cNvSpPr>
            <a:spLocks noChangeArrowheads="1"/>
          </p:cNvSpPr>
          <p:nvPr/>
        </p:nvSpPr>
        <p:spPr bwMode="auto">
          <a:xfrm>
            <a:off x="1154113" y="3257550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689" name="TextBox 54"/>
          <p:cNvSpPr txBox="1">
            <a:spLocks noChangeArrowheads="1"/>
          </p:cNvSpPr>
          <p:nvPr/>
        </p:nvSpPr>
        <p:spPr bwMode="auto">
          <a:xfrm>
            <a:off x="1638300" y="2846388"/>
            <a:ext cx="4318000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231" tIns="63651" rIns="127231" bIns="63651">
            <a:spAutoFit/>
          </a:bodyPr>
          <a:lstStyle/>
          <a:p>
            <a:pPr defTabSz="1276350"/>
            <a:r>
              <a:rPr lang="ru-RU" sz="1500">
                <a:latin typeface="Times New Roman" pitchFamily="18" charset="0"/>
                <a:cs typeface="Times New Roman" pitchFamily="18" charset="0"/>
              </a:rPr>
              <a:t>- 1-этажные дома (деревянные);</a:t>
            </a:r>
          </a:p>
        </p:txBody>
      </p:sp>
      <p:sp>
        <p:nvSpPr>
          <p:cNvPr id="28690" name="TextBox 56"/>
          <p:cNvSpPr txBox="1">
            <a:spLocks noChangeArrowheads="1"/>
          </p:cNvSpPr>
          <p:nvPr/>
        </p:nvSpPr>
        <p:spPr bwMode="auto">
          <a:xfrm>
            <a:off x="1638300" y="3157538"/>
            <a:ext cx="3952875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231" tIns="63651" rIns="127231" bIns="63651">
            <a:spAutoFit/>
          </a:bodyPr>
          <a:lstStyle/>
          <a:p>
            <a:pPr defTabSz="1276350"/>
            <a:r>
              <a:rPr lang="ru-RU" sz="1500">
                <a:latin typeface="Times New Roman" pitchFamily="18" charset="0"/>
                <a:cs typeface="Times New Roman" pitchFamily="18" charset="0"/>
              </a:rPr>
              <a:t>- 2-этажные и более дома (деревянные);</a:t>
            </a:r>
          </a:p>
        </p:txBody>
      </p:sp>
      <p:pic>
        <p:nvPicPr>
          <p:cNvPr id="28691" name="Picture 60" descr="менты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43000" y="3579813"/>
            <a:ext cx="368300" cy="341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692" name="Text Box 61"/>
          <p:cNvSpPr txBox="1">
            <a:spLocks noChangeArrowheads="1"/>
          </p:cNvSpPr>
          <p:nvPr/>
        </p:nvSpPr>
        <p:spPr bwMode="auto">
          <a:xfrm>
            <a:off x="1522413" y="3443288"/>
            <a:ext cx="3100387" cy="477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248359" tIns="124235" rIns="248359" bIns="124235">
            <a:spAutoFit/>
          </a:bodyPr>
          <a:lstStyle/>
          <a:p>
            <a:pPr defTabSz="1787525"/>
            <a:r>
              <a:rPr lang="ru-RU" sz="1500">
                <a:latin typeface="Times New Roman" pitchFamily="18" charset="0"/>
                <a:cs typeface="Times New Roman" pitchFamily="18" charset="0"/>
              </a:rPr>
              <a:t>- стационарный пост ДПС;</a:t>
            </a:r>
          </a:p>
        </p:txBody>
      </p:sp>
      <p:sp>
        <p:nvSpPr>
          <p:cNvPr id="28693" name="Text Box 55"/>
          <p:cNvSpPr txBox="1">
            <a:spLocks noChangeArrowheads="1"/>
          </p:cNvSpPr>
          <p:nvPr/>
        </p:nvSpPr>
        <p:spPr bwMode="auto">
          <a:xfrm>
            <a:off x="1590675" y="3900488"/>
            <a:ext cx="3367088" cy="63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7736" tIns="88882" rIns="177736" bIns="88882">
            <a:spAutoFit/>
          </a:bodyPr>
          <a:lstStyle/>
          <a:p>
            <a:pPr defTabSz="1787525"/>
            <a:r>
              <a:rPr lang="ru-RU" sz="1500">
                <a:latin typeface="Times New Roman" pitchFamily="18" charset="0"/>
                <a:cs typeface="Times New Roman" pitchFamily="18" charset="0"/>
              </a:rPr>
              <a:t>- сельская больница (мед.пункт)  с    указанием номера и кол. коек;</a:t>
            </a:r>
          </a:p>
        </p:txBody>
      </p:sp>
      <p:sp>
        <p:nvSpPr>
          <p:cNvPr id="28694" name="Oval 63"/>
          <p:cNvSpPr>
            <a:spLocks noChangeArrowheads="1"/>
          </p:cNvSpPr>
          <p:nvPr/>
        </p:nvSpPr>
        <p:spPr bwMode="auto">
          <a:xfrm>
            <a:off x="968375" y="5087938"/>
            <a:ext cx="644525" cy="179387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6976" tIns="63524" rIns="126976" bIns="63524" anchor="ctr"/>
          <a:lstStyle/>
          <a:p>
            <a:pPr algn="ctr" defTabSz="1276350"/>
            <a:endParaRPr lang="ru-RU" sz="35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28695" name="Line 59"/>
          <p:cNvSpPr>
            <a:spLocks noChangeShapeType="1"/>
          </p:cNvSpPr>
          <p:nvPr/>
        </p:nvSpPr>
        <p:spPr bwMode="auto">
          <a:xfrm>
            <a:off x="352425" y="4584700"/>
            <a:ext cx="358775" cy="0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28696" name="Text Box 47"/>
          <p:cNvSpPr txBox="1">
            <a:spLocks noChangeArrowheads="1"/>
          </p:cNvSpPr>
          <p:nvPr/>
        </p:nvSpPr>
        <p:spPr bwMode="auto">
          <a:xfrm>
            <a:off x="1654175" y="4957763"/>
            <a:ext cx="3540125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22" tIns="60152" rIns="120322" bIns="60152">
            <a:spAutoFit/>
          </a:bodyPr>
          <a:lstStyle/>
          <a:p>
            <a:pPr defTabSz="1212850" eaLnBrk="0" hangingPunct="0">
              <a:buFontTx/>
              <a:buChar char="-"/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аварийно-опасные участки трассы;</a:t>
            </a:r>
          </a:p>
        </p:txBody>
      </p:sp>
      <p:grpSp>
        <p:nvGrpSpPr>
          <p:cNvPr id="28697" name="Group 99"/>
          <p:cNvGrpSpPr>
            <a:grpSpLocks/>
          </p:cNvGrpSpPr>
          <p:nvPr/>
        </p:nvGrpSpPr>
        <p:grpSpPr bwMode="auto">
          <a:xfrm>
            <a:off x="1087438" y="5643563"/>
            <a:ext cx="414337" cy="234950"/>
            <a:chOff x="0" y="0"/>
            <a:chExt cx="20000" cy="20000"/>
          </a:xfrm>
        </p:grpSpPr>
        <p:sp>
          <p:nvSpPr>
            <p:cNvPr id="28880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7007" tIns="63538" rIns="127007" bIns="63538"/>
            <a:lstStyle/>
            <a:p>
              <a:pPr defTabSz="1787525"/>
              <a:endParaRPr lang="ru-RU" sz="3500">
                <a:latin typeface="Calibri" pitchFamily="34" charset="0"/>
              </a:endParaRPr>
            </a:p>
          </p:txBody>
        </p:sp>
        <p:sp>
          <p:nvSpPr>
            <p:cNvPr id="28881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7007" tIns="63538" rIns="127007" bIns="63538"/>
            <a:lstStyle/>
            <a:p>
              <a:pPr defTabSz="1787525"/>
              <a:endParaRPr lang="ru-RU" sz="3500">
                <a:latin typeface="Calibri" pitchFamily="34" charset="0"/>
              </a:endParaRPr>
            </a:p>
          </p:txBody>
        </p:sp>
      </p:grpSp>
      <p:sp>
        <p:nvSpPr>
          <p:cNvPr id="28698" name="Text Box 64"/>
          <p:cNvSpPr txBox="1">
            <a:spLocks noChangeArrowheads="1"/>
          </p:cNvSpPr>
          <p:nvPr/>
        </p:nvSpPr>
        <p:spPr bwMode="auto">
          <a:xfrm>
            <a:off x="1646238" y="5549900"/>
            <a:ext cx="1660525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110" tIns="60049" rIns="120110" bIns="60049">
            <a:spAutoFit/>
          </a:bodyPr>
          <a:lstStyle/>
          <a:p>
            <a:pPr defTabSz="1787525"/>
            <a:r>
              <a:rPr lang="ru-RU" sz="1500">
                <a:latin typeface="Times New Roman" pitchFamily="18" charset="0"/>
                <a:cs typeface="Times New Roman" pitchFamily="18" charset="0"/>
              </a:rPr>
              <a:t>- мост;</a:t>
            </a:r>
          </a:p>
        </p:txBody>
      </p:sp>
      <p:grpSp>
        <p:nvGrpSpPr>
          <p:cNvPr id="28699" name="Group 53"/>
          <p:cNvGrpSpPr>
            <a:grpSpLocks/>
          </p:cNvGrpSpPr>
          <p:nvPr/>
        </p:nvGrpSpPr>
        <p:grpSpPr bwMode="auto">
          <a:xfrm>
            <a:off x="811213" y="3962400"/>
            <a:ext cx="822325" cy="393700"/>
            <a:chOff x="2290" y="4020"/>
            <a:chExt cx="768" cy="218"/>
          </a:xfrm>
        </p:grpSpPr>
        <p:sp>
          <p:nvSpPr>
            <p:cNvPr id="28872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7634" tIns="17634" rIns="17634" bIns="17634"/>
            <a:lstStyle/>
            <a:p>
              <a:pPr algn="ctr" defTabSz="1787525"/>
              <a:r>
                <a:rPr lang="ru-RU" sz="1100" b="1" u="sng">
                  <a:latin typeface="Times New Roman" pitchFamily="18" charset="0"/>
                  <a:cs typeface="Times New Roman" pitchFamily="18" charset="0"/>
                </a:rPr>
                <a:t>№12</a:t>
              </a:r>
              <a:endParaRPr lang="ru-RU" sz="1100" u="sng">
                <a:latin typeface="Times New Roman" pitchFamily="18" charset="0"/>
                <a:cs typeface="Times New Roman" pitchFamily="18" charset="0"/>
              </a:endParaRPr>
            </a:p>
            <a:p>
              <a:pPr algn="ctr" defTabSz="1787525"/>
              <a:r>
                <a:rPr lang="ru-RU" sz="110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150</a:t>
              </a:r>
              <a:endParaRPr lang="ru-RU" sz="350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8873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28874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27007" tIns="63538" rIns="127007" bIns="63538"/>
              <a:lstStyle/>
              <a:p>
                <a:pPr defTabSz="1787525"/>
                <a:endParaRPr lang="ru-RU" sz="3500">
                  <a:latin typeface="Calibri" pitchFamily="34" charset="0"/>
                </a:endParaRPr>
              </a:p>
            </p:txBody>
          </p:sp>
          <p:sp>
            <p:nvSpPr>
              <p:cNvPr id="28875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6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877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20" cy="3408"/>
                <a:chOff x="-2659" y="0"/>
                <a:chExt cx="26710" cy="20000"/>
              </a:xfrm>
            </p:grpSpPr>
            <p:sp>
              <p:nvSpPr>
                <p:cNvPr id="28878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8879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28700" name="Text Box 47"/>
          <p:cNvSpPr txBox="1">
            <a:spLocks noChangeArrowheads="1"/>
          </p:cNvSpPr>
          <p:nvPr/>
        </p:nvSpPr>
        <p:spPr bwMode="auto">
          <a:xfrm>
            <a:off x="1651000" y="5295900"/>
            <a:ext cx="2760663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22" tIns="60152" rIns="120322" bIns="60152">
            <a:spAutoFit/>
          </a:bodyPr>
          <a:lstStyle/>
          <a:p>
            <a:pPr defTabSz="1212850" eaLnBrk="0" hangingPunct="0">
              <a:buFontTx/>
              <a:buChar char="-"/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вертолётная площадка;</a:t>
            </a:r>
          </a:p>
        </p:txBody>
      </p:sp>
      <p:sp>
        <p:nvSpPr>
          <p:cNvPr id="28701" name="Oval 63"/>
          <p:cNvSpPr>
            <a:spLocks noChangeArrowheads="1"/>
          </p:cNvSpPr>
          <p:nvPr/>
        </p:nvSpPr>
        <p:spPr bwMode="auto">
          <a:xfrm>
            <a:off x="968375" y="4802188"/>
            <a:ext cx="644525" cy="177800"/>
          </a:xfrm>
          <a:prstGeom prst="ellipse">
            <a:avLst/>
          </a:prstGeom>
          <a:solidFill>
            <a:srgbClr val="0070C0">
              <a:alpha val="50195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wrap="none" lIns="126976" tIns="63524" rIns="126976" bIns="63524" anchor="ctr"/>
          <a:lstStyle/>
          <a:p>
            <a:pPr algn="ctr" defTabSz="1276350"/>
            <a:endParaRPr lang="ru-RU" sz="35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28702" name="Text Box 47"/>
          <p:cNvSpPr txBox="1">
            <a:spLocks noChangeArrowheads="1"/>
          </p:cNvSpPr>
          <p:nvPr/>
        </p:nvSpPr>
        <p:spPr bwMode="auto">
          <a:xfrm>
            <a:off x="1651000" y="4679950"/>
            <a:ext cx="3271838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22" tIns="60152" rIns="120322" bIns="60152">
            <a:spAutoFit/>
          </a:bodyPr>
          <a:lstStyle/>
          <a:p>
            <a:pPr defTabSz="1212850" eaLnBrk="0" hangingPunct="0">
              <a:buFontTx/>
              <a:buChar char="-"/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зона ответственности ГИБДД;</a:t>
            </a:r>
          </a:p>
        </p:txBody>
      </p:sp>
      <p:sp>
        <p:nvSpPr>
          <p:cNvPr id="28703" name="Text Box 64"/>
          <p:cNvSpPr txBox="1">
            <a:spLocks noChangeArrowheads="1"/>
          </p:cNvSpPr>
          <p:nvPr/>
        </p:nvSpPr>
        <p:spPr bwMode="auto">
          <a:xfrm>
            <a:off x="1647825" y="4368800"/>
            <a:ext cx="5040313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110" tIns="60049" rIns="120110" bIns="60049">
            <a:spAutoFit/>
          </a:bodyPr>
          <a:lstStyle/>
          <a:p>
            <a:pPr defTabSz="1787525">
              <a:buFontTx/>
              <a:buChar char="-"/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400">
                <a:latin typeface="Times New Roman" pitchFamily="18" charset="0"/>
                <a:cs typeface="Times New Roman" pitchFamily="18" charset="0"/>
              </a:rPr>
              <a:t>автотрассы федерального, субъектового, местного значения</a:t>
            </a:r>
          </a:p>
        </p:txBody>
      </p:sp>
      <p:sp>
        <p:nvSpPr>
          <p:cNvPr id="28704" name="Line 499"/>
          <p:cNvSpPr>
            <a:spLocks noChangeShapeType="1"/>
          </p:cNvSpPr>
          <p:nvPr/>
        </p:nvSpPr>
        <p:spPr bwMode="auto">
          <a:xfrm>
            <a:off x="7769225" y="768826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28705" name="Line 159"/>
          <p:cNvSpPr>
            <a:spLocks noChangeShapeType="1"/>
          </p:cNvSpPr>
          <p:nvPr/>
        </p:nvSpPr>
        <p:spPr bwMode="auto">
          <a:xfrm>
            <a:off x="939800" y="6445250"/>
            <a:ext cx="609600" cy="0"/>
          </a:xfrm>
          <a:prstGeom prst="line">
            <a:avLst/>
          </a:prstGeom>
          <a:noFill/>
          <a:ln w="38100">
            <a:pattFill prst="dkVert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28706" name="Text Box 160"/>
          <p:cNvSpPr txBox="1">
            <a:spLocks noChangeArrowheads="1"/>
          </p:cNvSpPr>
          <p:nvPr/>
        </p:nvSpPr>
        <p:spPr bwMode="auto">
          <a:xfrm>
            <a:off x="1589088" y="5891213"/>
            <a:ext cx="1735137" cy="407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7919" tIns="88966" rIns="177919" bIns="88966">
            <a:spAutoFit/>
          </a:bodyPr>
          <a:lstStyle/>
          <a:p>
            <a:pPr defTabSz="1787525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ж\д станция;</a:t>
            </a:r>
          </a:p>
        </p:txBody>
      </p:sp>
      <p:sp>
        <p:nvSpPr>
          <p:cNvPr id="28707" name="Text Box 161"/>
          <p:cNvSpPr txBox="1">
            <a:spLocks noChangeArrowheads="1"/>
          </p:cNvSpPr>
          <p:nvPr/>
        </p:nvSpPr>
        <p:spPr bwMode="auto">
          <a:xfrm>
            <a:off x="1579563" y="6211888"/>
            <a:ext cx="1855787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77919" tIns="88966" rIns="177919" bIns="88966">
            <a:spAutoFit/>
          </a:bodyPr>
          <a:lstStyle/>
          <a:p>
            <a:pPr defTabSz="1787525"/>
            <a:r>
              <a:rPr lang="ru-RU" sz="1500">
                <a:latin typeface="Times New Roman" pitchFamily="18" charset="0"/>
                <a:cs typeface="Times New Roman" pitchFamily="18" charset="0"/>
              </a:rPr>
              <a:t>- железная дорога;</a:t>
            </a:r>
          </a:p>
        </p:txBody>
      </p:sp>
      <p:grpSp>
        <p:nvGrpSpPr>
          <p:cNvPr id="28708" name="Group 162"/>
          <p:cNvGrpSpPr>
            <a:grpSpLocks/>
          </p:cNvGrpSpPr>
          <p:nvPr/>
        </p:nvGrpSpPr>
        <p:grpSpPr bwMode="auto">
          <a:xfrm>
            <a:off x="989013" y="5973763"/>
            <a:ext cx="565150" cy="280987"/>
            <a:chOff x="4150" y="3838"/>
            <a:chExt cx="272" cy="91"/>
          </a:xfrm>
        </p:grpSpPr>
        <p:sp>
          <p:nvSpPr>
            <p:cNvPr id="28870" name="Rectangle 163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261" tIns="63665" rIns="127261" bIns="63665" anchor="ctr"/>
            <a:lstStyle/>
            <a:p>
              <a:pPr defTabSz="1276350"/>
              <a:endParaRPr lang="ru-RU">
                <a:latin typeface="Calibri" pitchFamily="34" charset="0"/>
              </a:endParaRPr>
            </a:p>
          </p:txBody>
        </p:sp>
        <p:sp>
          <p:nvSpPr>
            <p:cNvPr id="28871" name="Rectangle 164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261" tIns="63665" rIns="127261" bIns="63665" anchor="ctr"/>
            <a:lstStyle/>
            <a:p>
              <a:pPr defTabSz="1276350"/>
              <a:endParaRPr lang="ru-RU">
                <a:latin typeface="Calibri" pitchFamily="34" charset="0"/>
              </a:endParaRPr>
            </a:p>
          </p:txBody>
        </p:sp>
      </p:grpSp>
      <p:sp>
        <p:nvSpPr>
          <p:cNvPr id="28709" name="Text Box 457"/>
          <p:cNvSpPr txBox="1">
            <a:spLocks noChangeArrowheads="1"/>
          </p:cNvSpPr>
          <p:nvPr/>
        </p:nvSpPr>
        <p:spPr bwMode="auto">
          <a:xfrm>
            <a:off x="7594600" y="3446463"/>
            <a:ext cx="2419350" cy="2301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968375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метеорологический пост;</a:t>
            </a:r>
          </a:p>
        </p:txBody>
      </p:sp>
      <p:grpSp>
        <p:nvGrpSpPr>
          <p:cNvPr id="28710" name="Group 120"/>
          <p:cNvGrpSpPr>
            <a:grpSpLocks/>
          </p:cNvGrpSpPr>
          <p:nvPr/>
        </p:nvGrpSpPr>
        <p:grpSpPr bwMode="auto">
          <a:xfrm>
            <a:off x="6921500" y="3479800"/>
            <a:ext cx="285750" cy="225425"/>
            <a:chOff x="-50" y="4479"/>
            <a:chExt cx="136" cy="101"/>
          </a:xfrm>
        </p:grpSpPr>
        <p:sp>
          <p:nvSpPr>
            <p:cNvPr id="28867" name="AutoShape 445"/>
            <p:cNvSpPr>
              <a:spLocks noChangeArrowheads="1"/>
            </p:cNvSpPr>
            <p:nvPr/>
          </p:nvSpPr>
          <p:spPr bwMode="auto">
            <a:xfrm>
              <a:off x="-29" y="4488"/>
              <a:ext cx="99" cy="69"/>
            </a:xfrm>
            <a:prstGeom prst="triangle">
              <a:avLst>
                <a:gd name="adj" fmla="val 50000"/>
              </a:avLst>
            </a:prstGeom>
            <a:solidFill>
              <a:srgbClr val="3399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01321" tIns="50611" rIns="101321" bIns="50611" anchor="ctr"/>
            <a:lstStyle/>
            <a:p>
              <a:pPr defTabSz="1428750"/>
              <a:endParaRPr lang="ru-RU" sz="2900" b="1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868" name="Text Box 446"/>
            <p:cNvSpPr txBox="1">
              <a:spLocks noChangeArrowheads="1"/>
            </p:cNvSpPr>
            <p:nvPr/>
          </p:nvSpPr>
          <p:spPr bwMode="auto">
            <a:xfrm>
              <a:off x="-50" y="4479"/>
              <a:ext cx="136" cy="101"/>
            </a:xfrm>
            <a:prstGeom prst="rect">
              <a:avLst/>
            </a:prstGeom>
            <a:noFill/>
            <a:ln w="76200" cmpd="tri">
              <a:noFill/>
              <a:miter lim="800000"/>
              <a:headEnd/>
              <a:tailEnd/>
            </a:ln>
          </p:spPr>
          <p:txBody>
            <a:bodyPr lIns="101256" tIns="50583" rIns="101256" bIns="50583">
              <a:spAutoFit/>
            </a:bodyPr>
            <a:lstStyle/>
            <a:p>
              <a:pPr algn="ctr" defTabSz="766763">
                <a:spcBef>
                  <a:spcPct val="50000"/>
                </a:spcBef>
              </a:pPr>
              <a:endParaRPr lang="ru-RU" sz="800" b="1">
                <a:solidFill>
                  <a:srgbClr val="FF33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869" name="Line 447"/>
            <p:cNvSpPr>
              <a:spLocks noChangeShapeType="1"/>
            </p:cNvSpPr>
            <p:nvPr/>
          </p:nvSpPr>
          <p:spPr bwMode="auto">
            <a:xfrm flipH="1">
              <a:off x="-32" y="4480"/>
              <a:ext cx="87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sm" len="sm"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8711" name="Rectangle 54"/>
          <p:cNvSpPr>
            <a:spLocks noChangeArrowheads="1"/>
          </p:cNvSpPr>
          <p:nvPr/>
        </p:nvSpPr>
        <p:spPr bwMode="auto">
          <a:xfrm>
            <a:off x="6838950" y="3795713"/>
            <a:ext cx="427038" cy="214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246" tIns="63658" rIns="127246" bIns="63658" anchor="ctr"/>
          <a:lstStyle/>
          <a:p>
            <a:pPr algn="ctr" defTabSz="912813"/>
            <a:r>
              <a:rPr lang="ru-RU" sz="1100" b="1">
                <a:latin typeface="Times New Roman" pitchFamily="18" charset="0"/>
              </a:rPr>
              <a:t>ПВР</a:t>
            </a:r>
          </a:p>
        </p:txBody>
      </p:sp>
      <p:sp>
        <p:nvSpPr>
          <p:cNvPr id="28712" name="Text Box 457"/>
          <p:cNvSpPr txBox="1">
            <a:spLocks noChangeArrowheads="1"/>
          </p:cNvSpPr>
          <p:nvPr/>
        </p:nvSpPr>
        <p:spPr bwMode="auto">
          <a:xfrm>
            <a:off x="7602538" y="3756025"/>
            <a:ext cx="4067175" cy="2286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968375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пункты временного размещения населения;</a:t>
            </a:r>
          </a:p>
        </p:txBody>
      </p:sp>
      <p:sp>
        <p:nvSpPr>
          <p:cNvPr id="28713" name="Полилиния 115"/>
          <p:cNvSpPr>
            <a:spLocks noChangeArrowheads="1"/>
          </p:cNvSpPr>
          <p:nvPr/>
        </p:nvSpPr>
        <p:spPr bwMode="auto">
          <a:xfrm>
            <a:off x="6127750" y="3043238"/>
            <a:ext cx="279400" cy="200025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</p:spPr>
        <p:txBody>
          <a:bodyPr lIns="90891" tIns="45445" rIns="90891" bIns="45445"/>
          <a:lstStyle/>
          <a:p>
            <a:pPr defTabSz="912813"/>
            <a:endParaRPr lang="ru-RU" sz="5500" b="1">
              <a:latin typeface="Times New Roman" pitchFamily="18" charset="0"/>
            </a:endParaRPr>
          </a:p>
        </p:txBody>
      </p:sp>
      <p:sp>
        <p:nvSpPr>
          <p:cNvPr id="28714" name="Text Box 965"/>
          <p:cNvSpPr txBox="1">
            <a:spLocks noChangeArrowheads="1"/>
          </p:cNvSpPr>
          <p:nvPr/>
        </p:nvSpPr>
        <p:spPr bwMode="auto">
          <a:xfrm>
            <a:off x="7524750" y="2889250"/>
            <a:ext cx="435610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117" tIns="39061" rIns="78117" bIns="39061">
            <a:spAutoFit/>
          </a:bodyPr>
          <a:lstStyle/>
          <a:p>
            <a:pPr algn="just" defTabSz="1257300">
              <a:lnSpc>
                <a:spcPct val="70000"/>
              </a:lnSpc>
              <a:buFontTx/>
              <a:buChar char="-"/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маршруты эвакуации населения (1- номер маршрута, 13 – количество эвакуируемых домов, 1- колонн, 750 -)чел. А - автомобильный</a:t>
            </a:r>
          </a:p>
        </p:txBody>
      </p:sp>
      <p:grpSp>
        <p:nvGrpSpPr>
          <p:cNvPr id="28715" name="Группа 114"/>
          <p:cNvGrpSpPr>
            <a:grpSpLocks/>
          </p:cNvGrpSpPr>
          <p:nvPr/>
        </p:nvGrpSpPr>
        <p:grpSpPr bwMode="auto">
          <a:xfrm>
            <a:off x="6516688" y="2460625"/>
            <a:ext cx="923925" cy="371475"/>
            <a:chOff x="7847002" y="5565780"/>
            <a:chExt cx="923281" cy="369520"/>
          </a:xfrm>
        </p:grpSpPr>
        <p:grpSp>
          <p:nvGrpSpPr>
            <p:cNvPr id="28863" name="Группа 110"/>
            <p:cNvGrpSpPr>
              <a:grpSpLocks/>
            </p:cNvGrpSpPr>
            <p:nvPr/>
          </p:nvGrpSpPr>
          <p:grpSpPr bwMode="auto">
            <a:xfrm>
              <a:off x="7847002" y="5575300"/>
              <a:ext cx="360000" cy="360000"/>
              <a:chOff x="6757990" y="3514716"/>
              <a:chExt cx="540000" cy="540000"/>
            </a:xfrm>
          </p:grpSpPr>
          <p:sp>
            <p:nvSpPr>
              <p:cNvPr id="28865" name="Овал 111"/>
              <p:cNvSpPr>
                <a:spLocks noChangeArrowheads="1"/>
              </p:cNvSpPr>
              <p:nvPr/>
            </p:nvSpPr>
            <p:spPr bwMode="auto">
              <a:xfrm>
                <a:off x="6757990" y="3514716"/>
                <a:ext cx="540000" cy="540000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90891" tIns="45445" rIns="90891" bIns="45445"/>
              <a:lstStyle/>
              <a:p>
                <a:pPr algn="ctr" defTabSz="912813"/>
                <a:endParaRPr lang="ru-RU" sz="1500" b="1">
                  <a:latin typeface="Times New Roman" pitchFamily="18" charset="0"/>
                </a:endParaRPr>
              </a:p>
            </p:txBody>
          </p:sp>
          <p:sp>
            <p:nvSpPr>
              <p:cNvPr id="28866" name="TextBox 112"/>
              <p:cNvSpPr txBox="1">
                <a:spLocks noChangeArrowheads="1"/>
              </p:cNvSpPr>
              <p:nvPr/>
            </p:nvSpPr>
            <p:spPr bwMode="auto">
              <a:xfrm>
                <a:off x="6784157" y="3536032"/>
                <a:ext cx="285463" cy="4784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0891" tIns="45445" rIns="90891" bIns="45445">
                <a:spAutoFit/>
              </a:bodyPr>
              <a:lstStyle/>
              <a:p>
                <a:pPr defTabSz="912813"/>
                <a:r>
                  <a:rPr lang="ru-RU" sz="1500" b="1">
                    <a:latin typeface="Times New Roman" pitchFamily="18" charset="0"/>
                  </a:rPr>
                  <a:t>1</a:t>
                </a:r>
                <a:endParaRPr lang="ru-RU" sz="4300" b="1">
                  <a:latin typeface="Times New Roman" pitchFamily="18" charset="0"/>
                </a:endParaRPr>
              </a:p>
            </p:txBody>
          </p:sp>
        </p:grpSp>
        <p:sp>
          <p:nvSpPr>
            <p:cNvPr id="28864" name="Rectangle 9"/>
            <p:cNvSpPr>
              <a:spLocks noChangeArrowheads="1"/>
            </p:cNvSpPr>
            <p:nvPr/>
          </p:nvSpPr>
          <p:spPr bwMode="auto">
            <a:xfrm>
              <a:off x="8234082" y="5565780"/>
              <a:ext cx="536201" cy="355247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695" tIns="24695" rIns="24695" bIns="24695">
              <a:spAutoFit/>
            </a:bodyPr>
            <a:lstStyle/>
            <a:p>
              <a:pPr algn="ctr" defTabSz="1789113"/>
              <a:r>
                <a:rPr lang="ru-RU" sz="1000" b="1" u="sng">
                  <a:latin typeface="Times New Roman" pitchFamily="18" charset="0"/>
                  <a:cs typeface="Times New Roman" pitchFamily="18" charset="0"/>
                </a:rPr>
                <a:t>№7,9,13</a:t>
              </a:r>
            </a:p>
            <a:p>
              <a:pPr algn="ctr" defTabSz="1789113"/>
              <a:r>
                <a:rPr lang="ru-RU" sz="1000" b="1">
                  <a:latin typeface="Times New Roman" pitchFamily="18" charset="0"/>
                  <a:cs typeface="Times New Roman" pitchFamily="18" charset="0"/>
                </a:rPr>
                <a:t> 750 чел.</a:t>
              </a:r>
            </a:p>
          </p:txBody>
        </p:sp>
      </p:grpSp>
      <p:sp>
        <p:nvSpPr>
          <p:cNvPr id="28716" name="Text Box 965"/>
          <p:cNvSpPr txBox="1">
            <a:spLocks noChangeArrowheads="1"/>
          </p:cNvSpPr>
          <p:nvPr/>
        </p:nvSpPr>
        <p:spPr bwMode="auto">
          <a:xfrm>
            <a:off x="7513638" y="2465388"/>
            <a:ext cx="37147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117" tIns="39061" rIns="78117" bIns="39061">
            <a:spAutoFit/>
          </a:bodyPr>
          <a:lstStyle/>
          <a:p>
            <a:pPr defTabSz="1257300">
              <a:lnSpc>
                <a:spcPct val="70000"/>
              </a:lnSpc>
              <a:buFontTx/>
              <a:buChar char="-"/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сборный эвакуационный пункт (в числ.  номера припис. домов, человек)</a:t>
            </a:r>
          </a:p>
        </p:txBody>
      </p:sp>
      <p:grpSp>
        <p:nvGrpSpPr>
          <p:cNvPr id="28717" name="Группа 118"/>
          <p:cNvGrpSpPr>
            <a:grpSpLocks/>
          </p:cNvGrpSpPr>
          <p:nvPr/>
        </p:nvGrpSpPr>
        <p:grpSpPr bwMode="auto">
          <a:xfrm>
            <a:off x="6424613" y="2949575"/>
            <a:ext cx="987425" cy="382588"/>
            <a:chOff x="3186092" y="7871693"/>
            <a:chExt cx="721494" cy="381666"/>
          </a:xfrm>
        </p:grpSpPr>
        <p:sp>
          <p:nvSpPr>
            <p:cNvPr id="28860" name="Rectangle 9"/>
            <p:cNvSpPr>
              <a:spLocks noChangeArrowheads="1"/>
            </p:cNvSpPr>
            <p:nvPr/>
          </p:nvSpPr>
          <p:spPr bwMode="auto">
            <a:xfrm>
              <a:off x="3186092" y="7871693"/>
              <a:ext cx="721494" cy="381666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695" tIns="24695" rIns="24695" bIns="24695">
              <a:spAutoFit/>
            </a:bodyPr>
            <a:lstStyle/>
            <a:p>
              <a:pPr defTabSz="1789113"/>
              <a:r>
                <a:rPr lang="ru-RU" sz="1000" b="1">
                  <a:latin typeface="Times New Roman" pitchFamily="18" charset="0"/>
                  <a:cs typeface="Times New Roman" pitchFamily="18" charset="0"/>
                </a:rPr>
                <a:t>       </a:t>
              </a:r>
              <a:r>
                <a:rPr lang="ru-RU" sz="1000" b="1" u="sng">
                  <a:latin typeface="Times New Roman" pitchFamily="18" charset="0"/>
                  <a:cs typeface="Times New Roman" pitchFamily="18" charset="0"/>
                </a:rPr>
                <a:t>__13__</a:t>
              </a:r>
            </a:p>
            <a:p>
              <a:pPr defTabSz="1789113"/>
              <a:r>
                <a:rPr lang="ru-RU" sz="1000" b="1">
                  <a:latin typeface="Times New Roman" pitchFamily="18" charset="0"/>
                  <a:cs typeface="Times New Roman" pitchFamily="18" charset="0"/>
                </a:rPr>
                <a:t>         </a:t>
              </a:r>
              <a:r>
                <a:rPr lang="en-US" sz="1000" b="1">
                  <a:latin typeface="Times New Roman" pitchFamily="18" charset="0"/>
                  <a:cs typeface="Times New Roman" pitchFamily="18" charset="0"/>
                </a:rPr>
                <a:t>1</a:t>
              </a:r>
              <a:r>
                <a:rPr lang="ru-RU" sz="1000" b="1">
                  <a:latin typeface="Times New Roman" pitchFamily="18" charset="0"/>
                  <a:cs typeface="Times New Roman" pitchFamily="18" charset="0"/>
                </a:rPr>
                <a:t>/750</a:t>
              </a:r>
            </a:p>
          </p:txBody>
        </p:sp>
        <p:sp>
          <p:nvSpPr>
            <p:cNvPr id="28861" name="Rectangle 9"/>
            <p:cNvSpPr>
              <a:spLocks noChangeArrowheads="1"/>
            </p:cNvSpPr>
            <p:nvPr/>
          </p:nvSpPr>
          <p:spPr bwMode="auto">
            <a:xfrm>
              <a:off x="3218728" y="7871693"/>
              <a:ext cx="130545" cy="35622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695" tIns="24695" rIns="24695" bIns="24695">
              <a:spAutoFit/>
            </a:bodyPr>
            <a:lstStyle/>
            <a:p>
              <a:pPr algn="ctr" defTabSz="1789113"/>
              <a:r>
                <a:rPr lang="ru-RU" sz="2000">
                  <a:latin typeface="Times New Roman" pitchFamily="18" charset="0"/>
                  <a:cs typeface="Times New Roman" pitchFamily="18" charset="0"/>
                </a:rPr>
                <a:t>1</a:t>
              </a:r>
            </a:p>
          </p:txBody>
        </p:sp>
        <p:sp>
          <p:nvSpPr>
            <p:cNvPr id="28862" name="Rectangle 9"/>
            <p:cNvSpPr>
              <a:spLocks noChangeArrowheads="1"/>
            </p:cNvSpPr>
            <p:nvPr/>
          </p:nvSpPr>
          <p:spPr bwMode="auto">
            <a:xfrm>
              <a:off x="3689514" y="7881195"/>
              <a:ext cx="171674" cy="354744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695" tIns="24695" rIns="24695" bIns="24695">
              <a:spAutoFit/>
            </a:bodyPr>
            <a:lstStyle/>
            <a:p>
              <a:pPr algn="ctr" defTabSz="1789113"/>
              <a:r>
                <a:rPr lang="ru-RU" sz="2000">
                  <a:latin typeface="Times New Roman" pitchFamily="18" charset="0"/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28718" name="Line 499"/>
          <p:cNvSpPr>
            <a:spLocks noChangeShapeType="1"/>
          </p:cNvSpPr>
          <p:nvPr/>
        </p:nvSpPr>
        <p:spPr bwMode="auto">
          <a:xfrm>
            <a:off x="9269413" y="86471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28719" name="Text Box 47"/>
          <p:cNvSpPr txBox="1">
            <a:spLocks noChangeArrowheads="1"/>
          </p:cNvSpPr>
          <p:nvPr/>
        </p:nvSpPr>
        <p:spPr bwMode="auto">
          <a:xfrm>
            <a:off x="1631950" y="7918450"/>
            <a:ext cx="1066800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350" tIns="60166" rIns="120350" bIns="60166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колодец;</a:t>
            </a:r>
          </a:p>
        </p:txBody>
      </p:sp>
      <p:cxnSp>
        <p:nvCxnSpPr>
          <p:cNvPr id="135" name="Прямая соединительная линия 134"/>
          <p:cNvCxnSpPr/>
          <p:nvPr/>
        </p:nvCxnSpPr>
        <p:spPr bwMode="auto">
          <a:xfrm>
            <a:off x="1076325" y="9040813"/>
            <a:ext cx="401638" cy="0"/>
          </a:xfrm>
          <a:prstGeom prst="line">
            <a:avLst/>
          </a:prstGeom>
          <a:ln w="3492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21" name="Text Box 47"/>
          <p:cNvSpPr txBox="1">
            <a:spLocks noChangeArrowheads="1"/>
          </p:cNvSpPr>
          <p:nvPr/>
        </p:nvSpPr>
        <p:spPr bwMode="auto">
          <a:xfrm>
            <a:off x="1611313" y="8836025"/>
            <a:ext cx="2205037" cy="347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350" tIns="60166" rIns="120350" bIns="60166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линии водоснабжения;</a:t>
            </a:r>
          </a:p>
        </p:txBody>
      </p:sp>
      <p:sp>
        <p:nvSpPr>
          <p:cNvPr id="28722" name="Text Box 47"/>
          <p:cNvSpPr txBox="1">
            <a:spLocks noChangeArrowheads="1"/>
          </p:cNvSpPr>
          <p:nvPr/>
        </p:nvSpPr>
        <p:spPr bwMode="auto">
          <a:xfrm>
            <a:off x="1631950" y="8596313"/>
            <a:ext cx="2190750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350" tIns="60166" rIns="120350" bIns="60166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водозаборная станция;</a:t>
            </a:r>
          </a:p>
        </p:txBody>
      </p:sp>
      <p:grpSp>
        <p:nvGrpSpPr>
          <p:cNvPr id="28723" name="Группа 144"/>
          <p:cNvGrpSpPr>
            <a:grpSpLocks/>
          </p:cNvGrpSpPr>
          <p:nvPr/>
        </p:nvGrpSpPr>
        <p:grpSpPr bwMode="auto">
          <a:xfrm>
            <a:off x="1122363" y="8667750"/>
            <a:ext cx="306387" cy="301625"/>
            <a:chOff x="346075" y="6327775"/>
            <a:chExt cx="215900" cy="215900"/>
          </a:xfrm>
        </p:grpSpPr>
        <p:sp>
          <p:nvSpPr>
            <p:cNvPr id="28858" name="Овал 138"/>
            <p:cNvSpPr>
              <a:spLocks noChangeArrowheads="1"/>
            </p:cNvSpPr>
            <p:nvPr/>
          </p:nvSpPr>
          <p:spPr bwMode="auto">
            <a:xfrm>
              <a:off x="346075" y="6327775"/>
              <a:ext cx="215900" cy="215900"/>
            </a:xfrm>
            <a:prstGeom prst="ellipse">
              <a:avLst/>
            </a:prstGeom>
            <a:noFill/>
            <a:ln w="25400" algn="ctr">
              <a:solidFill>
                <a:srgbClr val="0070C0"/>
              </a:solidFill>
              <a:round/>
              <a:headEnd/>
              <a:tailEnd/>
            </a:ln>
          </p:spPr>
          <p:txBody>
            <a:bodyPr lIns="90891" tIns="45445" rIns="90891" bIns="45445" anchor="ctr"/>
            <a:lstStyle/>
            <a:p>
              <a:pPr algn="ctr" defTabSz="912813"/>
              <a:endParaRPr lang="ru-RU" sz="55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28859" name="Овал 139"/>
            <p:cNvSpPr>
              <a:spLocks noChangeArrowheads="1"/>
            </p:cNvSpPr>
            <p:nvPr/>
          </p:nvSpPr>
          <p:spPr bwMode="auto"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 w="25400" algn="ctr">
              <a:noFill/>
              <a:round/>
              <a:headEnd/>
              <a:tailEnd/>
            </a:ln>
          </p:spPr>
          <p:txBody>
            <a:bodyPr lIns="90891" tIns="45445" rIns="90891" bIns="45445" anchor="ctr"/>
            <a:lstStyle/>
            <a:p>
              <a:pPr algn="ctr" defTabSz="912813"/>
              <a:endParaRPr lang="ru-RU" sz="55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28724" name="Группа 143"/>
          <p:cNvGrpSpPr>
            <a:grpSpLocks/>
          </p:cNvGrpSpPr>
          <p:nvPr/>
        </p:nvGrpSpPr>
        <p:grpSpPr bwMode="auto">
          <a:xfrm>
            <a:off x="1122363" y="8340725"/>
            <a:ext cx="306387" cy="303213"/>
            <a:chOff x="785786" y="6215082"/>
            <a:chExt cx="215900" cy="215900"/>
          </a:xfrm>
        </p:grpSpPr>
        <p:sp>
          <p:nvSpPr>
            <p:cNvPr id="28855" name="Овал 141"/>
            <p:cNvSpPr>
              <a:spLocks noChangeArrowheads="1"/>
            </p:cNvSpPr>
            <p:nvPr/>
          </p:nvSpPr>
          <p:spPr bwMode="auto">
            <a:xfrm>
              <a:off x="785786" y="6215082"/>
              <a:ext cx="215900" cy="215900"/>
            </a:xfrm>
            <a:prstGeom prst="ellipse">
              <a:avLst/>
            </a:prstGeom>
            <a:noFill/>
            <a:ln w="25400" algn="ctr">
              <a:solidFill>
                <a:srgbClr val="0070C0"/>
              </a:solidFill>
              <a:round/>
              <a:headEnd/>
              <a:tailEnd/>
            </a:ln>
          </p:spPr>
          <p:txBody>
            <a:bodyPr lIns="90891" tIns="45445" rIns="90891" bIns="45445" anchor="ctr"/>
            <a:lstStyle/>
            <a:p>
              <a:pPr algn="ctr" defTabSz="912813"/>
              <a:endParaRPr lang="ru-RU" sz="55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143" name="Прямая соединительная линия 142"/>
            <p:cNvCxnSpPr/>
            <p:nvPr/>
          </p:nvCxnSpPr>
          <p:spPr>
            <a:xfrm rot="16200000" flipH="1">
              <a:off x="819114" y="6258197"/>
              <a:ext cx="152600" cy="138713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4" name="Прямая соединительная линия 143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8725" name="Text Box 47"/>
          <p:cNvSpPr txBox="1">
            <a:spLocks noChangeArrowheads="1"/>
          </p:cNvSpPr>
          <p:nvPr/>
        </p:nvSpPr>
        <p:spPr bwMode="auto">
          <a:xfrm>
            <a:off x="1633538" y="8274050"/>
            <a:ext cx="2160587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350" tIns="60166" rIns="120350" bIns="60166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очистное сооружение;</a:t>
            </a:r>
          </a:p>
        </p:txBody>
      </p:sp>
      <p:sp>
        <p:nvSpPr>
          <p:cNvPr id="28726" name="Прямоугольник 145"/>
          <p:cNvSpPr>
            <a:spLocks noChangeArrowheads="1"/>
          </p:cNvSpPr>
          <p:nvPr/>
        </p:nvSpPr>
        <p:spPr bwMode="auto">
          <a:xfrm>
            <a:off x="1122363" y="7980363"/>
            <a:ext cx="306387" cy="304800"/>
          </a:xfrm>
          <a:prstGeom prst="rect">
            <a:avLst/>
          </a:prstGeom>
          <a:noFill/>
          <a:ln w="25400" algn="ctr">
            <a:solidFill>
              <a:srgbClr val="0070C0"/>
            </a:solidFill>
            <a:miter lim="800000"/>
            <a:headEnd/>
            <a:tailEnd/>
          </a:ln>
        </p:spPr>
        <p:txBody>
          <a:bodyPr lIns="127261" tIns="63665" rIns="127261" bIns="63665" anchor="ctr"/>
          <a:lstStyle/>
          <a:p>
            <a:pPr algn="ctr" defTabSz="912813"/>
            <a:endParaRPr lang="ru-RU" sz="5500" b="1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15" name="Группа 186"/>
          <p:cNvGrpSpPr/>
          <p:nvPr/>
        </p:nvGrpSpPr>
        <p:grpSpPr bwMode="auto">
          <a:xfrm>
            <a:off x="1125466" y="7509010"/>
            <a:ext cx="300010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6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3" name="Прямая соединительная линия 15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Прямая соединительная линия 15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Прямая соединительная линия 15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Прямоугольник 14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5500" b="1"/>
            </a:p>
          </p:txBody>
        </p:sp>
        <p:sp>
          <p:nvSpPr>
            <p:cNvPr id="150" name="Прямоугольник 14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5500" b="1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5500" b="1"/>
            </a:p>
          </p:txBody>
        </p:sp>
        <p:sp>
          <p:nvSpPr>
            <p:cNvPr id="152" name="Прямоугольник 15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5500" b="1"/>
            </a:p>
          </p:txBody>
        </p:sp>
      </p:grpSp>
      <p:sp>
        <p:nvSpPr>
          <p:cNvPr id="28728" name="Text Box 47"/>
          <p:cNvSpPr txBox="1">
            <a:spLocks noChangeArrowheads="1"/>
          </p:cNvSpPr>
          <p:nvPr/>
        </p:nvSpPr>
        <p:spPr bwMode="auto">
          <a:xfrm>
            <a:off x="1631950" y="7485063"/>
            <a:ext cx="2095500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350" tIns="60166" rIns="120350" bIns="60166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водонапорная башня;</a:t>
            </a:r>
          </a:p>
        </p:txBody>
      </p:sp>
      <p:sp>
        <p:nvSpPr>
          <p:cNvPr id="28729" name="Text Box 47"/>
          <p:cNvSpPr txBox="1">
            <a:spLocks noChangeArrowheads="1"/>
          </p:cNvSpPr>
          <p:nvPr/>
        </p:nvSpPr>
        <p:spPr bwMode="auto">
          <a:xfrm>
            <a:off x="1638300" y="7013575"/>
            <a:ext cx="1257300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350" tIns="60166" rIns="120350" bIns="60166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28730" name="Group 253"/>
          <p:cNvGrpSpPr>
            <a:grpSpLocks/>
          </p:cNvGrpSpPr>
          <p:nvPr/>
        </p:nvGrpSpPr>
        <p:grpSpPr bwMode="auto">
          <a:xfrm>
            <a:off x="1028700" y="6962775"/>
            <a:ext cx="495300" cy="466725"/>
            <a:chOff x="476" y="3248"/>
            <a:chExt cx="408" cy="409"/>
          </a:xfrm>
        </p:grpSpPr>
        <p:sp>
          <p:nvSpPr>
            <p:cNvPr id="28853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0891" tIns="45445" rIns="90891" bIns="45445" anchor="ctr"/>
            <a:lstStyle/>
            <a:p>
              <a:pPr algn="ctr" defTabSz="912813"/>
              <a:endParaRPr lang="ru-RU" sz="55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28854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1 w 21600"/>
                <a:gd name="T1" fmla="*/ 4 h 21600"/>
                <a:gd name="T2" fmla="*/ 1 w 21600"/>
                <a:gd name="T3" fmla="*/ 8 h 21600"/>
                <a:gd name="T4" fmla="*/ 0 w 21600"/>
                <a:gd name="T5" fmla="*/ 4 h 21600"/>
                <a:gd name="T6" fmla="*/ 1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0891" tIns="45445" rIns="90891" bIns="45445" anchor="ctr"/>
            <a:lstStyle/>
            <a:p>
              <a:pPr algn="ctr" defTabSz="912813"/>
              <a:endParaRPr lang="ru-RU" sz="55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28731" name="Text Box 47"/>
          <p:cNvSpPr txBox="1">
            <a:spLocks noChangeArrowheads="1"/>
          </p:cNvSpPr>
          <p:nvPr/>
        </p:nvSpPr>
        <p:spPr bwMode="auto">
          <a:xfrm>
            <a:off x="1624013" y="6534150"/>
            <a:ext cx="1671637" cy="350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350" tIns="60166" rIns="120350" bIns="60166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тепловой пункт;</a:t>
            </a:r>
          </a:p>
        </p:txBody>
      </p:sp>
      <p:sp>
        <p:nvSpPr>
          <p:cNvPr id="28732" name="Овал 166"/>
          <p:cNvSpPr>
            <a:spLocks noChangeArrowheads="1"/>
          </p:cNvSpPr>
          <p:nvPr/>
        </p:nvSpPr>
        <p:spPr bwMode="auto">
          <a:xfrm>
            <a:off x="1122363" y="6591300"/>
            <a:ext cx="306387" cy="304800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261" tIns="63665" rIns="127261" bIns="63665" anchor="ctr"/>
          <a:lstStyle/>
          <a:p>
            <a:pPr algn="ctr" defTabSz="912813"/>
            <a:endParaRPr lang="ru-RU" sz="5500" b="1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28733" name="Line 499"/>
          <p:cNvSpPr>
            <a:spLocks noChangeShapeType="1"/>
          </p:cNvSpPr>
          <p:nvPr/>
        </p:nvSpPr>
        <p:spPr bwMode="auto">
          <a:xfrm>
            <a:off x="8472488" y="17256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27970" tIns="63987" rIns="127970" bIns="63987" anchor="ctr"/>
          <a:lstStyle/>
          <a:p>
            <a:endParaRPr lang="ru-RU"/>
          </a:p>
        </p:txBody>
      </p:sp>
      <p:grpSp>
        <p:nvGrpSpPr>
          <p:cNvPr id="28734" name="Group 265"/>
          <p:cNvGrpSpPr>
            <a:grpSpLocks/>
          </p:cNvGrpSpPr>
          <p:nvPr/>
        </p:nvGrpSpPr>
        <p:grpSpPr bwMode="auto">
          <a:xfrm>
            <a:off x="6680200" y="1314450"/>
            <a:ext cx="708025" cy="279400"/>
            <a:chOff x="249" y="2931"/>
            <a:chExt cx="907" cy="363"/>
          </a:xfrm>
        </p:grpSpPr>
        <p:sp>
          <p:nvSpPr>
            <p:cNvPr id="28848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891" tIns="45445" rIns="90891" bIns="45445" anchor="ctr"/>
            <a:lstStyle/>
            <a:p>
              <a:pPr defTabSz="1277938"/>
              <a:endParaRPr lang="ru-RU" sz="55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28849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850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851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852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8735" name="Text Box 47"/>
          <p:cNvSpPr txBox="1">
            <a:spLocks noChangeArrowheads="1"/>
          </p:cNvSpPr>
          <p:nvPr/>
        </p:nvSpPr>
        <p:spPr bwMode="auto">
          <a:xfrm>
            <a:off x="7466013" y="1270000"/>
            <a:ext cx="3240087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08" tIns="60145" rIns="120308" bIns="60145">
            <a:spAutoFit/>
          </a:bodyPr>
          <a:lstStyle/>
          <a:p>
            <a:pPr defTabSz="1212850" eaLnBrk="0" hangingPunct="0"/>
            <a:r>
              <a:rPr lang="en-US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трансформаторные подстанции;</a:t>
            </a:r>
          </a:p>
        </p:txBody>
      </p:sp>
      <p:cxnSp>
        <p:nvCxnSpPr>
          <p:cNvPr id="183" name="Прямая соединительная линия 182"/>
          <p:cNvCxnSpPr/>
          <p:nvPr/>
        </p:nvCxnSpPr>
        <p:spPr bwMode="auto">
          <a:xfrm>
            <a:off x="6686550" y="1731963"/>
            <a:ext cx="703263" cy="0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737" name="Прямая соединительная линия 183"/>
          <p:cNvCxnSpPr>
            <a:cxnSpLocks noChangeShapeType="1"/>
          </p:cNvCxnSpPr>
          <p:nvPr/>
        </p:nvCxnSpPr>
        <p:spPr bwMode="auto">
          <a:xfrm>
            <a:off x="6686550" y="1884363"/>
            <a:ext cx="698500" cy="1587"/>
          </a:xfrm>
          <a:prstGeom prst="line">
            <a:avLst/>
          </a:prstGeom>
          <a:noFill/>
          <a:ln w="28575" algn="ctr">
            <a:solidFill>
              <a:srgbClr val="996633"/>
            </a:solidFill>
            <a:round/>
            <a:headEnd/>
            <a:tailEnd/>
          </a:ln>
        </p:spPr>
      </p:cxnSp>
      <p:sp>
        <p:nvSpPr>
          <p:cNvPr id="28738" name="Text Box 47"/>
          <p:cNvSpPr txBox="1">
            <a:spLocks noChangeArrowheads="1"/>
          </p:cNvSpPr>
          <p:nvPr/>
        </p:nvSpPr>
        <p:spPr bwMode="auto">
          <a:xfrm>
            <a:off x="7466013" y="1487488"/>
            <a:ext cx="4048125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08" tIns="60145" rIns="120308" bIns="60145">
            <a:spAutoFit/>
          </a:bodyPr>
          <a:lstStyle/>
          <a:p>
            <a:pPr defTabSz="1212850" eaLnBrk="0" hangingPunct="0"/>
            <a:r>
              <a:rPr lang="en-US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линии эл. снабжения  35 кВ подземные;</a:t>
            </a:r>
          </a:p>
        </p:txBody>
      </p:sp>
      <p:sp>
        <p:nvSpPr>
          <p:cNvPr id="28739" name="Text Box 47"/>
          <p:cNvSpPr txBox="1">
            <a:spLocks noChangeArrowheads="1"/>
          </p:cNvSpPr>
          <p:nvPr/>
        </p:nvSpPr>
        <p:spPr bwMode="auto">
          <a:xfrm>
            <a:off x="7480300" y="1704975"/>
            <a:ext cx="4105275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08" tIns="60145" rIns="120308" bIns="60145">
            <a:spAutoFit/>
          </a:bodyPr>
          <a:lstStyle/>
          <a:p>
            <a:pPr defTabSz="1212850" eaLnBrk="0" hangingPunct="0"/>
            <a:r>
              <a:rPr lang="en-US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линии эл. снабжения  0,4 кВ подземные;</a:t>
            </a:r>
          </a:p>
        </p:txBody>
      </p:sp>
      <p:grpSp>
        <p:nvGrpSpPr>
          <p:cNvPr id="19" name="Group 265"/>
          <p:cNvGrpSpPr>
            <a:grpSpLocks/>
          </p:cNvGrpSpPr>
          <p:nvPr/>
        </p:nvGrpSpPr>
        <p:grpSpPr bwMode="auto">
          <a:xfrm>
            <a:off x="6685874" y="924115"/>
            <a:ext cx="699858" cy="278626"/>
            <a:chOff x="249" y="2931"/>
            <a:chExt cx="907" cy="363"/>
          </a:xfrm>
          <a:solidFill>
            <a:schemeClr val="tx1"/>
          </a:solidFill>
        </p:grpSpPr>
        <p:sp>
          <p:nvSpPr>
            <p:cNvPr id="203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defTabSz="1279698">
                <a:defRPr/>
              </a:pPr>
              <a:endParaRPr lang="ru-RU" sz="5500" b="1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4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sz="5500" b="1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5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sz="5500" b="1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6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sz="5500" b="1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7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sz="5500" b="1" dirty="0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8741" name="Text Box 47"/>
          <p:cNvSpPr txBox="1">
            <a:spLocks noChangeArrowheads="1"/>
          </p:cNvSpPr>
          <p:nvPr/>
        </p:nvSpPr>
        <p:spPr bwMode="auto">
          <a:xfrm>
            <a:off x="7466013" y="912813"/>
            <a:ext cx="917575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08" tIns="60145" rIns="120308" bIns="60145">
            <a:spAutoFit/>
          </a:bodyPr>
          <a:lstStyle/>
          <a:p>
            <a:pPr defTabSz="1212850" eaLnBrk="0" hangingPunct="0"/>
            <a:r>
              <a:rPr lang="en-US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ДЭС;</a:t>
            </a:r>
          </a:p>
        </p:txBody>
      </p:sp>
      <p:sp>
        <p:nvSpPr>
          <p:cNvPr id="28742" name="Line 499"/>
          <p:cNvSpPr>
            <a:spLocks noChangeShapeType="1"/>
          </p:cNvSpPr>
          <p:nvPr/>
        </p:nvSpPr>
        <p:spPr bwMode="auto">
          <a:xfrm>
            <a:off x="8691563" y="418465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28001" tIns="64001" rIns="128001" bIns="64001" anchor="ctr"/>
          <a:lstStyle/>
          <a:p>
            <a:endParaRPr lang="ru-RU"/>
          </a:p>
        </p:txBody>
      </p:sp>
      <p:sp>
        <p:nvSpPr>
          <p:cNvPr id="28743" name="Text Box 47"/>
          <p:cNvSpPr txBox="1">
            <a:spLocks noChangeArrowheads="1"/>
          </p:cNvSpPr>
          <p:nvPr/>
        </p:nvSpPr>
        <p:spPr bwMode="auto">
          <a:xfrm>
            <a:off x="7477125" y="4071938"/>
            <a:ext cx="3100388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36" tIns="60159" rIns="120336" bIns="60159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газораспределительный пункт;</a:t>
            </a:r>
          </a:p>
        </p:txBody>
      </p:sp>
      <p:cxnSp>
        <p:nvCxnSpPr>
          <p:cNvPr id="215" name="Прямая соединительная линия 214"/>
          <p:cNvCxnSpPr/>
          <p:nvPr/>
        </p:nvCxnSpPr>
        <p:spPr bwMode="auto">
          <a:xfrm>
            <a:off x="6672263" y="4583113"/>
            <a:ext cx="704850" cy="0"/>
          </a:xfrm>
          <a:prstGeom prst="line">
            <a:avLst/>
          </a:prstGeom>
          <a:ln w="349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45" name="Text Box 47"/>
          <p:cNvSpPr txBox="1">
            <a:spLocks noChangeArrowheads="1"/>
          </p:cNvSpPr>
          <p:nvPr/>
        </p:nvSpPr>
        <p:spPr bwMode="auto">
          <a:xfrm>
            <a:off x="7488238" y="4376738"/>
            <a:ext cx="2825750" cy="347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36" tIns="60159" rIns="120336" bIns="60159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линии газоснабжения;</a:t>
            </a:r>
          </a:p>
        </p:txBody>
      </p:sp>
      <p:sp>
        <p:nvSpPr>
          <p:cNvPr id="28746" name="Прямоугольник 216"/>
          <p:cNvSpPr>
            <a:spLocks noChangeArrowheads="1"/>
          </p:cNvSpPr>
          <p:nvPr/>
        </p:nvSpPr>
        <p:spPr bwMode="auto">
          <a:xfrm>
            <a:off x="6913563" y="4122738"/>
            <a:ext cx="298450" cy="300037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FF00"/>
            </a:solidFill>
            <a:miter lim="800000"/>
            <a:headEnd/>
            <a:tailEnd/>
          </a:ln>
        </p:spPr>
        <p:txBody>
          <a:bodyPr lIns="127246" tIns="63658" rIns="127246" bIns="63658" anchor="ctr"/>
          <a:lstStyle/>
          <a:p>
            <a:pPr algn="ctr" defTabSz="912813"/>
            <a:endParaRPr lang="ru-RU" sz="5500" b="1">
              <a:solidFill>
                <a:srgbClr val="FFFFFF"/>
              </a:solidFill>
              <a:latin typeface="Times New Roman" pitchFamily="18" charset="0"/>
            </a:endParaRPr>
          </a:p>
        </p:txBody>
      </p:sp>
      <p:cxnSp>
        <p:nvCxnSpPr>
          <p:cNvPr id="218" name="Прямая соединительная линия 217"/>
          <p:cNvCxnSpPr/>
          <p:nvPr/>
        </p:nvCxnSpPr>
        <p:spPr bwMode="auto">
          <a:xfrm>
            <a:off x="6661150" y="4840288"/>
            <a:ext cx="704850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48" name="Text Box 47"/>
          <p:cNvSpPr txBox="1">
            <a:spLocks noChangeArrowheads="1"/>
          </p:cNvSpPr>
          <p:nvPr/>
        </p:nvSpPr>
        <p:spPr bwMode="auto">
          <a:xfrm>
            <a:off x="7488238" y="4645025"/>
            <a:ext cx="2640012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50" tIns="60166" rIns="120350" bIns="60166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линии теплоснабжения;</a:t>
            </a:r>
          </a:p>
        </p:txBody>
      </p:sp>
      <p:sp>
        <p:nvSpPr>
          <p:cNvPr id="28749" name="Прямоугольник 219"/>
          <p:cNvSpPr>
            <a:spLocks noChangeArrowheads="1"/>
          </p:cNvSpPr>
          <p:nvPr/>
        </p:nvSpPr>
        <p:spPr bwMode="auto">
          <a:xfrm>
            <a:off x="6996113" y="5040313"/>
            <a:ext cx="214312" cy="142875"/>
          </a:xfrm>
          <a:prstGeom prst="rect">
            <a:avLst/>
          </a:prstGeom>
          <a:solidFill>
            <a:srgbClr val="FFC000"/>
          </a:solidFill>
          <a:ln w="25400" algn="ctr">
            <a:solidFill>
              <a:srgbClr val="FFC000"/>
            </a:solidFill>
            <a:miter lim="800000"/>
            <a:headEnd/>
            <a:tailEnd/>
          </a:ln>
        </p:spPr>
        <p:txBody>
          <a:bodyPr lIns="90891" tIns="45445" rIns="90891" bIns="45445" anchor="ctr"/>
          <a:lstStyle/>
          <a:p>
            <a:pPr algn="ctr" defTabSz="912813"/>
            <a:endParaRPr lang="ru-RU" sz="5500" b="1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28750" name="Прямоугольник 220"/>
          <p:cNvSpPr>
            <a:spLocks noChangeArrowheads="1"/>
          </p:cNvSpPr>
          <p:nvPr/>
        </p:nvSpPr>
        <p:spPr bwMode="auto">
          <a:xfrm>
            <a:off x="6996113" y="5310188"/>
            <a:ext cx="214312" cy="139700"/>
          </a:xfrm>
          <a:prstGeom prst="rect">
            <a:avLst/>
          </a:prstGeom>
          <a:solidFill>
            <a:srgbClr val="996633"/>
          </a:solidFill>
          <a:ln w="25400" algn="ctr">
            <a:solidFill>
              <a:srgbClr val="996633"/>
            </a:solidFill>
            <a:miter lim="800000"/>
            <a:headEnd/>
            <a:tailEnd/>
          </a:ln>
        </p:spPr>
        <p:txBody>
          <a:bodyPr lIns="90891" tIns="45445" rIns="90891" bIns="45445" anchor="ctr"/>
          <a:lstStyle/>
          <a:p>
            <a:pPr algn="ctr" defTabSz="912813"/>
            <a:endParaRPr lang="ru-RU" sz="5500" b="1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28751" name="Text Box 47"/>
          <p:cNvSpPr txBox="1">
            <a:spLocks noChangeArrowheads="1"/>
          </p:cNvSpPr>
          <p:nvPr/>
        </p:nvSpPr>
        <p:spPr bwMode="auto">
          <a:xfrm>
            <a:off x="7478713" y="4902200"/>
            <a:ext cx="3810000" cy="347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50" tIns="60166" rIns="120350" bIns="60166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жилые дома центрального отопления;</a:t>
            </a:r>
          </a:p>
        </p:txBody>
      </p:sp>
      <p:sp>
        <p:nvSpPr>
          <p:cNvPr id="28752" name="Text Box 47"/>
          <p:cNvSpPr txBox="1">
            <a:spLocks noChangeArrowheads="1"/>
          </p:cNvSpPr>
          <p:nvPr/>
        </p:nvSpPr>
        <p:spPr bwMode="auto">
          <a:xfrm>
            <a:off x="7478713" y="5207000"/>
            <a:ext cx="3378200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50" tIns="60166" rIns="120350" bIns="60166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жилые дома печного отопления; </a:t>
            </a:r>
          </a:p>
        </p:txBody>
      </p:sp>
      <p:sp>
        <p:nvSpPr>
          <p:cNvPr id="28753" name="Line 499"/>
          <p:cNvSpPr>
            <a:spLocks noChangeShapeType="1"/>
          </p:cNvSpPr>
          <p:nvPr/>
        </p:nvSpPr>
        <p:spPr bwMode="auto">
          <a:xfrm>
            <a:off x="8572500" y="75549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91417" tIns="45709" rIns="91417" bIns="45709" anchor="ctr"/>
          <a:lstStyle/>
          <a:p>
            <a:endParaRPr lang="ru-RU"/>
          </a:p>
        </p:txBody>
      </p:sp>
      <p:grpSp>
        <p:nvGrpSpPr>
          <p:cNvPr id="28754" name="Group 105"/>
          <p:cNvGrpSpPr>
            <a:grpSpLocks/>
          </p:cNvGrpSpPr>
          <p:nvPr/>
        </p:nvGrpSpPr>
        <p:grpSpPr bwMode="auto">
          <a:xfrm>
            <a:off x="6923088" y="5924550"/>
            <a:ext cx="393700" cy="396875"/>
            <a:chOff x="3061" y="3475"/>
            <a:chExt cx="182" cy="182"/>
          </a:xfrm>
        </p:grpSpPr>
        <p:grpSp>
          <p:nvGrpSpPr>
            <p:cNvPr id="28837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28839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28842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28846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 lIns="127135" tIns="63602" rIns="127135" bIns="63602"/>
                  <a:lstStyle/>
                  <a:p>
                    <a:pPr defTabSz="1276350"/>
                    <a:endParaRPr lang="ru-RU" sz="3500">
                      <a:latin typeface="Calibri" pitchFamily="34" charset="0"/>
                    </a:endParaRPr>
                  </a:p>
                </p:txBody>
              </p:sp>
              <p:sp>
                <p:nvSpPr>
                  <p:cNvPr id="28847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27135" tIns="63602" rIns="127135" bIns="63602"/>
                  <a:lstStyle/>
                  <a:p>
                    <a:pPr defTabSz="1276350"/>
                    <a:endParaRPr lang="ru-RU" sz="3500">
                      <a:latin typeface="Calibri" pitchFamily="34" charset="0"/>
                    </a:endParaRPr>
                  </a:p>
                </p:txBody>
              </p:sp>
            </p:grpSp>
            <p:grpSp>
              <p:nvGrpSpPr>
                <p:cNvPr id="28843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28844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 lIns="127135" tIns="63602" rIns="127135" bIns="63602"/>
                  <a:lstStyle/>
                  <a:p>
                    <a:pPr defTabSz="1276350"/>
                    <a:endParaRPr lang="ru-RU" sz="3500">
                      <a:latin typeface="Calibri" pitchFamily="34" charset="0"/>
                    </a:endParaRPr>
                  </a:p>
                </p:txBody>
              </p:sp>
              <p:sp>
                <p:nvSpPr>
                  <p:cNvPr id="28845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27135" tIns="63602" rIns="127135" bIns="63602"/>
                  <a:lstStyle/>
                  <a:p>
                    <a:pPr defTabSz="1276350"/>
                    <a:endParaRPr lang="ru-RU" sz="3500">
                      <a:latin typeface="Calibri" pitchFamily="34" charset="0"/>
                    </a:endParaRPr>
                  </a:p>
                </p:txBody>
              </p:sp>
            </p:grpSp>
          </p:grpSp>
          <p:sp>
            <p:nvSpPr>
              <p:cNvPr id="28840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1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8838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127135" tIns="63602" rIns="127135" bIns="63602" anchor="ctr"/>
            <a:lstStyle/>
            <a:p>
              <a:pPr defTabSz="1276350"/>
              <a:endParaRPr lang="ru-RU" sz="3500">
                <a:latin typeface="Calibri" pitchFamily="34" charset="0"/>
              </a:endParaRPr>
            </a:p>
          </p:txBody>
        </p:sp>
      </p:grpSp>
      <p:grpSp>
        <p:nvGrpSpPr>
          <p:cNvPr id="28755" name="Group 117"/>
          <p:cNvGrpSpPr>
            <a:grpSpLocks/>
          </p:cNvGrpSpPr>
          <p:nvPr/>
        </p:nvGrpSpPr>
        <p:grpSpPr bwMode="auto">
          <a:xfrm>
            <a:off x="6469063" y="6257925"/>
            <a:ext cx="1230312" cy="677863"/>
            <a:chOff x="2971" y="3847"/>
            <a:chExt cx="347" cy="218"/>
          </a:xfrm>
        </p:grpSpPr>
        <p:grpSp>
          <p:nvGrpSpPr>
            <p:cNvPr id="28828" name="Group 118"/>
            <p:cNvGrpSpPr>
              <a:grpSpLocks/>
            </p:cNvGrpSpPr>
            <p:nvPr/>
          </p:nvGrpSpPr>
          <p:grpSpPr bwMode="auto">
            <a:xfrm>
              <a:off x="2971" y="3884"/>
              <a:ext cx="119" cy="120"/>
              <a:chOff x="315" y="951"/>
              <a:chExt cx="144" cy="147"/>
            </a:xfrm>
          </p:grpSpPr>
          <p:grpSp>
            <p:nvGrpSpPr>
              <p:cNvPr id="28832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28835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lIns="127135" tIns="63602" rIns="127135" bIns="63602"/>
                <a:lstStyle/>
                <a:p>
                  <a:pPr defTabSz="1276350"/>
                  <a:endParaRPr lang="ru-RU" sz="4100" b="1">
                    <a:latin typeface="Calibri" pitchFamily="34" charset="0"/>
                  </a:endParaRPr>
                </a:p>
              </p:txBody>
            </p:sp>
            <p:sp>
              <p:nvSpPr>
                <p:cNvPr id="28836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</p:spPr>
              <p:txBody>
                <a:bodyPr lIns="127135" tIns="63602" rIns="127135" bIns="63602"/>
                <a:lstStyle/>
                <a:p>
                  <a:pPr defTabSz="1276350"/>
                  <a:endParaRPr lang="ru-RU" sz="4100" b="1">
                    <a:latin typeface="Calibri" pitchFamily="34" charset="0"/>
                  </a:endParaRPr>
                </a:p>
              </p:txBody>
            </p:sp>
          </p:grpSp>
          <p:sp>
            <p:nvSpPr>
              <p:cNvPr id="28833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lIns="127135" tIns="63602" rIns="127135" bIns="63602"/>
              <a:lstStyle/>
              <a:p>
                <a:pPr defTabSz="1276350"/>
                <a:endParaRPr lang="ru-RU" sz="4100" b="1">
                  <a:latin typeface="Calibri" pitchFamily="34" charset="0"/>
                </a:endParaRPr>
              </a:p>
            </p:txBody>
          </p:sp>
          <p:sp>
            <p:nvSpPr>
              <p:cNvPr id="28834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8829" name="Line 124"/>
            <p:cNvSpPr>
              <a:spLocks noChangeShapeType="1"/>
            </p:cNvSpPr>
            <p:nvPr/>
          </p:nvSpPr>
          <p:spPr bwMode="auto">
            <a:xfrm>
              <a:off x="3113" y="3953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830" name="Text Box 125"/>
            <p:cNvSpPr txBox="1">
              <a:spLocks noChangeArrowheads="1"/>
            </p:cNvSpPr>
            <p:nvPr/>
          </p:nvSpPr>
          <p:spPr bwMode="auto">
            <a:xfrm>
              <a:off x="3085" y="3847"/>
              <a:ext cx="233" cy="1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7555" tIns="88798" rIns="177555" bIns="88798">
              <a:spAutoFit/>
            </a:bodyPr>
            <a:lstStyle/>
            <a:p>
              <a:pPr defTabSz="1787525">
                <a:spcBef>
                  <a:spcPct val="50000"/>
                </a:spcBef>
              </a:pPr>
              <a:r>
                <a:rPr lang="ru-RU" sz="1800" b="1">
                  <a:latin typeface="Calibri" pitchFamily="34" charset="0"/>
                  <a:cs typeface="Times New Roman" pitchFamily="18" charset="0"/>
                </a:rPr>
                <a:t>ГАЗ</a:t>
              </a:r>
            </a:p>
          </p:txBody>
        </p:sp>
        <p:sp>
          <p:nvSpPr>
            <p:cNvPr id="28831" name="Text Box 126"/>
            <p:cNvSpPr txBox="1">
              <a:spLocks noChangeArrowheads="1"/>
            </p:cNvSpPr>
            <p:nvPr/>
          </p:nvSpPr>
          <p:spPr bwMode="auto">
            <a:xfrm>
              <a:off x="3115" y="3920"/>
              <a:ext cx="136" cy="1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7555" tIns="88798" rIns="177555" bIns="88798">
              <a:spAutoFit/>
            </a:bodyPr>
            <a:lstStyle/>
            <a:p>
              <a:pPr defTabSz="1787525">
                <a:spcBef>
                  <a:spcPct val="50000"/>
                </a:spcBef>
              </a:pPr>
              <a:r>
                <a:rPr lang="ru-RU" sz="1800" b="1">
                  <a:latin typeface="Calibri" pitchFamily="34" charset="0"/>
                  <a:cs typeface="Times New Roman" pitchFamily="18" charset="0"/>
                </a:rPr>
                <a:t>2</a:t>
              </a:r>
            </a:p>
          </p:txBody>
        </p:sp>
      </p:grpSp>
      <p:sp>
        <p:nvSpPr>
          <p:cNvPr id="28756" name="Text Box 95"/>
          <p:cNvSpPr txBox="1">
            <a:spLocks noChangeArrowheads="1"/>
          </p:cNvSpPr>
          <p:nvPr/>
        </p:nvSpPr>
        <p:spPr bwMode="auto">
          <a:xfrm>
            <a:off x="7443788" y="9166225"/>
            <a:ext cx="3101975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7513" tIns="88777" rIns="177513" bIns="88777">
            <a:spAutoFit/>
          </a:bodyPr>
          <a:lstStyle/>
          <a:p>
            <a:pPr defTabSz="1787525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газопровод;</a:t>
            </a:r>
          </a:p>
        </p:txBody>
      </p:sp>
      <p:sp>
        <p:nvSpPr>
          <p:cNvPr id="28757" name="Text Box 101"/>
          <p:cNvSpPr txBox="1">
            <a:spLocks noChangeArrowheads="1"/>
          </p:cNvSpPr>
          <p:nvPr/>
        </p:nvSpPr>
        <p:spPr bwMode="auto">
          <a:xfrm>
            <a:off x="7434263" y="5943600"/>
            <a:ext cx="3668712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7513" tIns="88777" rIns="177513" bIns="88777">
            <a:spAutoFit/>
          </a:bodyPr>
          <a:lstStyle/>
          <a:p>
            <a:pPr defTabSz="1787525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компрессорная станция;</a:t>
            </a:r>
          </a:p>
        </p:txBody>
      </p:sp>
      <p:sp>
        <p:nvSpPr>
          <p:cNvPr id="28758" name="Text Box 102"/>
          <p:cNvSpPr txBox="1">
            <a:spLocks noChangeArrowheads="1"/>
          </p:cNvSpPr>
          <p:nvPr/>
        </p:nvSpPr>
        <p:spPr bwMode="auto">
          <a:xfrm>
            <a:off x="7413625" y="6357938"/>
            <a:ext cx="3667125" cy="407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7513" tIns="88777" rIns="177513" bIns="88777">
            <a:spAutoFit/>
          </a:bodyPr>
          <a:lstStyle/>
          <a:p>
            <a:pPr defTabSz="1787525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-хранилища газа, 2- млн.куб.м;</a:t>
            </a:r>
          </a:p>
        </p:txBody>
      </p:sp>
      <p:sp>
        <p:nvSpPr>
          <p:cNvPr id="28759" name="Овал 171"/>
          <p:cNvSpPr>
            <a:spLocks noChangeArrowheads="1"/>
          </p:cNvSpPr>
          <p:nvPr/>
        </p:nvSpPr>
        <p:spPr bwMode="auto">
          <a:xfrm>
            <a:off x="6934200" y="6921500"/>
            <a:ext cx="400050" cy="400050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760" name="Text Box 67"/>
          <p:cNvSpPr txBox="1">
            <a:spLocks noChangeArrowheads="1"/>
          </p:cNvSpPr>
          <p:nvPr/>
        </p:nvSpPr>
        <p:spPr bwMode="auto">
          <a:xfrm>
            <a:off x="7610475" y="6965950"/>
            <a:ext cx="4379913" cy="481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787525">
              <a:lnSpc>
                <a:spcPct val="70000"/>
              </a:lnSpc>
              <a:buFontTx/>
              <a:buChar char="-"/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места пересечений с преградами (мосты, автодороги, ж/д, водные объекты, овраги и т.д); </a:t>
            </a:r>
          </a:p>
          <a:p>
            <a:pPr defTabSz="1787525">
              <a:lnSpc>
                <a:spcPct val="70000"/>
              </a:lnSpc>
            </a:pPr>
            <a:endParaRPr lang="ru-RU" sz="15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761" name="Oval 63"/>
          <p:cNvSpPr>
            <a:spLocks noChangeArrowheads="1"/>
          </p:cNvSpPr>
          <p:nvPr/>
        </p:nvSpPr>
        <p:spPr bwMode="auto">
          <a:xfrm rot="-5400000">
            <a:off x="6931819" y="5391944"/>
            <a:ext cx="295275" cy="687387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vert="eaVert" wrap="none" lIns="126976" tIns="63524" rIns="126976" bIns="63524" anchor="ctr"/>
          <a:lstStyle/>
          <a:p>
            <a:pPr algn="ctr" defTabSz="1276350"/>
            <a:endParaRPr lang="ru-RU" sz="350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28762" name="Text Box 95"/>
          <p:cNvSpPr txBox="1">
            <a:spLocks noChangeArrowheads="1"/>
          </p:cNvSpPr>
          <p:nvPr/>
        </p:nvSpPr>
        <p:spPr bwMode="auto">
          <a:xfrm>
            <a:off x="7429500" y="5546725"/>
            <a:ext cx="4427538" cy="49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7513" tIns="88777" rIns="177513" bIns="88777">
            <a:spAutoFit/>
          </a:bodyPr>
          <a:lstStyle/>
          <a:p>
            <a:pPr defTabSz="1787525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зона возможного риска при аварии на газо-, нефтепроводе;</a:t>
            </a:r>
          </a:p>
        </p:txBody>
      </p:sp>
      <p:sp>
        <p:nvSpPr>
          <p:cNvPr id="28763" name="Полилиния 254"/>
          <p:cNvSpPr>
            <a:spLocks noChangeArrowheads="1"/>
          </p:cNvSpPr>
          <p:nvPr/>
        </p:nvSpPr>
        <p:spPr bwMode="auto">
          <a:xfrm>
            <a:off x="7011988" y="7456488"/>
            <a:ext cx="354012" cy="242887"/>
          </a:xfrm>
          <a:custGeom>
            <a:avLst/>
            <a:gdLst>
              <a:gd name="T0" fmla="*/ 60640 w 353730"/>
              <a:gd name="T1" fmla="*/ 170690 h 241429"/>
              <a:gd name="T2" fmla="*/ 27468 w 353730"/>
              <a:gd name="T3" fmla="*/ 158991 h 241429"/>
              <a:gd name="T4" fmla="*/ 38525 w 353730"/>
              <a:gd name="T5" fmla="*/ 88822 h 241429"/>
              <a:gd name="T6" fmla="*/ 82756 w 353730"/>
              <a:gd name="T7" fmla="*/ 18646 h 241429"/>
              <a:gd name="T8" fmla="*/ 104870 w 353730"/>
              <a:gd name="T9" fmla="*/ 53728 h 241429"/>
              <a:gd name="T10" fmla="*/ 138043 w 353730"/>
              <a:gd name="T11" fmla="*/ 65427 h 241429"/>
              <a:gd name="T12" fmla="*/ 215448 w 353730"/>
              <a:gd name="T13" fmla="*/ 77126 h 241429"/>
              <a:gd name="T14" fmla="*/ 193331 w 353730"/>
              <a:gd name="T15" fmla="*/ 147297 h 241429"/>
              <a:gd name="T16" fmla="*/ 259676 w 353730"/>
              <a:gd name="T17" fmla="*/ 170690 h 241429"/>
              <a:gd name="T18" fmla="*/ 126984 w 353730"/>
              <a:gd name="T19" fmla="*/ 205774 h 241429"/>
              <a:gd name="T20" fmla="*/ 104870 w 353730"/>
              <a:gd name="T21" fmla="*/ 240861 h 241429"/>
              <a:gd name="T22" fmla="*/ 71702 w 353730"/>
              <a:gd name="T23" fmla="*/ 229166 h 241429"/>
              <a:gd name="T24" fmla="*/ 60640 w 353730"/>
              <a:gd name="T25" fmla="*/ 170690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764" name="Полилиния 255"/>
          <p:cNvSpPr>
            <a:spLocks noChangeArrowheads="1"/>
          </p:cNvSpPr>
          <p:nvPr/>
        </p:nvSpPr>
        <p:spPr bwMode="auto">
          <a:xfrm>
            <a:off x="7011988" y="7777163"/>
            <a:ext cx="354012" cy="241300"/>
          </a:xfrm>
          <a:custGeom>
            <a:avLst/>
            <a:gdLst>
              <a:gd name="T0" fmla="*/ 60640 w 353730"/>
              <a:gd name="T1" fmla="*/ 169574 h 241429"/>
              <a:gd name="T2" fmla="*/ 27468 w 353730"/>
              <a:gd name="T3" fmla="*/ 157953 h 241429"/>
              <a:gd name="T4" fmla="*/ 38525 w 353730"/>
              <a:gd name="T5" fmla="*/ 88242 h 241429"/>
              <a:gd name="T6" fmla="*/ 82756 w 353730"/>
              <a:gd name="T7" fmla="*/ 18524 h 241429"/>
              <a:gd name="T8" fmla="*/ 104870 w 353730"/>
              <a:gd name="T9" fmla="*/ 53376 h 241429"/>
              <a:gd name="T10" fmla="*/ 138043 w 353730"/>
              <a:gd name="T11" fmla="*/ 64999 h 241429"/>
              <a:gd name="T12" fmla="*/ 215448 w 353730"/>
              <a:gd name="T13" fmla="*/ 76622 h 241429"/>
              <a:gd name="T14" fmla="*/ 193331 w 353730"/>
              <a:gd name="T15" fmla="*/ 146335 h 241429"/>
              <a:gd name="T16" fmla="*/ 259676 w 353730"/>
              <a:gd name="T17" fmla="*/ 169574 h 241429"/>
              <a:gd name="T18" fmla="*/ 126984 w 353730"/>
              <a:gd name="T19" fmla="*/ 204430 h 241429"/>
              <a:gd name="T20" fmla="*/ 104870 w 353730"/>
              <a:gd name="T21" fmla="*/ 239287 h 241429"/>
              <a:gd name="T22" fmla="*/ 71702 w 353730"/>
              <a:gd name="T23" fmla="*/ 227668 h 241429"/>
              <a:gd name="T24" fmla="*/ 60640 w 353730"/>
              <a:gd name="T25" fmla="*/ 169574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765" name="Полилиния 256"/>
          <p:cNvSpPr>
            <a:spLocks noChangeArrowheads="1"/>
          </p:cNvSpPr>
          <p:nvPr/>
        </p:nvSpPr>
        <p:spPr bwMode="auto">
          <a:xfrm>
            <a:off x="7011988" y="8077200"/>
            <a:ext cx="354012" cy="241300"/>
          </a:xfrm>
          <a:custGeom>
            <a:avLst/>
            <a:gdLst>
              <a:gd name="T0" fmla="*/ 60640 w 353730"/>
              <a:gd name="T1" fmla="*/ 169574 h 241429"/>
              <a:gd name="T2" fmla="*/ 27468 w 353730"/>
              <a:gd name="T3" fmla="*/ 157953 h 241429"/>
              <a:gd name="T4" fmla="*/ 38525 w 353730"/>
              <a:gd name="T5" fmla="*/ 88242 h 241429"/>
              <a:gd name="T6" fmla="*/ 82756 w 353730"/>
              <a:gd name="T7" fmla="*/ 18524 h 241429"/>
              <a:gd name="T8" fmla="*/ 104870 w 353730"/>
              <a:gd name="T9" fmla="*/ 53376 h 241429"/>
              <a:gd name="T10" fmla="*/ 138043 w 353730"/>
              <a:gd name="T11" fmla="*/ 64999 h 241429"/>
              <a:gd name="T12" fmla="*/ 215448 w 353730"/>
              <a:gd name="T13" fmla="*/ 76622 h 241429"/>
              <a:gd name="T14" fmla="*/ 193331 w 353730"/>
              <a:gd name="T15" fmla="*/ 146335 h 241429"/>
              <a:gd name="T16" fmla="*/ 259676 w 353730"/>
              <a:gd name="T17" fmla="*/ 169574 h 241429"/>
              <a:gd name="T18" fmla="*/ 126984 w 353730"/>
              <a:gd name="T19" fmla="*/ 204430 h 241429"/>
              <a:gd name="T20" fmla="*/ 104870 w 353730"/>
              <a:gd name="T21" fmla="*/ 239287 h 241429"/>
              <a:gd name="T22" fmla="*/ 71702 w 353730"/>
              <a:gd name="T23" fmla="*/ 227668 h 241429"/>
              <a:gd name="T24" fmla="*/ 60640 w 353730"/>
              <a:gd name="T25" fmla="*/ 169574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0000FF"/>
            </a:solidFill>
            <a:miter lim="800000"/>
            <a:headEnd/>
            <a:tailEnd/>
          </a:ln>
        </p:spPr>
        <p:txBody>
          <a:bodyPr lIns="127231" tIns="63651" rIns="127231" bIns="63651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8766" name="Text Box 101"/>
          <p:cNvSpPr txBox="1">
            <a:spLocks noChangeArrowheads="1"/>
          </p:cNvSpPr>
          <p:nvPr/>
        </p:nvSpPr>
        <p:spPr bwMode="auto">
          <a:xfrm>
            <a:off x="7421563" y="7361238"/>
            <a:ext cx="3667125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7513" tIns="88777" rIns="177513" bIns="88777">
            <a:spAutoFit/>
          </a:bodyPr>
          <a:lstStyle/>
          <a:p>
            <a:pPr defTabSz="1787525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критический уровень подтопления;</a:t>
            </a:r>
          </a:p>
        </p:txBody>
      </p:sp>
      <p:sp>
        <p:nvSpPr>
          <p:cNvPr id="28767" name="Text Box 101"/>
          <p:cNvSpPr txBox="1">
            <a:spLocks noChangeArrowheads="1"/>
          </p:cNvSpPr>
          <p:nvPr/>
        </p:nvSpPr>
        <p:spPr bwMode="auto">
          <a:xfrm>
            <a:off x="7421563" y="7643813"/>
            <a:ext cx="3667125" cy="407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7513" tIns="88777" rIns="177513" bIns="88777">
            <a:spAutoFit/>
          </a:bodyPr>
          <a:lstStyle/>
          <a:p>
            <a:pPr defTabSz="1787525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средний уровень подтопления;</a:t>
            </a:r>
          </a:p>
        </p:txBody>
      </p:sp>
      <p:sp>
        <p:nvSpPr>
          <p:cNvPr id="28768" name="Text Box 101"/>
          <p:cNvSpPr txBox="1">
            <a:spLocks noChangeArrowheads="1"/>
          </p:cNvSpPr>
          <p:nvPr/>
        </p:nvSpPr>
        <p:spPr bwMode="auto">
          <a:xfrm>
            <a:off x="7432675" y="7947025"/>
            <a:ext cx="3848100" cy="407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7513" tIns="88777" rIns="177513" bIns="88777">
            <a:spAutoFit/>
          </a:bodyPr>
          <a:lstStyle/>
          <a:p>
            <a:pPr defTabSz="1787525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максимальный уровень подтопления;</a:t>
            </a:r>
          </a:p>
        </p:txBody>
      </p:sp>
      <p:sp>
        <p:nvSpPr>
          <p:cNvPr id="28769" name="Line 499"/>
          <p:cNvSpPr>
            <a:spLocks noChangeShapeType="1"/>
          </p:cNvSpPr>
          <p:nvPr/>
        </p:nvSpPr>
        <p:spPr bwMode="auto">
          <a:xfrm>
            <a:off x="6078538" y="8567738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28770" name="Text Box 89"/>
          <p:cNvSpPr txBox="1">
            <a:spLocks noChangeArrowheads="1"/>
          </p:cNvSpPr>
          <p:nvPr/>
        </p:nvSpPr>
        <p:spPr bwMode="auto">
          <a:xfrm>
            <a:off x="7302500" y="8202613"/>
            <a:ext cx="4210050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248377" tIns="124249" rIns="248377" bIns="124249">
            <a:spAutoFit/>
          </a:bodyPr>
          <a:lstStyle/>
          <a:p>
            <a:pPr algn="just" defTabSz="2501900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-  нефтебазы и другие объекты нефтяного комплекса. (нефтеналивные сатнции, мазутохранилища и др.);</a:t>
            </a:r>
          </a:p>
        </p:txBody>
      </p:sp>
      <p:grpSp>
        <p:nvGrpSpPr>
          <p:cNvPr id="28771" name="Группа 168"/>
          <p:cNvGrpSpPr>
            <a:grpSpLocks/>
          </p:cNvGrpSpPr>
          <p:nvPr/>
        </p:nvGrpSpPr>
        <p:grpSpPr bwMode="auto">
          <a:xfrm rot="-4345915">
            <a:off x="1081087" y="9001126"/>
            <a:ext cx="200025" cy="596900"/>
            <a:chOff x="5857884" y="3714752"/>
            <a:chExt cx="142876" cy="428628"/>
          </a:xfrm>
        </p:grpSpPr>
        <p:sp>
          <p:nvSpPr>
            <p:cNvPr id="28826" name="Овал 169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vert="eaVert" lIns="127261" tIns="63665" rIns="127261" bIns="63665" anchor="ctr"/>
            <a:lstStyle/>
            <a:p>
              <a:pPr algn="ctr" defTabSz="1276350"/>
              <a:endParaRPr lang="ru-RU" sz="150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178" name="Прямая соединительная линия 17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772" name="Group 1225"/>
          <p:cNvGrpSpPr>
            <a:grpSpLocks/>
          </p:cNvGrpSpPr>
          <p:nvPr/>
        </p:nvGrpSpPr>
        <p:grpSpPr bwMode="auto">
          <a:xfrm>
            <a:off x="7016750" y="8369300"/>
            <a:ext cx="311150" cy="404813"/>
            <a:chOff x="783" y="2063"/>
            <a:chExt cx="479" cy="307"/>
          </a:xfrm>
        </p:grpSpPr>
        <p:sp>
          <p:nvSpPr>
            <p:cNvPr id="28801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8802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28819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28824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2335 h 21600"/>
                    <a:gd name="T4" fmla="*/ 0 w 21600"/>
                    <a:gd name="T5" fmla="*/ 2335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7261" tIns="63665" rIns="127261" bIns="63665"/>
                <a:lstStyle/>
                <a:p>
                  <a:pPr defTabSz="1276350"/>
                  <a:endParaRPr lang="ru-RU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8825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2335 h 21600"/>
                    <a:gd name="T4" fmla="*/ 0 w 21600"/>
                    <a:gd name="T5" fmla="*/ 2335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7261" tIns="63665" rIns="127261" bIns="63665"/>
                <a:lstStyle/>
                <a:p>
                  <a:pPr defTabSz="1276350"/>
                  <a:endParaRPr lang="ru-RU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28820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1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2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3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8803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28812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28817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2333 h 21600"/>
                    <a:gd name="T4" fmla="*/ 0 w 21600"/>
                    <a:gd name="T5" fmla="*/ 2333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7261" tIns="63665" rIns="127261" bIns="63665"/>
                <a:lstStyle/>
                <a:p>
                  <a:pPr defTabSz="1276350"/>
                  <a:endParaRPr lang="ru-RU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8818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2317 h 21600"/>
                    <a:gd name="T4" fmla="*/ 0 w 21600"/>
                    <a:gd name="T5" fmla="*/ 231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7261" tIns="63665" rIns="127261" bIns="63665"/>
                <a:lstStyle/>
                <a:p>
                  <a:pPr defTabSz="1276350"/>
                  <a:endParaRPr lang="ru-RU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28813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4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5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6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8804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805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rot="10800000" lIns="127261" tIns="63665" rIns="127261" bIns="63665"/>
            <a:lstStyle/>
            <a:p>
              <a:pPr defTabSz="1276350"/>
              <a:endParaRPr lang="ru-RU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806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7261" tIns="63665" rIns="127261" bIns="63665"/>
            <a:lstStyle/>
            <a:p>
              <a:pPr defTabSz="1276350"/>
              <a:endParaRPr lang="ru-RU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807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7261" tIns="63665" rIns="127261" bIns="63665"/>
            <a:lstStyle/>
            <a:p>
              <a:pPr defTabSz="1276350"/>
              <a:endParaRPr lang="ru-RU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808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809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810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7261" tIns="63665" rIns="127261" bIns="63665"/>
            <a:lstStyle/>
            <a:p>
              <a:pPr defTabSz="1276350"/>
              <a:endParaRPr lang="ru-RU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811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8773" name="Group 1873"/>
          <p:cNvGrpSpPr>
            <a:grpSpLocks/>
          </p:cNvGrpSpPr>
          <p:nvPr/>
        </p:nvGrpSpPr>
        <p:grpSpPr bwMode="auto">
          <a:xfrm rot="-1334384">
            <a:off x="6989763" y="8866188"/>
            <a:ext cx="409575" cy="403225"/>
            <a:chOff x="258" y="12222"/>
            <a:chExt cx="457" cy="457"/>
          </a:xfrm>
        </p:grpSpPr>
        <p:sp>
          <p:nvSpPr>
            <p:cNvPr id="28794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7261" tIns="63665" rIns="127261" bIns="63665"/>
            <a:lstStyle/>
            <a:p>
              <a:pPr defTabSz="1276350"/>
              <a:endParaRPr lang="ru-RU" sz="150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8795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28796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28799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7261" tIns="63665" rIns="127261" bIns="63665"/>
                <a:lstStyle/>
                <a:p>
                  <a:pPr defTabSz="1276350"/>
                  <a:endParaRPr lang="ru-RU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8800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7261" tIns="63665" rIns="127261" bIns="63665"/>
                <a:lstStyle/>
                <a:p>
                  <a:pPr defTabSz="1276350"/>
                  <a:endParaRPr lang="ru-RU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28797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8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8774" name="Text Box 89"/>
          <p:cNvSpPr txBox="1">
            <a:spLocks noChangeArrowheads="1"/>
          </p:cNvSpPr>
          <p:nvPr/>
        </p:nvSpPr>
        <p:spPr bwMode="auto">
          <a:xfrm>
            <a:off x="1446213" y="9080500"/>
            <a:ext cx="1755775" cy="430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248377" tIns="124249" rIns="248377" bIns="124249">
            <a:spAutoFit/>
          </a:bodyPr>
          <a:lstStyle/>
          <a:p>
            <a:pPr defTabSz="2501900">
              <a:lnSpc>
                <a:spcPct val="8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- нефтепровод;</a:t>
            </a:r>
          </a:p>
        </p:txBody>
      </p:sp>
      <p:sp>
        <p:nvSpPr>
          <p:cNvPr id="28775" name="Text Box 89"/>
          <p:cNvSpPr txBox="1">
            <a:spLocks noChangeArrowheads="1"/>
          </p:cNvSpPr>
          <p:nvPr/>
        </p:nvSpPr>
        <p:spPr bwMode="auto">
          <a:xfrm>
            <a:off x="7327900" y="8869363"/>
            <a:ext cx="2640013" cy="430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248377" tIns="124249" rIns="248377" bIns="124249">
            <a:spAutoFit/>
          </a:bodyPr>
          <a:lstStyle/>
          <a:p>
            <a:pPr defTabSz="2501900">
              <a:lnSpc>
                <a:spcPct val="8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-  насосные станции; </a:t>
            </a:r>
          </a:p>
        </p:txBody>
      </p:sp>
      <p:grpSp>
        <p:nvGrpSpPr>
          <p:cNvPr id="28776" name="Группа 231"/>
          <p:cNvGrpSpPr>
            <a:grpSpLocks/>
          </p:cNvGrpSpPr>
          <p:nvPr/>
        </p:nvGrpSpPr>
        <p:grpSpPr bwMode="auto">
          <a:xfrm>
            <a:off x="6780213" y="9317038"/>
            <a:ext cx="503237" cy="200025"/>
            <a:chOff x="6827094" y="5825222"/>
            <a:chExt cx="504000" cy="200060"/>
          </a:xfrm>
        </p:grpSpPr>
        <p:sp>
          <p:nvSpPr>
            <p:cNvPr id="28792" name="Овал 169"/>
            <p:cNvSpPr>
              <a:spLocks noChangeArrowheads="1"/>
            </p:cNvSpPr>
            <p:nvPr/>
          </p:nvSpPr>
          <p:spPr bwMode="auto">
            <a:xfrm rot="-4345915">
              <a:off x="7007458" y="5825250"/>
              <a:ext cx="200060" cy="200004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lIns="127231" tIns="63651" rIns="127231" bIns="63651" anchor="ctr"/>
            <a:lstStyle/>
            <a:p>
              <a:pPr algn="ctr" defTabSz="1276350"/>
              <a:endParaRPr lang="ru-RU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28793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6827094" y="5838990"/>
              <a:ext cx="504000" cy="142875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</p:spPr>
        </p:cxnSp>
      </p:grpSp>
      <p:grpSp>
        <p:nvGrpSpPr>
          <p:cNvPr id="28777" name="Группа 218"/>
          <p:cNvGrpSpPr>
            <a:grpSpLocks/>
          </p:cNvGrpSpPr>
          <p:nvPr/>
        </p:nvGrpSpPr>
        <p:grpSpPr bwMode="auto">
          <a:xfrm>
            <a:off x="1155700" y="5335588"/>
            <a:ext cx="309563" cy="303212"/>
            <a:chOff x="-1121598" y="5086352"/>
            <a:chExt cx="309408" cy="301197"/>
          </a:xfrm>
        </p:grpSpPr>
        <p:sp>
          <p:nvSpPr>
            <p:cNvPr id="2879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007" tIns="63538" rIns="127007" bIns="63538" anchor="ctr"/>
            <a:lstStyle/>
            <a:p>
              <a:pPr algn="ctr" defTabSz="1276350"/>
              <a:endParaRPr lang="ru-RU" sz="2900" b="1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28791" name="Oval 41"/>
            <p:cNvSpPr>
              <a:spLocks noChangeArrowheads="1"/>
            </p:cNvSpPr>
            <p:nvPr/>
          </p:nvSpPr>
          <p:spPr bwMode="auto">
            <a:xfrm>
              <a:off x="-1121598" y="5099549"/>
              <a:ext cx="288000" cy="288000"/>
            </a:xfrm>
            <a:prstGeom prst="ellipse">
              <a:avLst/>
            </a:prstGeom>
            <a:noFill/>
            <a:ln w="25400">
              <a:noFill/>
              <a:round/>
              <a:headEnd/>
              <a:tailEnd/>
            </a:ln>
          </p:spPr>
          <p:txBody>
            <a:bodyPr wrap="none" lIns="127007" tIns="63538" rIns="127007" bIns="63538" anchor="ctr"/>
            <a:lstStyle/>
            <a:p>
              <a:pPr algn="ctr" defTabSz="1276350"/>
              <a:r>
                <a:rPr lang="en-US" sz="2800" b="1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900" b="1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216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83978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0891" tIns="45445" rIns="90891" bIns="45445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>
                <a:latin typeface="Times New Roman" pitchFamily="18" charset="0"/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28779" name="Rectangle 199"/>
          <p:cNvSpPr>
            <a:spLocks noGrp="1" noChangeArrowheads="1"/>
          </p:cNvSpPr>
          <p:nvPr>
            <p:ph type="title" idx="4294967295"/>
          </p:nvPr>
        </p:nvSpPr>
        <p:spPr>
          <a:xfrm>
            <a:off x="712788" y="407988"/>
            <a:ext cx="11522075" cy="528637"/>
          </a:xfrm>
        </p:spPr>
        <p:txBody>
          <a:bodyPr/>
          <a:lstStyle/>
          <a:p>
            <a:pPr eaLnBrk="1" hangingPunct="1"/>
            <a:r>
              <a:rPr lang="ru-RU" sz="100" b="1" smtClean="0">
                <a:solidFill>
                  <a:schemeClr val="tx1"/>
                </a:solidFill>
              </a:rPr>
              <a:t>УСЛОВНЫЕ ОБОЗНАЧЕНИЯ</a:t>
            </a:r>
          </a:p>
        </p:txBody>
      </p:sp>
      <p:sp>
        <p:nvSpPr>
          <p:cNvPr id="28780" name="Line 1557"/>
          <p:cNvSpPr>
            <a:spLocks noChangeShapeType="1"/>
          </p:cNvSpPr>
          <p:nvPr/>
        </p:nvSpPr>
        <p:spPr bwMode="auto">
          <a:xfrm flipV="1">
            <a:off x="1360488" y="4584700"/>
            <a:ext cx="360362" cy="0"/>
          </a:xfrm>
          <a:prstGeom prst="line">
            <a:avLst/>
          </a:prstGeom>
          <a:noFill/>
          <a:ln w="76200">
            <a:solidFill>
              <a:srgbClr val="9900CC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8781" name="Line 1557"/>
          <p:cNvSpPr>
            <a:spLocks noChangeShapeType="1"/>
          </p:cNvSpPr>
          <p:nvPr/>
        </p:nvSpPr>
        <p:spPr bwMode="auto">
          <a:xfrm flipV="1">
            <a:off x="855663" y="4584700"/>
            <a:ext cx="360362" cy="0"/>
          </a:xfrm>
          <a:prstGeom prst="line">
            <a:avLst/>
          </a:prstGeom>
          <a:noFill/>
          <a:ln w="76200">
            <a:solidFill>
              <a:srgbClr val="CC0099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cxnSp>
        <p:nvCxnSpPr>
          <p:cNvPr id="28782" name="Прямая соединительная линия 182"/>
          <p:cNvCxnSpPr>
            <a:cxnSpLocks noChangeShapeType="1"/>
          </p:cNvCxnSpPr>
          <p:nvPr/>
        </p:nvCxnSpPr>
        <p:spPr bwMode="auto">
          <a:xfrm>
            <a:off x="6688138" y="2165350"/>
            <a:ext cx="703262" cy="0"/>
          </a:xfrm>
          <a:prstGeom prst="line">
            <a:avLst/>
          </a:prstGeom>
          <a:noFill/>
          <a:ln w="34925" algn="ctr">
            <a:solidFill>
              <a:schemeClr val="tx1"/>
            </a:solidFill>
            <a:prstDash val="dash"/>
            <a:round/>
            <a:headEnd/>
            <a:tailEnd/>
          </a:ln>
        </p:spPr>
      </p:cxnSp>
      <p:cxnSp>
        <p:nvCxnSpPr>
          <p:cNvPr id="28783" name="Прямая соединительная линия 183"/>
          <p:cNvCxnSpPr>
            <a:cxnSpLocks noChangeShapeType="1"/>
          </p:cNvCxnSpPr>
          <p:nvPr/>
        </p:nvCxnSpPr>
        <p:spPr bwMode="auto">
          <a:xfrm>
            <a:off x="6688138" y="2317750"/>
            <a:ext cx="698500" cy="1588"/>
          </a:xfrm>
          <a:prstGeom prst="line">
            <a:avLst/>
          </a:prstGeom>
          <a:noFill/>
          <a:ln w="28575" algn="ctr">
            <a:solidFill>
              <a:srgbClr val="996633"/>
            </a:solidFill>
            <a:prstDash val="dash"/>
            <a:round/>
            <a:headEnd/>
            <a:tailEnd/>
          </a:ln>
        </p:spPr>
      </p:cxnSp>
      <p:sp>
        <p:nvSpPr>
          <p:cNvPr id="28784" name="Text Box 47"/>
          <p:cNvSpPr txBox="1">
            <a:spLocks noChangeArrowheads="1"/>
          </p:cNvSpPr>
          <p:nvPr/>
        </p:nvSpPr>
        <p:spPr bwMode="auto">
          <a:xfrm>
            <a:off x="7467600" y="1920875"/>
            <a:ext cx="4048125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08" tIns="60145" rIns="120308" bIns="60145">
            <a:spAutoFit/>
          </a:bodyPr>
          <a:lstStyle/>
          <a:p>
            <a:pPr defTabSz="1212850" eaLnBrk="0" hangingPunct="0"/>
            <a:r>
              <a:rPr lang="en-US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линии эл. снабжения  35 кВ наземные;</a:t>
            </a:r>
          </a:p>
        </p:txBody>
      </p:sp>
      <p:sp>
        <p:nvSpPr>
          <p:cNvPr id="28785" name="Text Box 47"/>
          <p:cNvSpPr txBox="1">
            <a:spLocks noChangeArrowheads="1"/>
          </p:cNvSpPr>
          <p:nvPr/>
        </p:nvSpPr>
        <p:spPr bwMode="auto">
          <a:xfrm>
            <a:off x="7553325" y="2136775"/>
            <a:ext cx="4105275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308" tIns="60145" rIns="120308" bIns="60145">
            <a:spAutoFit/>
          </a:bodyPr>
          <a:lstStyle/>
          <a:p>
            <a:pPr defTabSz="1212850" eaLnBrk="0" hangingPunct="0"/>
            <a:r>
              <a:rPr lang="en-US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линии эл. снабжения  0,4 кВ наземные;</a:t>
            </a:r>
          </a:p>
        </p:txBody>
      </p:sp>
      <p:sp>
        <p:nvSpPr>
          <p:cNvPr id="28786" name="Text Box 47"/>
          <p:cNvSpPr txBox="1">
            <a:spLocks noChangeArrowheads="1"/>
          </p:cNvSpPr>
          <p:nvPr/>
        </p:nvSpPr>
        <p:spPr bwMode="auto">
          <a:xfrm>
            <a:off x="2874963" y="7896225"/>
            <a:ext cx="1077912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350" tIns="60166" rIns="120350" bIns="60166">
            <a:spAutoFit/>
          </a:bodyPr>
          <a:lstStyle/>
          <a:p>
            <a:pPr defTabSz="1212850" eaLnBrk="0" hangingPunct="0"/>
            <a:r>
              <a:rPr lang="en-US" sz="15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колонки;</a:t>
            </a:r>
          </a:p>
        </p:txBody>
      </p:sp>
      <p:grpSp>
        <p:nvGrpSpPr>
          <p:cNvPr id="28787" name="Group 207"/>
          <p:cNvGrpSpPr>
            <a:grpSpLocks/>
          </p:cNvGrpSpPr>
          <p:nvPr/>
        </p:nvGrpSpPr>
        <p:grpSpPr bwMode="auto">
          <a:xfrm>
            <a:off x="2728913" y="8040688"/>
            <a:ext cx="144462" cy="144462"/>
            <a:chOff x="3079" y="4158"/>
            <a:chExt cx="91" cy="91"/>
          </a:xfrm>
        </p:grpSpPr>
        <p:sp>
          <p:nvSpPr>
            <p:cNvPr id="28788" name="Rectangle 208"/>
            <p:cNvSpPr>
              <a:spLocks noChangeArrowheads="1"/>
            </p:cNvSpPr>
            <p:nvPr/>
          </p:nvSpPr>
          <p:spPr bwMode="auto">
            <a:xfrm>
              <a:off x="3079" y="4158"/>
              <a:ext cx="91" cy="91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8789" name="Line 209"/>
            <p:cNvSpPr>
              <a:spLocks noChangeShapeType="1"/>
            </p:cNvSpPr>
            <p:nvPr/>
          </p:nvSpPr>
          <p:spPr bwMode="auto">
            <a:xfrm>
              <a:off x="3079" y="4158"/>
              <a:ext cx="91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71458" name="Group 2"/>
          <p:cNvGraphicFramePr>
            <a:graphicFrameLocks noGrp="1"/>
          </p:cNvGraphicFramePr>
          <p:nvPr/>
        </p:nvGraphicFramePr>
        <p:xfrm>
          <a:off x="0" y="839788"/>
          <a:ext cx="12801600" cy="8594725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МВД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ОПУ 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Отделы, ГИБДД МВД РФ по НСО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Минкомсвязи России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ОАО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«Ростелеком»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Минкомсвязи РФ от 12.12.2011 N 342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9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Ростехнадзор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Ростехнадзора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Сибирское УФС по экологическому, технологич. и атомному надзору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Ростехнадзора от 18.10.2005 № 761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Ростехнадзора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ФГУП РосРАО Новосибирское отделение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Ростехнадзора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ФП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281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68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84338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2390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706" tIns="106862" rIns="213706" bIns="106862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1800">
                <a:latin typeface="Times New Roman" pitchFamily="18" charset="0"/>
              </a:rPr>
              <a:t>привлечения сил и средств для ликвидации последствий ЧС,  вызванной риском обрушения зданий, сооружений (пород)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72482" name="Group 2"/>
          <p:cNvGraphicFramePr>
            <a:graphicFrameLocks noGrp="1"/>
          </p:cNvGraphicFramePr>
          <p:nvPr/>
        </p:nvGraphicFramePr>
        <p:xfrm>
          <a:off x="0" y="912813"/>
          <a:ext cx="12801600" cy="73437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Координационные органы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субъекта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субъекта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КЧС и ОПБ субъекта: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ДДС субъекта Администрации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Протокол правительственной комиссии РФ от 28.8.15 №7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ЕДДС муниципального района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Протокол правительственной комиссии РФ от 28.8.15 №7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ЕДДС: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Аварийно-спасательная служба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№151-ФЗ от 22.08.95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аварийно-спасательных службах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Кинологические расчеты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АО «Региональные электрические сети»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Инженерная техника предприятий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 субъекта: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28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ТП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85315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2390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706" tIns="106862" rIns="213706" bIns="106862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1800">
                <a:latin typeface="Times New Roman" pitchFamily="18" charset="0"/>
              </a:rPr>
              <a:t>привлечения сил и средств для ликвидации последствий ЧС,  вызванной риском обрушения зданий, сооружений (пород)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73506" name="Group 2"/>
          <p:cNvGraphicFramePr>
            <a:graphicFrameLocks noGrp="1"/>
          </p:cNvGraphicFramePr>
          <p:nvPr/>
        </p:nvGraphicFramePr>
        <p:xfrm>
          <a:off x="0" y="839788"/>
          <a:ext cx="12801600" cy="29749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Прокуратура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ФСБ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Следственный комитет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министерства и ведомства, не имеющие функциональных подсистем: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РСЧС: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374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86159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2390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706" tIns="106862" rIns="213706" bIns="106862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1800">
                <a:latin typeface="Times New Roman" pitchFamily="18" charset="0"/>
              </a:rPr>
              <a:t>привлечения сил и средств для ликвидации последствий ЧС,  вызванной риском обрушения зданий, сооружений (пород)</a:t>
            </a: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508" tIns="63767" rIns="127508" bIns="63767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ПОЖАРОВ</a:t>
            </a:r>
            <a:br>
              <a:rPr lang="ru-RU" b="1" smtClean="0">
                <a:solidFill>
                  <a:srgbClr val="FFFF00"/>
                </a:solidFill>
              </a:rPr>
            </a:br>
            <a:r>
              <a:rPr lang="ru-RU" sz="100" smtClean="0"/>
              <a:t>Титульный лист</a:t>
            </a:r>
          </a:p>
        </p:txBody>
      </p:sp>
      <p:pic>
        <p:nvPicPr>
          <p:cNvPr id="87043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57" tIns="63640" rIns="127257" bIns="63640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РИСКИ ВОЗНИКНОВЕНИЯ ТЕХНОГЕННЫХ ПОЖАРОВ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6" name="Picture 8817"/>
          <p:cNvPicPr>
            <a:picLocks noChangeAspect="1" noChangeArrowheads="1"/>
          </p:cNvPicPr>
          <p:nvPr/>
        </p:nvPicPr>
        <p:blipFill>
          <a:blip r:embed="rId3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10247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7764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312" tIns="23158" rIns="46312" bIns="23158" anchor="ctr" anchorCtr="1"/>
          <a:lstStyle/>
          <a:p>
            <a:pPr algn="ctr" defTabSz="1276350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</a:p>
          <a:p>
            <a:pPr algn="ctr" defTabSz="1276350"/>
            <a:r>
              <a:rPr lang="ru-RU" b="1">
                <a:solidFill>
                  <a:srgbClr val="0000FF"/>
                </a:solidFill>
              </a:rPr>
              <a:t>(Риски возникновения техногенных пожаров (не бытовые пожары))</a:t>
            </a:r>
            <a:endParaRPr lang="ru-RU" sz="32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248" name="Oval 211"/>
          <p:cNvSpPr>
            <a:spLocks noChangeArrowheads="1"/>
          </p:cNvSpPr>
          <p:nvPr/>
        </p:nvSpPr>
        <p:spPr bwMode="auto">
          <a:xfrm>
            <a:off x="5824538" y="6096000"/>
            <a:ext cx="1008062" cy="936625"/>
          </a:xfrm>
          <a:prstGeom prst="ellipse">
            <a:avLst/>
          </a:prstGeom>
          <a:solidFill>
            <a:srgbClr val="FF0000">
              <a:alpha val="45097"/>
            </a:srgbClr>
          </a:solidFill>
          <a:ln w="2857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lIns="91327" tIns="45664" rIns="91327" bIns="45664" anchor="ctr"/>
          <a:lstStyle/>
          <a:p>
            <a:pPr defTabSz="654050"/>
            <a:endParaRPr lang="ru-RU" sz="3900" b="1">
              <a:latin typeface="Times New Roman" pitchFamily="18" charset="0"/>
            </a:endParaRPr>
          </a:p>
        </p:txBody>
      </p:sp>
      <p:sp>
        <p:nvSpPr>
          <p:cNvPr id="10249" name="Rectangle 3179"/>
          <p:cNvSpPr>
            <a:spLocks noChangeArrowheads="1"/>
          </p:cNvSpPr>
          <p:nvPr/>
        </p:nvSpPr>
        <p:spPr bwMode="auto">
          <a:xfrm>
            <a:off x="6113463" y="3144838"/>
            <a:ext cx="1800225" cy="574675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47" tIns="45672" rIns="91347" bIns="45672" anchor="ctr"/>
          <a:lstStyle/>
          <a:p>
            <a:pPr algn="ctr" defTabSz="1279525"/>
            <a:r>
              <a:rPr lang="ru-RU" sz="1300">
                <a:solidFill>
                  <a:srgbClr val="000000"/>
                </a:solidFill>
                <a:latin typeface="Calibri" pitchFamily="34" charset="0"/>
              </a:rPr>
              <a:t>Поливомоечная</a:t>
            </a:r>
            <a:r>
              <a:rPr lang="ru-RU" sz="13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 техник</a:t>
            </a:r>
            <a:r>
              <a:rPr lang="ru-RU" sz="1300">
                <a:solidFill>
                  <a:srgbClr val="000000"/>
                </a:solidFill>
                <a:latin typeface="Calibri" pitchFamily="34" charset="0"/>
              </a:rPr>
              <a:t>а отсутствует</a:t>
            </a:r>
            <a:r>
              <a:rPr lang="ru-RU" sz="1300">
                <a:latin typeface="Calibri" pitchFamily="34" charset="0"/>
              </a:rPr>
              <a:t> </a:t>
            </a:r>
          </a:p>
        </p:txBody>
      </p:sp>
      <p:sp>
        <p:nvSpPr>
          <p:cNvPr id="10250" name="AutoShape 6147"/>
          <p:cNvSpPr>
            <a:spLocks noChangeArrowheads="1"/>
          </p:cNvSpPr>
          <p:nvPr/>
        </p:nvSpPr>
        <p:spPr bwMode="auto">
          <a:xfrm>
            <a:off x="1936750" y="5016500"/>
            <a:ext cx="1284288" cy="360363"/>
          </a:xfrm>
          <a:prstGeom prst="wedgeRectCallout">
            <a:avLst>
              <a:gd name="adj1" fmla="val 112301"/>
              <a:gd name="adj2" fmla="val 13766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47" tIns="45672" rIns="91347" bIns="45672"/>
          <a:lstStyle/>
          <a:p>
            <a:pPr algn="ctr" defTabSz="1238250"/>
            <a:r>
              <a:rPr lang="ru-RU" sz="1000" i="1">
                <a:latin typeface="Times New Roman" pitchFamily="18" charset="0"/>
              </a:rPr>
              <a:t>Колодец </a:t>
            </a:r>
          </a:p>
          <a:p>
            <a:pPr algn="ctr" defTabSz="1238250"/>
            <a:r>
              <a:rPr lang="ru-RU" sz="1000" i="1">
                <a:latin typeface="Times New Roman" pitchFamily="18" charset="0"/>
              </a:rPr>
              <a:t>Дебит -10 м.куб</a:t>
            </a:r>
          </a:p>
        </p:txBody>
      </p:sp>
      <p:sp>
        <p:nvSpPr>
          <p:cNvPr id="10251" name="AutoShape 252"/>
          <p:cNvSpPr>
            <a:spLocks noChangeArrowheads="1"/>
          </p:cNvSpPr>
          <p:nvPr/>
        </p:nvSpPr>
        <p:spPr bwMode="auto">
          <a:xfrm>
            <a:off x="3160713" y="6672263"/>
            <a:ext cx="1584325" cy="557212"/>
          </a:xfrm>
          <a:prstGeom prst="wedgeRectCallout">
            <a:avLst>
              <a:gd name="adj1" fmla="val 74648"/>
              <a:gd name="adj2" fmla="val -78773"/>
            </a:avLst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79818" tIns="89909" rIns="179818" bIns="89909">
            <a:spAutoFit/>
          </a:bodyPr>
          <a:lstStyle/>
          <a:p>
            <a:pPr algn="ctr" defTabSz="1279525"/>
            <a:r>
              <a:rPr lang="ru-RU" sz="800" b="1"/>
              <a:t>гидрант</a:t>
            </a:r>
          </a:p>
          <a:p>
            <a:pPr algn="ctr" defTabSz="1279525"/>
            <a:r>
              <a:rPr lang="ru-RU" sz="800" b="1" i="1"/>
              <a:t>Объем перекачиваемой воды – 28 куб. </a:t>
            </a:r>
            <a:endParaRPr lang="ru-RU" sz="800"/>
          </a:p>
        </p:txBody>
      </p:sp>
      <p:grpSp>
        <p:nvGrpSpPr>
          <p:cNvPr id="10252" name="Group 567"/>
          <p:cNvGrpSpPr>
            <a:grpSpLocks/>
          </p:cNvGrpSpPr>
          <p:nvPr/>
        </p:nvGrpSpPr>
        <p:grpSpPr bwMode="auto">
          <a:xfrm rot="789513">
            <a:off x="5032375" y="6384925"/>
            <a:ext cx="290513" cy="144463"/>
            <a:chOff x="3079" y="3840"/>
            <a:chExt cx="181" cy="91"/>
          </a:xfrm>
        </p:grpSpPr>
        <p:sp>
          <p:nvSpPr>
            <p:cNvPr id="10280" name="Line 564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81" name="Line 565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82" name="Line 566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253" name="TextBox 94"/>
          <p:cNvSpPr txBox="1">
            <a:spLocks noChangeArrowheads="1"/>
          </p:cNvSpPr>
          <p:nvPr/>
        </p:nvSpPr>
        <p:spPr bwMode="auto">
          <a:xfrm>
            <a:off x="6545263" y="1990725"/>
            <a:ext cx="1727200" cy="722313"/>
          </a:xfrm>
          <a:prstGeom prst="rect">
            <a:avLst/>
          </a:prstGeom>
          <a:solidFill>
            <a:srgbClr val="404040">
              <a:alpha val="36078"/>
            </a:srgbClr>
          </a:solidFill>
          <a:ln w="34925">
            <a:solidFill>
              <a:srgbClr val="666666"/>
            </a:solidFill>
            <a:miter lim="800000"/>
            <a:headEnd/>
            <a:tailEnd/>
          </a:ln>
        </p:spPr>
        <p:txBody>
          <a:bodyPr wrap="none" lIns="91335" tIns="45668" rIns="91335" bIns="45668">
            <a:spAutoFit/>
          </a:bodyPr>
          <a:lstStyle/>
          <a:p>
            <a:pPr algn="ctr" defTabSz="912813"/>
            <a:r>
              <a:rPr lang="ru-RU" sz="1300" b="1">
                <a:latin typeface="Times New Roman" pitchFamily="18" charset="0"/>
              </a:rPr>
              <a:t>ПСЧ-69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 Расстояние - 17 км,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г. Татарск</a:t>
            </a:r>
          </a:p>
        </p:txBody>
      </p:sp>
      <p:sp>
        <p:nvSpPr>
          <p:cNvPr id="10254" name="Прямоугольник 145"/>
          <p:cNvSpPr>
            <a:spLocks noChangeArrowheads="1"/>
          </p:cNvSpPr>
          <p:nvPr/>
        </p:nvSpPr>
        <p:spPr bwMode="auto">
          <a:xfrm>
            <a:off x="4024313" y="5664200"/>
            <a:ext cx="144462" cy="144463"/>
          </a:xfrm>
          <a:prstGeom prst="rect">
            <a:avLst/>
          </a:prstGeom>
          <a:noFill/>
          <a:ln w="25400" algn="ctr">
            <a:solidFill>
              <a:srgbClr val="0070C0"/>
            </a:solidFill>
            <a:miter lim="800000"/>
            <a:headEnd/>
            <a:tailEnd/>
          </a:ln>
        </p:spPr>
        <p:txBody>
          <a:bodyPr lIns="127540" tIns="63783" rIns="127540" bIns="63783" anchor="ctr"/>
          <a:lstStyle/>
          <a:p>
            <a:pPr algn="ctr" defTabSz="912813"/>
            <a:endParaRPr lang="ru-RU" sz="5500" b="1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0255" name="AutoShape 252"/>
          <p:cNvSpPr>
            <a:spLocks noChangeArrowheads="1"/>
          </p:cNvSpPr>
          <p:nvPr/>
        </p:nvSpPr>
        <p:spPr bwMode="auto">
          <a:xfrm>
            <a:off x="6688138" y="5160963"/>
            <a:ext cx="1800225" cy="546100"/>
          </a:xfrm>
          <a:prstGeom prst="wedgeRectCallout">
            <a:avLst>
              <a:gd name="adj1" fmla="val -71694"/>
              <a:gd name="adj2" fmla="val 111917"/>
            </a:avLst>
          </a:prstGeom>
          <a:solidFill>
            <a:srgbClr val="BBE0E3">
              <a:alpha val="85097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127689" tIns="63843" rIns="127689" bIns="63843">
            <a:spAutoFit/>
          </a:bodyPr>
          <a:lstStyle/>
          <a:p>
            <a:pPr algn="ctr" defTabSz="1790700"/>
            <a:r>
              <a:rPr lang="ru-RU" sz="9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Дорога  щебеночная </a:t>
            </a:r>
          </a:p>
          <a:p>
            <a:pPr algn="ctr" defTabSz="1790700"/>
            <a:r>
              <a:rPr lang="ru-RU" sz="9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расстояние до  места забора воды 200 м </a:t>
            </a:r>
          </a:p>
        </p:txBody>
      </p:sp>
      <p:sp>
        <p:nvSpPr>
          <p:cNvPr id="10256" name="Oval 115" descr="Темный диагональный 2"/>
          <p:cNvSpPr>
            <a:spLocks noChangeArrowheads="1"/>
          </p:cNvSpPr>
          <p:nvPr/>
        </p:nvSpPr>
        <p:spPr bwMode="auto">
          <a:xfrm>
            <a:off x="5105400" y="6456363"/>
            <a:ext cx="215900" cy="215900"/>
          </a:xfrm>
          <a:prstGeom prst="ellipse">
            <a:avLst/>
          </a:pr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096" tIns="45548" rIns="91096" bIns="45548" anchor="ctr"/>
          <a:lstStyle/>
          <a:p>
            <a:pPr defTabSz="912813"/>
            <a:endParaRPr lang="ru-RU" sz="5500" b="1">
              <a:latin typeface="Times New Roman" pitchFamily="18" charset="0"/>
            </a:endParaRPr>
          </a:p>
        </p:txBody>
      </p:sp>
      <p:sp>
        <p:nvSpPr>
          <p:cNvPr id="10257" name="Freeform 8820"/>
          <p:cNvSpPr>
            <a:spLocks/>
          </p:cNvSpPr>
          <p:nvPr/>
        </p:nvSpPr>
        <p:spPr bwMode="auto">
          <a:xfrm>
            <a:off x="5248275" y="6024563"/>
            <a:ext cx="1657350" cy="647700"/>
          </a:xfrm>
          <a:custGeom>
            <a:avLst/>
            <a:gdLst>
              <a:gd name="T0" fmla="*/ 0 w 1044"/>
              <a:gd name="T1" fmla="*/ 227 h 408"/>
              <a:gd name="T2" fmla="*/ 0 w 1044"/>
              <a:gd name="T3" fmla="*/ 0 h 408"/>
              <a:gd name="T4" fmla="*/ 1044 w 1044"/>
              <a:gd name="T5" fmla="*/ 0 h 408"/>
              <a:gd name="T6" fmla="*/ 1044 w 1044"/>
              <a:gd name="T7" fmla="*/ 272 h 408"/>
              <a:gd name="T8" fmla="*/ 817 w 1044"/>
              <a:gd name="T9" fmla="*/ 408 h 4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44"/>
              <a:gd name="T16" fmla="*/ 0 h 408"/>
              <a:gd name="T17" fmla="*/ 1044 w 1044"/>
              <a:gd name="T18" fmla="*/ 408 h 40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44" h="408">
                <a:moveTo>
                  <a:pt x="0" y="227"/>
                </a:moveTo>
                <a:lnTo>
                  <a:pt x="0" y="0"/>
                </a:lnTo>
                <a:lnTo>
                  <a:pt x="1044" y="0"/>
                </a:lnTo>
                <a:lnTo>
                  <a:pt x="1044" y="272"/>
                </a:lnTo>
                <a:lnTo>
                  <a:pt x="817" y="408"/>
                </a:lnTo>
              </a:path>
            </a:pathLst>
          </a:custGeom>
          <a:noFill/>
          <a:ln w="57150">
            <a:solidFill>
              <a:srgbClr val="CC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258" name="AutoShape 33"/>
          <p:cNvSpPr>
            <a:spLocks noChangeArrowheads="1"/>
          </p:cNvSpPr>
          <p:nvPr/>
        </p:nvSpPr>
        <p:spPr bwMode="auto">
          <a:xfrm>
            <a:off x="9569450" y="5737225"/>
            <a:ext cx="2374900" cy="1079500"/>
          </a:xfrm>
          <a:prstGeom prst="wedgeRectCallout">
            <a:avLst>
              <a:gd name="adj1" fmla="val -170523"/>
              <a:gd name="adj2" fmla="val 38088"/>
            </a:avLst>
          </a:prstGeom>
          <a:solidFill>
            <a:srgbClr val="FF0000">
              <a:alpha val="8196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19" tIns="45661" rIns="91319" bIns="45661"/>
          <a:lstStyle/>
          <a:p>
            <a:pPr algn="ctr" defTabSz="1276350"/>
            <a:r>
              <a:rPr lang="ru-RU" sz="100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Зона возможного риска при пожаре в котельной</a:t>
            </a:r>
          </a:p>
          <a:p>
            <a:pPr algn="ctr" defTabSz="1276350"/>
            <a:r>
              <a:rPr lang="ru-RU" sz="1000" u="sng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В зоне риска находятся:</a:t>
            </a:r>
          </a:p>
          <a:p>
            <a:pPr defTabSz="1276350"/>
            <a:r>
              <a:rPr lang="ru-RU" sz="100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 домов  4</a:t>
            </a:r>
          </a:p>
          <a:p>
            <a:pPr defTabSz="1276350"/>
            <a:r>
              <a:rPr lang="ru-RU" sz="100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 населения – 10</a:t>
            </a:r>
          </a:p>
          <a:p>
            <a:pPr defTabSz="1276350"/>
            <a:r>
              <a:rPr lang="ru-RU" sz="100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 соц. значимых объектов –нет</a:t>
            </a:r>
          </a:p>
        </p:txBody>
      </p:sp>
      <p:sp>
        <p:nvSpPr>
          <p:cNvPr id="759458" name="AutoShape 252"/>
          <p:cNvSpPr>
            <a:spLocks noChangeArrowheads="1"/>
          </p:cNvSpPr>
          <p:nvPr/>
        </p:nvSpPr>
        <p:spPr bwMode="auto">
          <a:xfrm>
            <a:off x="10217150" y="4224338"/>
            <a:ext cx="1800225" cy="460375"/>
          </a:xfrm>
          <a:prstGeom prst="wedgeRectCallout">
            <a:avLst>
              <a:gd name="adj1" fmla="val -105644"/>
              <a:gd name="adj2" fmla="val -12759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78828" tIns="89419" rIns="178828" bIns="89419">
            <a:spAutoFit/>
          </a:bodyPr>
          <a:lstStyle/>
          <a:p>
            <a:pPr algn="ctr" defTabSz="1279525"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Водонапорная башня</a:t>
            </a:r>
          </a:p>
          <a:p>
            <a:pPr algn="ctr" defTabSz="1279525"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Объем  воды –   28  м.куб</a:t>
            </a:r>
            <a:r>
              <a:rPr lang="ru-RU" sz="900">
                <a:latin typeface="Calibri" pitchFamily="34" charset="0"/>
              </a:rPr>
              <a:t>. </a:t>
            </a:r>
          </a:p>
        </p:txBody>
      </p:sp>
      <p:grpSp>
        <p:nvGrpSpPr>
          <p:cNvPr id="10260" name="Group 567"/>
          <p:cNvGrpSpPr>
            <a:grpSpLocks/>
          </p:cNvGrpSpPr>
          <p:nvPr/>
        </p:nvGrpSpPr>
        <p:grpSpPr bwMode="auto">
          <a:xfrm rot="789513">
            <a:off x="9064625" y="4513263"/>
            <a:ext cx="290513" cy="144462"/>
            <a:chOff x="3079" y="3840"/>
            <a:chExt cx="181" cy="91"/>
          </a:xfrm>
        </p:grpSpPr>
        <p:sp>
          <p:nvSpPr>
            <p:cNvPr id="10277" name="Line 564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78" name="Line 565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79" name="Line 566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10242" name="Object 8872"/>
          <p:cNvGraphicFramePr>
            <a:graphicFrameLocks/>
          </p:cNvGraphicFramePr>
          <p:nvPr/>
        </p:nvGraphicFramePr>
        <p:xfrm>
          <a:off x="8272463" y="7105650"/>
          <a:ext cx="4319587" cy="2374900"/>
        </p:xfrm>
        <a:graphic>
          <a:graphicData uri="http://schemas.openxmlformats.org/presentationml/2006/ole">
            <p:oleObj spid="_x0000_s10242" name="Лист" r:id="rId4" imgW="6000750" imgH="2466975" progId="Excel.Sheet.8">
              <p:embed/>
            </p:oleObj>
          </a:graphicData>
        </a:graphic>
      </p:graphicFrame>
      <p:graphicFrame>
        <p:nvGraphicFramePr>
          <p:cNvPr id="10243" name="Object 8898"/>
          <p:cNvGraphicFramePr>
            <a:graphicFrameLocks/>
          </p:cNvGraphicFramePr>
          <p:nvPr/>
        </p:nvGraphicFramePr>
        <p:xfrm>
          <a:off x="2873375" y="7466013"/>
          <a:ext cx="5327650" cy="2014537"/>
        </p:xfrm>
        <a:graphic>
          <a:graphicData uri="http://schemas.openxmlformats.org/presentationml/2006/ole">
            <p:oleObj spid="_x0000_s10243" name="Лист" r:id="rId5" imgW="6972300" imgH="3638550" progId="Excel.Sheet.8">
              <p:embed/>
            </p:oleObj>
          </a:graphicData>
        </a:graphic>
      </p:graphicFrame>
      <p:graphicFrame>
        <p:nvGraphicFramePr>
          <p:cNvPr id="10244" name="Object 150"/>
          <p:cNvGraphicFramePr>
            <a:graphicFrameLocks noChangeAspect="1"/>
          </p:cNvGraphicFramePr>
          <p:nvPr/>
        </p:nvGraphicFramePr>
        <p:xfrm>
          <a:off x="8488363" y="1847850"/>
          <a:ext cx="4248150" cy="935038"/>
        </p:xfrm>
        <a:graphic>
          <a:graphicData uri="http://schemas.openxmlformats.org/presentationml/2006/ole">
            <p:oleObj spid="_x0000_s10244" name="Лист" r:id="rId6" imgW="5600700" imgH="1543050" progId="Excel.Sheet.8">
              <p:embed/>
            </p:oleObj>
          </a:graphicData>
        </a:graphic>
      </p:graphicFrame>
      <p:sp>
        <p:nvSpPr>
          <p:cNvPr id="759492" name="Text Box 207"/>
          <p:cNvSpPr txBox="1">
            <a:spLocks noChangeArrowheads="1"/>
          </p:cNvSpPr>
          <p:nvPr/>
        </p:nvSpPr>
        <p:spPr bwMode="auto">
          <a:xfrm>
            <a:off x="136525" y="1847850"/>
            <a:ext cx="6192838" cy="1144588"/>
          </a:xfrm>
          <a:prstGeom prst="rect">
            <a:avLst/>
          </a:prstGeom>
          <a:solidFill>
            <a:schemeClr val="bg1">
              <a:alpha val="7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5985" tIns="64792" rIns="125985" bIns="64792">
            <a:spAutoFit/>
          </a:bodyPr>
          <a:lstStyle/>
          <a:p>
            <a:pPr algn="ctr" defTabSz="1789113">
              <a:spcBef>
                <a:spcPct val="50000"/>
              </a:spcBef>
              <a:defRPr/>
            </a:pPr>
            <a:r>
              <a:rPr lang="ru-RU" sz="1200" u="sng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Превентивные мероприятия проводимые ОМСУ</a:t>
            </a:r>
          </a:p>
          <a:p>
            <a:pPr algn="ctr" defTabSz="1789113">
              <a:spcBef>
                <a:spcPct val="50000"/>
              </a:spcBef>
              <a:defRPr/>
            </a:pPr>
            <a:r>
              <a:rPr lang="ru-RU" sz="1200">
                <a:solidFill>
                  <a:srgbClr val="009900"/>
                </a:solidFill>
              </a:rPr>
              <a:t>Восстанавливаются и содержатся в исправном состоянии источники противопожарного водоснабжения, в зимнее время расчищаются дороги, подъезды к источникам водоснабжения. В летний период производится выкос травы перед домами, производится разборка ветхих и заброшенных строений</a:t>
            </a:r>
          </a:p>
        </p:txBody>
      </p:sp>
      <p:sp>
        <p:nvSpPr>
          <p:cNvPr id="759493" name="Text Box 207"/>
          <p:cNvSpPr txBox="1">
            <a:spLocks noChangeArrowheads="1"/>
          </p:cNvSpPr>
          <p:nvPr/>
        </p:nvSpPr>
        <p:spPr bwMode="auto">
          <a:xfrm>
            <a:off x="8202613" y="2901950"/>
            <a:ext cx="4535487" cy="890588"/>
          </a:xfrm>
          <a:prstGeom prst="rect">
            <a:avLst/>
          </a:prstGeom>
          <a:solidFill>
            <a:schemeClr val="bg1">
              <a:alpha val="60001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78875" tIns="89442" rIns="178875" bIns="89442">
            <a:spAutoFit/>
          </a:bodyPr>
          <a:lstStyle/>
          <a:p>
            <a:pPr algn="ctr" defTabSz="1279525">
              <a:defRPr/>
            </a:pPr>
            <a:r>
              <a:rPr lang="ru-RU" sz="1300" b="1" u="sng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Прогноз возможного развития техногенных пожаров</a:t>
            </a:r>
          </a:p>
          <a:p>
            <a:pPr defTabSz="1279525">
              <a:defRPr/>
            </a:pPr>
            <a:r>
              <a:rPr lang="ru-RU" sz="1100">
                <a:solidFill>
                  <a:srgbClr val="FF0000"/>
                </a:solidFill>
              </a:rPr>
              <a:t>При возникновении пожара в котельной возможно перекидывание пожара в жилой сектор и возгорание от 1до 2 домов в жилом секторе.</a:t>
            </a:r>
          </a:p>
        </p:txBody>
      </p:sp>
      <p:sp>
        <p:nvSpPr>
          <p:cNvPr id="10263" name="Freeform 8902"/>
          <p:cNvSpPr>
            <a:spLocks/>
          </p:cNvSpPr>
          <p:nvPr/>
        </p:nvSpPr>
        <p:spPr bwMode="auto">
          <a:xfrm>
            <a:off x="6905625" y="4513263"/>
            <a:ext cx="2232025" cy="1571625"/>
          </a:xfrm>
          <a:custGeom>
            <a:avLst/>
            <a:gdLst>
              <a:gd name="T0" fmla="*/ 1406 w 1406"/>
              <a:gd name="T1" fmla="*/ 0 h 990"/>
              <a:gd name="T2" fmla="*/ 1179 w 1406"/>
              <a:gd name="T3" fmla="*/ 136 h 990"/>
              <a:gd name="T4" fmla="*/ 1179 w 1406"/>
              <a:gd name="T5" fmla="*/ 408 h 990"/>
              <a:gd name="T6" fmla="*/ 1179 w 1406"/>
              <a:gd name="T7" fmla="*/ 725 h 990"/>
              <a:gd name="T8" fmla="*/ 1179 w 1406"/>
              <a:gd name="T9" fmla="*/ 952 h 990"/>
              <a:gd name="T10" fmla="*/ 997 w 1406"/>
              <a:gd name="T11" fmla="*/ 952 h 990"/>
              <a:gd name="T12" fmla="*/ 725 w 1406"/>
              <a:gd name="T13" fmla="*/ 952 h 990"/>
              <a:gd name="T14" fmla="*/ 317 w 1406"/>
              <a:gd name="T15" fmla="*/ 952 h 990"/>
              <a:gd name="T16" fmla="*/ 0 w 1406"/>
              <a:gd name="T17" fmla="*/ 952 h 9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06"/>
              <a:gd name="T28" fmla="*/ 0 h 990"/>
              <a:gd name="T29" fmla="*/ 1406 w 1406"/>
              <a:gd name="T30" fmla="*/ 990 h 99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06" h="990">
                <a:moveTo>
                  <a:pt x="1406" y="0"/>
                </a:moveTo>
                <a:cubicBezTo>
                  <a:pt x="1311" y="34"/>
                  <a:pt x="1217" y="68"/>
                  <a:pt x="1179" y="136"/>
                </a:cubicBezTo>
                <a:cubicBezTo>
                  <a:pt x="1141" y="204"/>
                  <a:pt x="1179" y="310"/>
                  <a:pt x="1179" y="408"/>
                </a:cubicBezTo>
                <a:cubicBezTo>
                  <a:pt x="1179" y="506"/>
                  <a:pt x="1179" y="634"/>
                  <a:pt x="1179" y="725"/>
                </a:cubicBezTo>
                <a:cubicBezTo>
                  <a:pt x="1179" y="816"/>
                  <a:pt x="1209" y="914"/>
                  <a:pt x="1179" y="952"/>
                </a:cubicBezTo>
                <a:cubicBezTo>
                  <a:pt x="1149" y="990"/>
                  <a:pt x="1073" y="952"/>
                  <a:pt x="997" y="952"/>
                </a:cubicBezTo>
                <a:cubicBezTo>
                  <a:pt x="921" y="952"/>
                  <a:pt x="838" y="952"/>
                  <a:pt x="725" y="952"/>
                </a:cubicBezTo>
                <a:cubicBezTo>
                  <a:pt x="612" y="952"/>
                  <a:pt x="438" y="952"/>
                  <a:pt x="317" y="952"/>
                </a:cubicBezTo>
                <a:cubicBezTo>
                  <a:pt x="196" y="952"/>
                  <a:pt x="60" y="952"/>
                  <a:pt x="0" y="952"/>
                </a:cubicBezTo>
              </a:path>
            </a:pathLst>
          </a:custGeom>
          <a:noFill/>
          <a:ln w="57150">
            <a:solidFill>
              <a:srgbClr val="CC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264" name="AutoShape 252"/>
          <p:cNvSpPr>
            <a:spLocks noChangeArrowheads="1"/>
          </p:cNvSpPr>
          <p:nvPr/>
        </p:nvSpPr>
        <p:spPr bwMode="auto">
          <a:xfrm>
            <a:off x="4816475" y="4224338"/>
            <a:ext cx="1944688" cy="1050925"/>
          </a:xfrm>
          <a:prstGeom prst="wedgeRectCallout">
            <a:avLst>
              <a:gd name="adj1" fmla="val -48366"/>
              <a:gd name="adj2" fmla="val 108310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graphicFrame>
        <p:nvGraphicFramePr>
          <p:cNvPr id="10245" name="Object 8909"/>
          <p:cNvGraphicFramePr>
            <a:graphicFrameLocks/>
          </p:cNvGraphicFramePr>
          <p:nvPr/>
        </p:nvGraphicFramePr>
        <p:xfrm>
          <a:off x="63500" y="3071813"/>
          <a:ext cx="2881313" cy="1584325"/>
        </p:xfrm>
        <a:graphic>
          <a:graphicData uri="http://schemas.openxmlformats.org/presentationml/2006/ole">
            <p:oleObj spid="_x0000_s10245" name="Лист" r:id="rId7" imgW="3219450" imgH="1733550" progId="Excel.Sheet.8">
              <p:embed/>
            </p:oleObj>
          </a:graphicData>
        </a:graphic>
      </p:graphicFrame>
      <p:sp>
        <p:nvSpPr>
          <p:cNvPr id="10265" name="Text Box 193"/>
          <p:cNvSpPr txBox="1">
            <a:spLocks noChangeArrowheads="1"/>
          </p:cNvSpPr>
          <p:nvPr/>
        </p:nvSpPr>
        <p:spPr bwMode="auto">
          <a:xfrm>
            <a:off x="63500" y="8367713"/>
            <a:ext cx="2528888" cy="104140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</p:spPr>
        <p:txBody>
          <a:bodyPr lIns="127744" tIns="63871" rIns="127744" bIns="63871">
            <a:spAutoFit/>
          </a:bodyPr>
          <a:lstStyle/>
          <a:p>
            <a:pPr defTabSz="1279525"/>
            <a:r>
              <a:rPr lang="ru-RU" sz="1000" u="sng">
                <a:latin typeface="Calibri" pitchFamily="34" charset="0"/>
              </a:rPr>
              <a:t>расчет   эвакуации  при угрозе распространения огня:</a:t>
            </a:r>
          </a:p>
          <a:p>
            <a:pPr defTabSz="1279525"/>
            <a:r>
              <a:rPr lang="ru-RU" sz="1000">
                <a:latin typeface="Calibri" pitchFamily="34" charset="0"/>
              </a:rPr>
              <a:t>Население –   297 чел.</a:t>
            </a:r>
          </a:p>
          <a:p>
            <a:pPr defTabSz="1279525"/>
            <a:r>
              <a:rPr lang="ru-RU" sz="1000">
                <a:latin typeface="Calibri" pitchFamily="34" charset="0"/>
              </a:rPr>
              <a:t>В том числе детей –   59 чел.</a:t>
            </a:r>
          </a:p>
          <a:p>
            <a:pPr defTabSz="1279525"/>
            <a:r>
              <a:rPr lang="ru-RU" sz="1000">
                <a:latin typeface="Calibri" pitchFamily="34" charset="0"/>
              </a:rPr>
              <a:t>Голов скота –  600</a:t>
            </a:r>
          </a:p>
          <a:p>
            <a:pPr defTabSz="1279525"/>
            <a:r>
              <a:rPr lang="ru-RU" sz="1000">
                <a:latin typeface="Calibri" pitchFamily="34" charset="0"/>
              </a:rPr>
              <a:t>Мат. средств – на сумму  1200  тыс. руб.</a:t>
            </a:r>
            <a:endParaRPr lang="ru-RU" sz="1000"/>
          </a:p>
        </p:txBody>
      </p:sp>
      <p:grpSp>
        <p:nvGrpSpPr>
          <p:cNvPr id="10266" name="Group 8911"/>
          <p:cNvGrpSpPr>
            <a:grpSpLocks/>
          </p:cNvGrpSpPr>
          <p:nvPr/>
        </p:nvGrpSpPr>
        <p:grpSpPr bwMode="auto">
          <a:xfrm>
            <a:off x="496888" y="7319963"/>
            <a:ext cx="722312" cy="360362"/>
            <a:chOff x="3350" y="2525"/>
            <a:chExt cx="455" cy="227"/>
          </a:xfrm>
        </p:grpSpPr>
        <p:sp>
          <p:nvSpPr>
            <p:cNvPr id="10269" name="Rectangle 54"/>
            <p:cNvSpPr>
              <a:spLocks noChangeArrowheads="1"/>
            </p:cNvSpPr>
            <p:nvPr/>
          </p:nvSpPr>
          <p:spPr bwMode="auto">
            <a:xfrm>
              <a:off x="3579" y="2558"/>
              <a:ext cx="226" cy="194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522" tIns="12522" rIns="12522" bIns="12522"/>
            <a:lstStyle/>
            <a:p>
              <a:pPr algn="ctr" defTabSz="912813"/>
              <a:r>
                <a:rPr lang="ru-RU" sz="1000" b="1">
                  <a:cs typeface="Arial" pitchFamily="34" charset="0"/>
                </a:rPr>
                <a:t>ЦРБ</a:t>
              </a:r>
              <a:endParaRPr lang="ru-RU" sz="1000">
                <a:cs typeface="Arial" pitchFamily="34" charset="0"/>
              </a:endParaRPr>
            </a:p>
            <a:p>
              <a:pPr algn="ctr" defTabSz="912813"/>
              <a:r>
                <a:rPr lang="ru-RU" sz="1000">
                  <a:cs typeface="Arial" pitchFamily="34" charset="0"/>
                </a:rPr>
                <a:t> </a:t>
              </a:r>
              <a:r>
                <a:rPr lang="ru-RU" sz="1000" b="1">
                  <a:cs typeface="Arial" pitchFamily="34" charset="0"/>
                </a:rPr>
                <a:t>265</a:t>
              </a:r>
            </a:p>
          </p:txBody>
        </p:sp>
        <p:grpSp>
          <p:nvGrpSpPr>
            <p:cNvPr id="10270" name="Group 56"/>
            <p:cNvGrpSpPr>
              <a:grpSpLocks/>
            </p:cNvGrpSpPr>
            <p:nvPr/>
          </p:nvGrpSpPr>
          <p:grpSpPr bwMode="auto">
            <a:xfrm>
              <a:off x="3350" y="2525"/>
              <a:ext cx="228" cy="197"/>
              <a:chOff x="0" y="1"/>
              <a:chExt cx="20000" cy="19999"/>
            </a:xfrm>
          </p:grpSpPr>
          <p:sp>
            <p:nvSpPr>
              <p:cNvPr id="102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0065" tIns="45007" rIns="90065" bIns="45007"/>
              <a:lstStyle/>
              <a:p>
                <a:pPr algn="ctr" defTabSz="912813"/>
                <a:endParaRPr lang="ru-RU" sz="2100">
                  <a:cs typeface="Arial" pitchFamily="34" charset="0"/>
                </a:endParaRPr>
              </a:p>
            </p:txBody>
          </p:sp>
          <p:sp>
            <p:nvSpPr>
              <p:cNvPr id="102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0274" name="Group 60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02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276" name="Line 6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10267" name="AutoShape 8920"/>
          <p:cNvSpPr>
            <a:spLocks noChangeArrowheads="1"/>
          </p:cNvSpPr>
          <p:nvPr/>
        </p:nvSpPr>
        <p:spPr bwMode="auto">
          <a:xfrm>
            <a:off x="279400" y="5808663"/>
            <a:ext cx="2089150" cy="1101725"/>
          </a:xfrm>
          <a:prstGeom prst="wedgeRectCallout">
            <a:avLst>
              <a:gd name="adj1" fmla="val -30852"/>
              <a:gd name="adj2" fmla="val 100000"/>
            </a:avLst>
          </a:prstGeom>
          <a:solidFill>
            <a:srgbClr val="FFCC99">
              <a:alpha val="7999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279525"/>
            <a:r>
              <a:rPr lang="ru-RU" sz="900" b="1">
                <a:latin typeface="Times New Roman" pitchFamily="18" charset="0"/>
              </a:rPr>
              <a:t>ЦРБ</a:t>
            </a:r>
            <a:r>
              <a:rPr lang="ru-RU" sz="900"/>
              <a:t>, </a:t>
            </a:r>
            <a:r>
              <a:rPr lang="ru-RU" sz="900" b="1"/>
              <a:t>г. Татарск ул. Смирновская,109; </a:t>
            </a:r>
          </a:p>
          <a:p>
            <a:pPr algn="ctr" defTabSz="1279525"/>
            <a:r>
              <a:rPr lang="ru-RU" sz="900" b="1"/>
              <a:t>Глав. врач - Пендюк Е.Н.</a:t>
            </a:r>
          </a:p>
          <a:p>
            <a:pPr algn="ctr" defTabSz="1279525"/>
            <a:r>
              <a:rPr lang="ru-RU" sz="900" b="1"/>
              <a:t>раб. тел. 8-383-64-21-085; 20-888 </a:t>
            </a:r>
          </a:p>
          <a:p>
            <a:pPr algn="ctr" defTabSz="1279525"/>
            <a:r>
              <a:rPr lang="ru-RU" sz="900" b="1"/>
              <a:t>сот. тел. 8-913- 900-34-55</a:t>
            </a:r>
          </a:p>
          <a:p>
            <a:pPr algn="ctr" defTabSz="1279525"/>
            <a:r>
              <a:rPr lang="ru-RU" sz="900" b="1"/>
              <a:t> приемный покой </a:t>
            </a:r>
          </a:p>
          <a:p>
            <a:pPr algn="ctr" defTabSz="1279525"/>
            <a:r>
              <a:rPr lang="ru-RU" sz="900" b="1"/>
              <a:t>тел 8-383-64-20-274</a:t>
            </a:r>
          </a:p>
          <a:p>
            <a:pPr algn="ctr" defTabSz="1279525"/>
            <a:r>
              <a:rPr lang="ru-RU" sz="900" b="1"/>
              <a:t>коеч. емкость 265 мест</a:t>
            </a:r>
          </a:p>
        </p:txBody>
      </p:sp>
      <p:pic>
        <p:nvPicPr>
          <p:cNvPr id="10268" name="Picture 8921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160713" y="3071813"/>
            <a:ext cx="1801812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7970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91265" tIns="45632" rIns="91265" bIns="45632">
            <a:spAutoFit/>
          </a:bodyPr>
          <a:lstStyle/>
          <a:p>
            <a:pPr algn="ctr" defTabSz="1279525"/>
            <a:r>
              <a:rPr lang="ru-RU" sz="3200">
                <a:latin typeface="Times New Roman" pitchFamily="18" charset="0"/>
              </a:rPr>
              <a:t>Паспорт территории</a:t>
            </a:r>
          </a:p>
          <a:p>
            <a:pPr algn="ctr" defTabSz="1279525"/>
            <a:r>
              <a:rPr lang="ru-RU" sz="3200">
                <a:latin typeface="Times New Roman" pitchFamily="18" charset="0"/>
              </a:rPr>
              <a:t>Татарский район Новосибирской области </a:t>
            </a:r>
          </a:p>
          <a:p>
            <a:pPr algn="ctr" defTabSz="1279525"/>
            <a:r>
              <a:rPr lang="ru-RU" sz="2400">
                <a:latin typeface="Times New Roman" pitchFamily="18" charset="0"/>
              </a:rPr>
              <a:t>Выписка из Расписания выезда подразделений пожарной охраны </a:t>
            </a:r>
          </a:p>
          <a:p>
            <a:pPr algn="ctr" defTabSz="1279525"/>
            <a:r>
              <a:rPr lang="ru-RU" sz="2400">
                <a:latin typeface="Times New Roman" pitchFamily="18" charset="0"/>
              </a:rPr>
              <a:t>на тушение пожаров в Татарском районе</a:t>
            </a:r>
          </a:p>
        </p:txBody>
      </p:sp>
      <p:sp>
        <p:nvSpPr>
          <p:cNvPr id="88067" name="Line 3"/>
          <p:cNvSpPr>
            <a:spLocks noChangeShapeType="1"/>
          </p:cNvSpPr>
          <p:nvPr/>
        </p:nvSpPr>
        <p:spPr bwMode="auto">
          <a:xfrm>
            <a:off x="3844925" y="-515778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068" name="Line 4"/>
          <p:cNvSpPr>
            <a:spLocks noChangeShapeType="1"/>
          </p:cNvSpPr>
          <p:nvPr/>
        </p:nvSpPr>
        <p:spPr bwMode="auto">
          <a:xfrm>
            <a:off x="5194300" y="179863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069" name="Line 5"/>
          <p:cNvSpPr>
            <a:spLocks noChangeShapeType="1"/>
          </p:cNvSpPr>
          <p:nvPr/>
        </p:nvSpPr>
        <p:spPr bwMode="auto">
          <a:xfrm>
            <a:off x="5194300" y="274478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070" name="Line 6"/>
          <p:cNvSpPr>
            <a:spLocks noChangeShapeType="1"/>
          </p:cNvSpPr>
          <p:nvPr/>
        </p:nvSpPr>
        <p:spPr bwMode="auto">
          <a:xfrm>
            <a:off x="5194300" y="3933825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071" name="Line 7"/>
          <p:cNvSpPr>
            <a:spLocks noChangeShapeType="1"/>
          </p:cNvSpPr>
          <p:nvPr/>
        </p:nvSpPr>
        <p:spPr bwMode="auto">
          <a:xfrm>
            <a:off x="5194300" y="512286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072" name="Line 8"/>
          <p:cNvSpPr>
            <a:spLocks noChangeShapeType="1"/>
          </p:cNvSpPr>
          <p:nvPr/>
        </p:nvSpPr>
        <p:spPr bwMode="auto">
          <a:xfrm>
            <a:off x="5194300" y="4537075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073" name="Line 9"/>
          <p:cNvSpPr>
            <a:spLocks noChangeShapeType="1"/>
          </p:cNvSpPr>
          <p:nvPr/>
        </p:nvSpPr>
        <p:spPr bwMode="auto">
          <a:xfrm>
            <a:off x="5194300" y="250825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074" name="Line 10"/>
          <p:cNvSpPr>
            <a:spLocks noChangeShapeType="1"/>
          </p:cNvSpPr>
          <p:nvPr/>
        </p:nvSpPr>
        <p:spPr bwMode="auto">
          <a:xfrm>
            <a:off x="5194300" y="360838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075" name="Line 11"/>
          <p:cNvSpPr>
            <a:spLocks noChangeShapeType="1"/>
          </p:cNvSpPr>
          <p:nvPr/>
        </p:nvSpPr>
        <p:spPr bwMode="auto">
          <a:xfrm>
            <a:off x="5194300" y="466883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076" name="Line 12"/>
          <p:cNvSpPr>
            <a:spLocks noChangeShapeType="1"/>
          </p:cNvSpPr>
          <p:nvPr/>
        </p:nvSpPr>
        <p:spPr bwMode="auto">
          <a:xfrm>
            <a:off x="5194300" y="5737225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907277" name="Group 13"/>
          <p:cNvGraphicFramePr>
            <a:graphicFrameLocks noGrp="1"/>
          </p:cNvGraphicFramePr>
          <p:nvPr/>
        </p:nvGraphicFramePr>
        <p:xfrm>
          <a:off x="373063" y="1920875"/>
          <a:ext cx="12220575" cy="2087563"/>
        </p:xfrm>
        <a:graphic>
          <a:graphicData uri="http://schemas.openxmlformats.org/drawingml/2006/table">
            <a:tbl>
              <a:tblPr/>
              <a:tblGrid>
                <a:gridCol w="344487"/>
                <a:gridCol w="2022475"/>
                <a:gridCol w="2292350"/>
                <a:gridCol w="1146175"/>
                <a:gridCol w="2366963"/>
                <a:gridCol w="1085850"/>
                <a:gridCol w="2962275"/>
              </a:tblGrid>
              <a:tr h="29210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 (ранг) пожара: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Дополнительные силы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</a:tr>
              <a:tr h="29368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муниципальных образований и населенных пунктов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2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096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Привлекаемые подразделения и техника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Расчетное время прибытия, мин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Привлекаемые подразделения и техника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Расчетное время прибытия, мин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21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</a:tr>
            </a:tbl>
          </a:graphicData>
        </a:graphic>
      </p:graphicFrame>
      <p:sp>
        <p:nvSpPr>
          <p:cNvPr id="88110" name="Line 46"/>
          <p:cNvSpPr>
            <a:spLocks noChangeShapeType="1"/>
          </p:cNvSpPr>
          <p:nvPr/>
        </p:nvSpPr>
        <p:spPr bwMode="auto">
          <a:xfrm>
            <a:off x="5194300" y="45339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11" name="Line 47"/>
          <p:cNvSpPr>
            <a:spLocks noChangeShapeType="1"/>
          </p:cNvSpPr>
          <p:nvPr/>
        </p:nvSpPr>
        <p:spPr bwMode="auto">
          <a:xfrm>
            <a:off x="5194300" y="376555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12" name="Line 48"/>
          <p:cNvSpPr>
            <a:spLocks noChangeShapeType="1"/>
          </p:cNvSpPr>
          <p:nvPr/>
        </p:nvSpPr>
        <p:spPr bwMode="auto">
          <a:xfrm>
            <a:off x="5194300" y="4772025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13" name="Line 49"/>
          <p:cNvSpPr>
            <a:spLocks noChangeShapeType="1"/>
          </p:cNvSpPr>
          <p:nvPr/>
        </p:nvSpPr>
        <p:spPr bwMode="auto">
          <a:xfrm>
            <a:off x="5194300" y="559593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14" name="Line 50"/>
          <p:cNvSpPr>
            <a:spLocks noChangeShapeType="1"/>
          </p:cNvSpPr>
          <p:nvPr/>
        </p:nvSpPr>
        <p:spPr bwMode="auto">
          <a:xfrm>
            <a:off x="5194300" y="28940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15" name="Line 51"/>
          <p:cNvSpPr>
            <a:spLocks noChangeShapeType="1"/>
          </p:cNvSpPr>
          <p:nvPr/>
        </p:nvSpPr>
        <p:spPr bwMode="auto">
          <a:xfrm>
            <a:off x="5194300" y="42656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16" name="Line 52"/>
          <p:cNvSpPr>
            <a:spLocks noChangeShapeType="1"/>
          </p:cNvSpPr>
          <p:nvPr/>
        </p:nvSpPr>
        <p:spPr bwMode="auto">
          <a:xfrm>
            <a:off x="5194300" y="554355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17" name="Line 53"/>
          <p:cNvSpPr>
            <a:spLocks noChangeShapeType="1"/>
          </p:cNvSpPr>
          <p:nvPr/>
        </p:nvSpPr>
        <p:spPr bwMode="auto">
          <a:xfrm>
            <a:off x="5194300" y="362426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18" name="Line 54"/>
          <p:cNvSpPr>
            <a:spLocks noChangeShapeType="1"/>
          </p:cNvSpPr>
          <p:nvPr/>
        </p:nvSpPr>
        <p:spPr bwMode="auto">
          <a:xfrm>
            <a:off x="5194300" y="499586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19" name="Line 55"/>
          <p:cNvSpPr>
            <a:spLocks noChangeShapeType="1"/>
          </p:cNvSpPr>
          <p:nvPr/>
        </p:nvSpPr>
        <p:spPr bwMode="auto">
          <a:xfrm>
            <a:off x="5194300" y="403066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20" name="Line 56"/>
          <p:cNvSpPr>
            <a:spLocks noChangeShapeType="1"/>
          </p:cNvSpPr>
          <p:nvPr/>
        </p:nvSpPr>
        <p:spPr bwMode="auto">
          <a:xfrm>
            <a:off x="5194300" y="5584825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21" name="Line 57"/>
          <p:cNvSpPr>
            <a:spLocks noChangeShapeType="1"/>
          </p:cNvSpPr>
          <p:nvPr/>
        </p:nvSpPr>
        <p:spPr bwMode="auto">
          <a:xfrm>
            <a:off x="5191125" y="412273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22" name="Line 58"/>
          <p:cNvSpPr>
            <a:spLocks noChangeShapeType="1"/>
          </p:cNvSpPr>
          <p:nvPr/>
        </p:nvSpPr>
        <p:spPr bwMode="auto">
          <a:xfrm>
            <a:off x="5191125" y="549433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23" name="Line 59"/>
          <p:cNvSpPr>
            <a:spLocks noChangeShapeType="1"/>
          </p:cNvSpPr>
          <p:nvPr/>
        </p:nvSpPr>
        <p:spPr bwMode="auto">
          <a:xfrm>
            <a:off x="5191125" y="503713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24" name="Line 60"/>
          <p:cNvSpPr>
            <a:spLocks noChangeShapeType="1"/>
          </p:cNvSpPr>
          <p:nvPr/>
        </p:nvSpPr>
        <p:spPr bwMode="auto">
          <a:xfrm>
            <a:off x="5207000" y="38592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25" name="Line 61"/>
          <p:cNvSpPr>
            <a:spLocks noChangeShapeType="1"/>
          </p:cNvSpPr>
          <p:nvPr/>
        </p:nvSpPr>
        <p:spPr bwMode="auto">
          <a:xfrm>
            <a:off x="5207000" y="3806825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26" name="Line 62"/>
          <p:cNvSpPr>
            <a:spLocks noChangeShapeType="1"/>
          </p:cNvSpPr>
          <p:nvPr/>
        </p:nvSpPr>
        <p:spPr bwMode="auto">
          <a:xfrm>
            <a:off x="5207000" y="5178425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27" name="Line 63"/>
          <p:cNvSpPr>
            <a:spLocks noChangeShapeType="1"/>
          </p:cNvSpPr>
          <p:nvPr/>
        </p:nvSpPr>
        <p:spPr bwMode="auto">
          <a:xfrm>
            <a:off x="5176838" y="362426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28" name="Line 64"/>
          <p:cNvSpPr>
            <a:spLocks noChangeShapeType="1"/>
          </p:cNvSpPr>
          <p:nvPr/>
        </p:nvSpPr>
        <p:spPr bwMode="auto">
          <a:xfrm>
            <a:off x="5176838" y="499586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29" name="Line 65"/>
          <p:cNvSpPr>
            <a:spLocks noChangeShapeType="1"/>
          </p:cNvSpPr>
          <p:nvPr/>
        </p:nvSpPr>
        <p:spPr bwMode="auto">
          <a:xfrm>
            <a:off x="5205413" y="22098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30" name="Line 66"/>
          <p:cNvSpPr>
            <a:spLocks noChangeShapeType="1"/>
          </p:cNvSpPr>
          <p:nvPr/>
        </p:nvSpPr>
        <p:spPr bwMode="auto">
          <a:xfrm>
            <a:off x="5205413" y="328295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31" name="Line 67"/>
          <p:cNvSpPr>
            <a:spLocks noChangeShapeType="1"/>
          </p:cNvSpPr>
          <p:nvPr/>
        </p:nvSpPr>
        <p:spPr bwMode="auto">
          <a:xfrm>
            <a:off x="5205413" y="465455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32" name="Line 68"/>
          <p:cNvSpPr>
            <a:spLocks noChangeShapeType="1"/>
          </p:cNvSpPr>
          <p:nvPr/>
        </p:nvSpPr>
        <p:spPr bwMode="auto">
          <a:xfrm>
            <a:off x="5205413" y="602615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33" name="Line 69"/>
          <p:cNvSpPr>
            <a:spLocks noChangeShapeType="1"/>
          </p:cNvSpPr>
          <p:nvPr/>
        </p:nvSpPr>
        <p:spPr bwMode="auto">
          <a:xfrm>
            <a:off x="5211763" y="75406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34" name="Line 70"/>
          <p:cNvSpPr>
            <a:spLocks noChangeShapeType="1"/>
          </p:cNvSpPr>
          <p:nvPr/>
        </p:nvSpPr>
        <p:spPr bwMode="auto">
          <a:xfrm>
            <a:off x="5211763" y="20320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35" name="Line 71"/>
          <p:cNvSpPr>
            <a:spLocks noChangeShapeType="1"/>
          </p:cNvSpPr>
          <p:nvPr/>
        </p:nvSpPr>
        <p:spPr bwMode="auto">
          <a:xfrm>
            <a:off x="5211763" y="4587875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36" name="Line 72"/>
          <p:cNvSpPr>
            <a:spLocks noChangeShapeType="1"/>
          </p:cNvSpPr>
          <p:nvPr/>
        </p:nvSpPr>
        <p:spPr bwMode="auto">
          <a:xfrm>
            <a:off x="5211763" y="426878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37" name="Line 73"/>
          <p:cNvSpPr>
            <a:spLocks noChangeShapeType="1"/>
          </p:cNvSpPr>
          <p:nvPr/>
        </p:nvSpPr>
        <p:spPr bwMode="auto">
          <a:xfrm>
            <a:off x="5211763" y="58658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38" name="Line 74"/>
          <p:cNvSpPr>
            <a:spLocks noChangeShapeType="1"/>
          </p:cNvSpPr>
          <p:nvPr/>
        </p:nvSpPr>
        <p:spPr bwMode="auto">
          <a:xfrm>
            <a:off x="5211763" y="5546725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39" name="Line 75"/>
          <p:cNvSpPr>
            <a:spLocks noChangeShapeType="1"/>
          </p:cNvSpPr>
          <p:nvPr/>
        </p:nvSpPr>
        <p:spPr bwMode="auto">
          <a:xfrm>
            <a:off x="5233988" y="181133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40" name="Line 76"/>
          <p:cNvSpPr>
            <a:spLocks noChangeShapeType="1"/>
          </p:cNvSpPr>
          <p:nvPr/>
        </p:nvSpPr>
        <p:spPr bwMode="auto">
          <a:xfrm>
            <a:off x="5233988" y="263525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41" name="Line 77"/>
          <p:cNvSpPr>
            <a:spLocks noChangeShapeType="1"/>
          </p:cNvSpPr>
          <p:nvPr/>
        </p:nvSpPr>
        <p:spPr bwMode="auto">
          <a:xfrm>
            <a:off x="5233988" y="345916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42" name="Line 78"/>
          <p:cNvSpPr>
            <a:spLocks noChangeShapeType="1"/>
          </p:cNvSpPr>
          <p:nvPr/>
        </p:nvSpPr>
        <p:spPr bwMode="auto">
          <a:xfrm>
            <a:off x="5233988" y="50149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43" name="Line 79"/>
          <p:cNvSpPr>
            <a:spLocks noChangeShapeType="1"/>
          </p:cNvSpPr>
          <p:nvPr/>
        </p:nvSpPr>
        <p:spPr bwMode="auto">
          <a:xfrm>
            <a:off x="5233988" y="5838825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44" name="Line 80"/>
          <p:cNvSpPr>
            <a:spLocks noChangeShapeType="1"/>
          </p:cNvSpPr>
          <p:nvPr/>
        </p:nvSpPr>
        <p:spPr bwMode="auto">
          <a:xfrm>
            <a:off x="5240338" y="280035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45" name="Line 81"/>
          <p:cNvSpPr>
            <a:spLocks noChangeShapeType="1"/>
          </p:cNvSpPr>
          <p:nvPr/>
        </p:nvSpPr>
        <p:spPr bwMode="auto">
          <a:xfrm>
            <a:off x="5240338" y="417195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8146" name="Line 82"/>
          <p:cNvSpPr>
            <a:spLocks noChangeShapeType="1"/>
          </p:cNvSpPr>
          <p:nvPr/>
        </p:nvSpPr>
        <p:spPr bwMode="auto">
          <a:xfrm>
            <a:off x="5240338" y="554355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907435" name="Group 171"/>
          <p:cNvGraphicFramePr>
            <a:graphicFrameLocks noGrp="1"/>
          </p:cNvGraphicFramePr>
          <p:nvPr/>
        </p:nvGraphicFramePr>
        <p:xfrm>
          <a:off x="381000" y="4152900"/>
          <a:ext cx="12192000" cy="2200275"/>
        </p:xfrm>
        <a:graphic>
          <a:graphicData uri="http://schemas.openxmlformats.org/drawingml/2006/table">
            <a:tbl>
              <a:tblPr/>
              <a:tblGrid>
                <a:gridCol w="381000"/>
                <a:gridCol w="1981200"/>
                <a:gridCol w="2279650"/>
                <a:gridCol w="615950"/>
                <a:gridCol w="533400"/>
                <a:gridCol w="2362200"/>
                <a:gridCol w="609600"/>
                <a:gridCol w="457200"/>
                <a:gridCol w="2971800"/>
              </a:tblGrid>
              <a:tr h="388938">
                <a:tc gridSpan="9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 Новотроицкий сельсовет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2438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-Новотроицк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ПСЧ-69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ПСЧ-69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ПСЧ-69- АЦ (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ДПК-3 ОАО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«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Новотроицкий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»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трактор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ДПК-3 Кочневского МО- АБЗ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24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ДПК-3 ОАО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«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Новотроицкий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»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АБЗ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ДПК-3 Казачемысского МО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064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по видам техники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АЦ-1, АБЗ -1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АЦ-2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АЦ-1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АБЗ-1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Трактор-1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defRPr/>
            </a:pPr>
            <a:r>
              <a:rPr lang="ru-RU" sz="2000" b="1"/>
              <a:t>Паспорт территории  села Новотроицк</a:t>
            </a:r>
          </a:p>
          <a:p>
            <a:pPr algn="ctr" defTabSz="1279525">
              <a:defRPr/>
            </a:pPr>
            <a:r>
              <a:rPr lang="ru-RU" sz="2000" b="1"/>
              <a:t>Новотроицкого сельсовета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зданий и сооружений)</a:t>
            </a:r>
          </a:p>
        </p:txBody>
      </p:sp>
      <p:graphicFrame>
        <p:nvGraphicFramePr>
          <p:cNvPr id="11266" name="Object 6"/>
          <p:cNvGraphicFramePr>
            <a:graphicFrameLocks/>
          </p:cNvGraphicFramePr>
          <p:nvPr/>
        </p:nvGraphicFramePr>
        <p:xfrm>
          <a:off x="4456113" y="2568575"/>
          <a:ext cx="2881312" cy="1584325"/>
        </p:xfrm>
        <a:graphic>
          <a:graphicData uri="http://schemas.openxmlformats.org/presentationml/2006/ole">
            <p:oleObj spid="_x0000_s11266" name="Лист" r:id="rId3" imgW="3219450" imgH="1733550" progId="Excel.Shee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defRPr/>
            </a:pPr>
            <a:r>
              <a:rPr lang="ru-RU" sz="2000" b="1"/>
              <a:t>Паспорт территории села Новотроицк</a:t>
            </a:r>
          </a:p>
          <a:p>
            <a:pPr algn="ctr" defTabSz="1279525">
              <a:defRPr/>
            </a:pPr>
            <a:r>
              <a:rPr lang="ru-RU" sz="2000" b="1"/>
              <a:t>Новотроицкого сельсовета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(Таблица вызовов при возникновении техногенных пожаров)</a:t>
            </a:r>
          </a:p>
        </p:txBody>
      </p:sp>
      <p:graphicFrame>
        <p:nvGraphicFramePr>
          <p:cNvPr id="12290" name="Object 5"/>
          <p:cNvGraphicFramePr>
            <a:graphicFrameLocks/>
          </p:cNvGraphicFramePr>
          <p:nvPr/>
        </p:nvGraphicFramePr>
        <p:xfrm>
          <a:off x="3232150" y="1920875"/>
          <a:ext cx="6121400" cy="2520950"/>
        </p:xfrm>
        <a:graphic>
          <a:graphicData uri="http://schemas.openxmlformats.org/presentationml/2006/ole">
            <p:oleObj spid="_x0000_s12290" name="Лист" r:id="rId3" imgW="6000750" imgH="2466975" progId="Excel.Shee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Line 2"/>
          <p:cNvSpPr>
            <a:spLocks noChangeShapeType="1"/>
          </p:cNvSpPr>
          <p:nvPr/>
        </p:nvSpPr>
        <p:spPr bwMode="auto">
          <a:xfrm>
            <a:off x="9169400" y="-111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1187843" name="Group 3"/>
          <p:cNvGraphicFramePr>
            <a:graphicFrameLocks noGrp="1"/>
          </p:cNvGraphicFramePr>
          <p:nvPr/>
        </p:nvGraphicFramePr>
        <p:xfrm>
          <a:off x="0" y="1055688"/>
          <a:ext cx="12801600" cy="7839075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576262"/>
                <a:gridCol w="792163"/>
                <a:gridCol w="903287"/>
                <a:gridCol w="2376488"/>
                <a:gridCol w="830262"/>
                <a:gridCol w="642938"/>
                <a:gridCol w="719137"/>
                <a:gridCol w="798513"/>
                <a:gridCol w="922337"/>
              </a:tblGrid>
              <a:tr h="1762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285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19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ЦУКС по субъекту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ЦУКС ГУ МЧС России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Аэромобильная группировка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Ч+3.00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Ч+7.00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создании аэромоб. группировки сил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14.03.16 №157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1.1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Подразделения ФПС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Подразделения ППС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ФГКУ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Сибирский СЦ МЧС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СРЦ от 28.01.13 №50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утв. порядка прим. СиС СФО в гот. к применению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Бердский ПСО филиал ФГКУ «СРПСО МЧС РФ»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Группа БПЛА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Психологическая служба (оперативная группа)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134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9414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81" tIns="106849" rIns="213681" bIns="106849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</a:t>
            </a:r>
            <a:r>
              <a:rPr lang="ru-RU" sz="1800">
                <a:latin typeface="Times New Roman" pitchFamily="18" charset="0"/>
              </a:rPr>
              <a:t>техногенных пожаров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88866" name="Group 2"/>
          <p:cNvGraphicFramePr>
            <a:graphicFrameLocks noGrp="1"/>
          </p:cNvGraphicFramePr>
          <p:nvPr/>
        </p:nvGraphicFramePr>
        <p:xfrm>
          <a:off x="0" y="773113"/>
          <a:ext cx="12801600" cy="742632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Минздрав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Минздрава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Оперативный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центра ВЦМК «Защита»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 ВЦМК: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Дежурные врачи медучреждений различного профиля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фонда ОМС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Бригада специализированной медицинской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 БСМП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Станции скорой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(БСМП)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Фельдшерские бригады (БСМП)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медицинский отряд (Сибирский ОМЦ ФМБА)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Психологическая служба (оперативная группа)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Минздрав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90406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81" tIns="106849" rIns="213681" bIns="106849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</a:t>
            </a:r>
            <a:r>
              <a:rPr lang="ru-RU" sz="1800">
                <a:latin typeface="Times New Roman" pitchFamily="18" charset="0"/>
              </a:rPr>
              <a:t>техногенных пожаров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ext Box 4"/>
          <p:cNvSpPr txBox="1">
            <a:spLocks noChangeArrowheads="1"/>
          </p:cNvSpPr>
          <p:nvPr/>
        </p:nvSpPr>
        <p:spPr bwMode="auto">
          <a:xfrm>
            <a:off x="1109663" y="320675"/>
            <a:ext cx="10582275" cy="50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455" tIns="63739" rIns="127455" bIns="63739">
            <a:spAutoFit/>
          </a:bodyPr>
          <a:lstStyle/>
          <a:p>
            <a:pPr algn="ctr" defTabSz="1276350"/>
            <a:r>
              <a:rPr lang="ru-RU" b="1">
                <a:latin typeface="Times New Roman" pitchFamily="18" charset="0"/>
                <a:cs typeface="Times New Roman" pitchFamily="18" charset="0"/>
              </a:rPr>
              <a:t>УСЛОВНЫЕ ОБОЗНАЧЕНИЯ</a:t>
            </a:r>
          </a:p>
        </p:txBody>
      </p:sp>
      <p:grpSp>
        <p:nvGrpSpPr>
          <p:cNvPr id="1028" name="Group 60"/>
          <p:cNvGrpSpPr>
            <a:grpSpLocks/>
          </p:cNvGrpSpPr>
          <p:nvPr/>
        </p:nvGrpSpPr>
        <p:grpSpPr bwMode="auto">
          <a:xfrm>
            <a:off x="276225" y="2894013"/>
            <a:ext cx="692150" cy="382587"/>
            <a:chOff x="4852" y="4203"/>
            <a:chExt cx="219" cy="225"/>
          </a:xfrm>
        </p:grpSpPr>
        <p:grpSp>
          <p:nvGrpSpPr>
            <p:cNvPr id="1201" name="Group 61"/>
            <p:cNvGrpSpPr>
              <a:grpSpLocks/>
            </p:cNvGrpSpPr>
            <p:nvPr/>
          </p:nvGrpSpPr>
          <p:grpSpPr bwMode="auto">
            <a:xfrm>
              <a:off x="4900" y="4218"/>
              <a:ext cx="140" cy="210"/>
              <a:chOff x="1766" y="5636"/>
              <a:chExt cx="240" cy="318"/>
            </a:xfrm>
          </p:grpSpPr>
          <p:grpSp>
            <p:nvGrpSpPr>
              <p:cNvPr id="1203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205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206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207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208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204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006" tIns="45502" rIns="91006" bIns="45502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1202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018" tIns="42510" rIns="85018" bIns="42510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1ПЧ</a:t>
              </a:r>
            </a:p>
          </p:txBody>
        </p:sp>
      </p:grpSp>
      <p:sp>
        <p:nvSpPr>
          <p:cNvPr id="1029" name="Text Box 69"/>
          <p:cNvSpPr txBox="1">
            <a:spLocks noChangeArrowheads="1"/>
          </p:cNvSpPr>
          <p:nvPr/>
        </p:nvSpPr>
        <p:spPr bwMode="auto">
          <a:xfrm>
            <a:off x="920750" y="3246438"/>
            <a:ext cx="3470275" cy="309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357" tIns="63700" rIns="127357" bIns="63700">
            <a:spAutoFit/>
          </a:bodyPr>
          <a:lstStyle/>
          <a:p>
            <a:pPr defTabSz="2038350">
              <a:lnSpc>
                <a:spcPct val="8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добровольная  пожарная охрана;</a:t>
            </a:r>
          </a:p>
        </p:txBody>
      </p:sp>
      <p:sp>
        <p:nvSpPr>
          <p:cNvPr id="1030" name="Text Box 965"/>
          <p:cNvSpPr txBox="1">
            <a:spLocks noChangeArrowheads="1"/>
          </p:cNvSpPr>
          <p:nvPr/>
        </p:nvSpPr>
        <p:spPr bwMode="auto">
          <a:xfrm>
            <a:off x="958850" y="2916238"/>
            <a:ext cx="4057650" cy="239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280" tIns="39144" rIns="78280" bIns="39144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противопожарная служба субъектов;</a:t>
            </a:r>
          </a:p>
        </p:txBody>
      </p:sp>
      <p:sp>
        <p:nvSpPr>
          <p:cNvPr id="1031" name="Text Box 982"/>
          <p:cNvSpPr txBox="1">
            <a:spLocks noChangeArrowheads="1"/>
          </p:cNvSpPr>
          <p:nvPr/>
        </p:nvSpPr>
        <p:spPr bwMode="auto">
          <a:xfrm>
            <a:off x="977900" y="4283075"/>
            <a:ext cx="4062413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280" tIns="39144" rIns="78280" bIns="39144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водоемы для забора воды;</a:t>
            </a:r>
          </a:p>
        </p:txBody>
      </p:sp>
      <p:sp>
        <p:nvSpPr>
          <p:cNvPr id="1032" name="Rectangle 90"/>
          <p:cNvSpPr>
            <a:spLocks noChangeArrowheads="1"/>
          </p:cNvSpPr>
          <p:nvPr/>
        </p:nvSpPr>
        <p:spPr bwMode="auto">
          <a:xfrm>
            <a:off x="1022350" y="4491038"/>
            <a:ext cx="27559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5822" tIns="35822" rIns="35822" bIns="35822" anchor="ctr"/>
          <a:lstStyle/>
          <a:p>
            <a:pPr defTabSz="1789113">
              <a:spcBef>
                <a:spcPct val="2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пожарный поезд;</a:t>
            </a:r>
          </a:p>
        </p:txBody>
      </p:sp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455613" y="4616450"/>
          <a:ext cx="365125" cy="285750"/>
        </p:xfrm>
        <a:graphic>
          <a:graphicData uri="http://schemas.openxmlformats.org/presentationml/2006/ole">
            <p:oleObj spid="_x0000_s1026" name="Clip" r:id="rId3" imgW="3827880" imgH="3382560" progId="">
              <p:embed/>
            </p:oleObj>
          </a:graphicData>
        </a:graphic>
      </p:graphicFrame>
      <p:sp>
        <p:nvSpPr>
          <p:cNvPr id="1033" name="Oval 115" descr="Темный диагональный 2"/>
          <p:cNvSpPr>
            <a:spLocks noChangeArrowheads="1"/>
          </p:cNvSpPr>
          <p:nvPr/>
        </p:nvSpPr>
        <p:spPr bwMode="auto">
          <a:xfrm>
            <a:off x="482600" y="4246563"/>
            <a:ext cx="307975" cy="276225"/>
          </a:xfrm>
          <a:prstGeom prst="ellipse">
            <a:avLst/>
          </a:pr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096" tIns="45548" rIns="91096" bIns="45548" anchor="ctr"/>
          <a:lstStyle/>
          <a:p>
            <a:pPr defTabSz="912813"/>
            <a:endParaRPr lang="ru-RU" sz="5500" b="1">
              <a:latin typeface="Times New Roman" pitchFamily="18" charset="0"/>
            </a:endParaRPr>
          </a:p>
        </p:txBody>
      </p:sp>
      <p:sp>
        <p:nvSpPr>
          <p:cNvPr id="1034" name="Oval 212"/>
          <p:cNvSpPr>
            <a:spLocks noChangeArrowheads="1"/>
          </p:cNvSpPr>
          <p:nvPr/>
        </p:nvSpPr>
        <p:spPr bwMode="auto">
          <a:xfrm>
            <a:off x="454025" y="3724275"/>
            <a:ext cx="319088" cy="388938"/>
          </a:xfrm>
          <a:prstGeom prst="ellipse">
            <a:avLst/>
          </a:prstGeom>
          <a:solidFill>
            <a:srgbClr val="FF0000">
              <a:alpha val="45097"/>
            </a:srgbClr>
          </a:solidFill>
          <a:ln w="28575" algn="ctr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lIns="91096" tIns="45548" rIns="91096" bIns="45548" anchor="ctr"/>
          <a:lstStyle/>
          <a:p>
            <a:pPr defTabSz="912813"/>
            <a:endParaRPr lang="ru-RU" sz="5500" b="1">
              <a:latin typeface="Times New Roman" pitchFamily="18" charset="0"/>
            </a:endParaRPr>
          </a:p>
        </p:txBody>
      </p:sp>
      <p:sp>
        <p:nvSpPr>
          <p:cNvPr id="1035" name="Text Box 69"/>
          <p:cNvSpPr txBox="1">
            <a:spLocks noChangeArrowheads="1"/>
          </p:cNvSpPr>
          <p:nvPr/>
        </p:nvSpPr>
        <p:spPr bwMode="auto">
          <a:xfrm>
            <a:off x="923925" y="3724275"/>
            <a:ext cx="44450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357" tIns="63700" rIns="127357" bIns="63700">
            <a:spAutoFit/>
          </a:bodyPr>
          <a:lstStyle/>
          <a:p>
            <a:pPr defTabSz="2038350">
              <a:lnSpc>
                <a:spcPct val="8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зона горения при наиболее неблагоприятном развитии обстановки, очаг пожара;</a:t>
            </a:r>
          </a:p>
        </p:txBody>
      </p:sp>
      <p:grpSp>
        <p:nvGrpSpPr>
          <p:cNvPr id="1036" name="Group 567"/>
          <p:cNvGrpSpPr>
            <a:grpSpLocks/>
          </p:cNvGrpSpPr>
          <p:nvPr/>
        </p:nvGrpSpPr>
        <p:grpSpPr bwMode="auto">
          <a:xfrm rot="-749454">
            <a:off x="455613" y="2120900"/>
            <a:ext cx="288925" cy="144463"/>
            <a:chOff x="3079" y="3840"/>
            <a:chExt cx="181" cy="91"/>
          </a:xfrm>
        </p:grpSpPr>
        <p:sp>
          <p:nvSpPr>
            <p:cNvPr id="1198" name="Line 564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99" name="Line 565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00" name="Line 566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37" name="Text Box 965"/>
          <p:cNvSpPr txBox="1">
            <a:spLocks noChangeArrowheads="1"/>
          </p:cNvSpPr>
          <p:nvPr/>
        </p:nvSpPr>
        <p:spPr bwMode="auto">
          <a:xfrm>
            <a:off x="942975" y="2076450"/>
            <a:ext cx="4068763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280" tIns="39144" rIns="78280" bIns="39144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место забора воды;</a:t>
            </a:r>
          </a:p>
        </p:txBody>
      </p:sp>
      <p:sp>
        <p:nvSpPr>
          <p:cNvPr id="1038" name="Полилиния 115"/>
          <p:cNvSpPr>
            <a:spLocks noChangeArrowheads="1"/>
          </p:cNvSpPr>
          <p:nvPr/>
        </p:nvSpPr>
        <p:spPr bwMode="auto">
          <a:xfrm>
            <a:off x="369888" y="1801813"/>
            <a:ext cx="450850" cy="222250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C00000"/>
            </a:solidFill>
            <a:round/>
            <a:headEnd/>
            <a:tailEnd/>
          </a:ln>
        </p:spPr>
        <p:txBody>
          <a:bodyPr lIns="91096" tIns="45548" rIns="91096" bIns="45548"/>
          <a:lstStyle/>
          <a:p>
            <a:pPr defTabSz="912813"/>
            <a:endParaRPr lang="ru-RU" sz="5500" b="1">
              <a:latin typeface="Times New Roman" pitchFamily="18" charset="0"/>
            </a:endParaRPr>
          </a:p>
        </p:txBody>
      </p:sp>
      <p:sp>
        <p:nvSpPr>
          <p:cNvPr id="1039" name="Text Box 965"/>
          <p:cNvSpPr txBox="1">
            <a:spLocks noChangeArrowheads="1"/>
          </p:cNvSpPr>
          <p:nvPr/>
        </p:nvSpPr>
        <p:spPr bwMode="auto">
          <a:xfrm>
            <a:off x="942975" y="1728788"/>
            <a:ext cx="40671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280" tIns="39144" rIns="78280" bIns="39144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 маршруты движения к водоемам для забора воды;</a:t>
            </a:r>
          </a:p>
        </p:txBody>
      </p:sp>
      <p:grpSp>
        <p:nvGrpSpPr>
          <p:cNvPr id="1040" name="Group 60"/>
          <p:cNvGrpSpPr>
            <a:grpSpLocks/>
          </p:cNvGrpSpPr>
          <p:nvPr/>
        </p:nvGrpSpPr>
        <p:grpSpPr bwMode="auto">
          <a:xfrm>
            <a:off x="300038" y="3289300"/>
            <a:ext cx="690562" cy="388938"/>
            <a:chOff x="4860" y="4199"/>
            <a:chExt cx="219" cy="229"/>
          </a:xfrm>
        </p:grpSpPr>
        <p:grpSp>
          <p:nvGrpSpPr>
            <p:cNvPr id="1190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192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194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5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6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7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193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006" tIns="45502" rIns="91006" bIns="45502"/>
              <a:lstStyle/>
              <a:p>
                <a:pPr defTabSz="1276350"/>
                <a:endParaRPr lang="ru-RU" sz="3500" b="1">
                  <a:latin typeface="Times New Roman" pitchFamily="18" charset="0"/>
                </a:endParaRPr>
              </a:p>
            </p:txBody>
          </p:sp>
        </p:grpSp>
        <p:sp>
          <p:nvSpPr>
            <p:cNvPr id="1191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018" tIns="42510" rIns="85018" bIns="42510">
              <a:spAutoFit/>
            </a:bodyPr>
            <a:lstStyle/>
            <a:p>
              <a:pPr algn="ctr" defTabSz="1193800" eaLnBrk="0" hangingPunct="0"/>
              <a:r>
                <a:rPr lang="ru-RU" sz="1100" b="1">
                  <a:latin typeface="Times New Roman" pitchFamily="18" charset="0"/>
                  <a:cs typeface="Times New Roman" pitchFamily="18" charset="0"/>
                </a:rPr>
                <a:t>ДПО</a:t>
              </a:r>
            </a:p>
          </p:txBody>
        </p:sp>
      </p:grpSp>
      <p:grpSp>
        <p:nvGrpSpPr>
          <p:cNvPr id="1041" name="Группа 153"/>
          <p:cNvGrpSpPr>
            <a:grpSpLocks/>
          </p:cNvGrpSpPr>
          <p:nvPr/>
        </p:nvGrpSpPr>
        <p:grpSpPr bwMode="auto">
          <a:xfrm rot="10800000">
            <a:off x="479425" y="4999038"/>
            <a:ext cx="360363" cy="150812"/>
            <a:chOff x="6757196" y="7872434"/>
            <a:chExt cx="1073158" cy="153323"/>
          </a:xfrm>
        </p:grpSpPr>
        <p:cxnSp>
          <p:nvCxnSpPr>
            <p:cNvPr id="1181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1182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1183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1184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1185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1186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1187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1188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1189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</p:grpSp>
      <p:sp>
        <p:nvSpPr>
          <p:cNvPr id="1042" name="Text Box 55"/>
          <p:cNvSpPr txBox="1">
            <a:spLocks noChangeArrowheads="1"/>
          </p:cNvSpPr>
          <p:nvPr/>
        </p:nvSpPr>
        <p:spPr bwMode="auto">
          <a:xfrm>
            <a:off x="889000" y="4827588"/>
            <a:ext cx="4672013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9" tIns="89068" rIns="178109" bIns="89068">
            <a:spAutoFit/>
          </a:bodyPr>
          <a:lstStyle/>
          <a:p>
            <a:pPr defTabSz="1784350"/>
            <a:r>
              <a:rPr lang="ru-RU" sz="1500">
                <a:latin typeface="Times New Roman" pitchFamily="18" charset="0"/>
                <a:cs typeface="Times New Roman" pitchFamily="18" charset="0"/>
              </a:rPr>
              <a:t>- минерализованная полоса (ширина, длина);</a:t>
            </a:r>
          </a:p>
        </p:txBody>
      </p:sp>
      <p:grpSp>
        <p:nvGrpSpPr>
          <p:cNvPr id="1043" name="Группа 153"/>
          <p:cNvGrpSpPr>
            <a:grpSpLocks/>
          </p:cNvGrpSpPr>
          <p:nvPr/>
        </p:nvGrpSpPr>
        <p:grpSpPr bwMode="auto">
          <a:xfrm rot="10800000">
            <a:off x="6543675" y="5002213"/>
            <a:ext cx="360363" cy="152400"/>
            <a:chOff x="6757196" y="7872434"/>
            <a:chExt cx="1073158" cy="153323"/>
          </a:xfrm>
        </p:grpSpPr>
        <p:cxnSp>
          <p:nvCxnSpPr>
            <p:cNvPr id="1172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1173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1174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1175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1176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1177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1178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1179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1180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sp>
        <p:nvSpPr>
          <p:cNvPr id="1044" name="Text Box 55"/>
          <p:cNvSpPr txBox="1">
            <a:spLocks noChangeArrowheads="1"/>
          </p:cNvSpPr>
          <p:nvPr/>
        </p:nvSpPr>
        <p:spPr bwMode="auto">
          <a:xfrm>
            <a:off x="6954838" y="4821238"/>
            <a:ext cx="4672012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9" tIns="89068" rIns="178109" bIns="89068">
            <a:spAutoFit/>
          </a:bodyPr>
          <a:lstStyle/>
          <a:p>
            <a:pPr defTabSz="1784350"/>
            <a:r>
              <a:rPr lang="ru-RU" sz="1500">
                <a:latin typeface="Times New Roman" pitchFamily="18" charset="0"/>
                <a:cs typeface="Times New Roman" pitchFamily="18" charset="0"/>
              </a:rPr>
              <a:t>- заградительная полоса (ширина, длина);</a:t>
            </a:r>
          </a:p>
        </p:txBody>
      </p:sp>
      <p:sp>
        <p:nvSpPr>
          <p:cNvPr id="1045" name="Полилиния 115"/>
          <p:cNvSpPr>
            <a:spLocks noChangeArrowheads="1"/>
          </p:cNvSpPr>
          <p:nvPr/>
        </p:nvSpPr>
        <p:spPr bwMode="auto">
          <a:xfrm>
            <a:off x="425450" y="1390650"/>
            <a:ext cx="450850" cy="222250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</p:spPr>
        <p:txBody>
          <a:bodyPr lIns="91096" tIns="45548" rIns="91096" bIns="45548"/>
          <a:lstStyle/>
          <a:p>
            <a:pPr defTabSz="912813"/>
            <a:endParaRPr lang="ru-RU" sz="5500" b="1">
              <a:latin typeface="Times New Roman" pitchFamily="18" charset="0"/>
            </a:endParaRPr>
          </a:p>
        </p:txBody>
      </p:sp>
      <p:sp>
        <p:nvSpPr>
          <p:cNvPr id="1046" name="Text Box 965"/>
          <p:cNvSpPr txBox="1">
            <a:spLocks noChangeArrowheads="1"/>
          </p:cNvSpPr>
          <p:nvPr/>
        </p:nvSpPr>
        <p:spPr bwMode="auto">
          <a:xfrm>
            <a:off x="935038" y="1357313"/>
            <a:ext cx="3357562" cy="24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280" tIns="39144" rIns="78280" bIns="39144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 маршруты эвакуации населения;</a:t>
            </a:r>
          </a:p>
        </p:txBody>
      </p:sp>
      <p:sp>
        <p:nvSpPr>
          <p:cNvPr id="1047" name="Text Box 47"/>
          <p:cNvSpPr txBox="1">
            <a:spLocks noChangeArrowheads="1"/>
          </p:cNvSpPr>
          <p:nvPr/>
        </p:nvSpPr>
        <p:spPr bwMode="auto">
          <a:xfrm>
            <a:off x="865188" y="2312988"/>
            <a:ext cx="3189287" cy="54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269" tIns="89145" rIns="178269" bIns="89145">
            <a:spAutoFit/>
          </a:bodyPr>
          <a:lstStyle/>
          <a:p>
            <a:pPr defTabSz="2035175">
              <a:lnSpc>
                <a:spcPct val="8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федеральная противопожарная служба МЧС России;</a:t>
            </a:r>
          </a:p>
        </p:txBody>
      </p:sp>
      <p:grpSp>
        <p:nvGrpSpPr>
          <p:cNvPr id="1048" name="Group 61"/>
          <p:cNvGrpSpPr>
            <a:grpSpLocks/>
          </p:cNvGrpSpPr>
          <p:nvPr/>
        </p:nvGrpSpPr>
        <p:grpSpPr bwMode="auto">
          <a:xfrm>
            <a:off x="425450" y="2457450"/>
            <a:ext cx="442913" cy="355600"/>
            <a:chOff x="1766" y="5636"/>
            <a:chExt cx="240" cy="318"/>
          </a:xfrm>
        </p:grpSpPr>
        <p:grpSp>
          <p:nvGrpSpPr>
            <p:cNvPr id="1166" name="Group 62"/>
            <p:cNvGrpSpPr>
              <a:grpSpLocks/>
            </p:cNvGrpSpPr>
            <p:nvPr/>
          </p:nvGrpSpPr>
          <p:grpSpPr bwMode="auto">
            <a:xfrm>
              <a:off x="1766" y="5636"/>
              <a:ext cx="240" cy="318"/>
              <a:chOff x="3168" y="192"/>
              <a:chExt cx="240" cy="672"/>
            </a:xfrm>
          </p:grpSpPr>
          <p:sp>
            <p:nvSpPr>
              <p:cNvPr id="1168" name="Line 63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69" name="Line 64"/>
              <p:cNvSpPr>
                <a:spLocks noChangeShapeType="1"/>
              </p:cNvSpPr>
              <p:nvPr/>
            </p:nvSpPr>
            <p:spPr bwMode="auto">
              <a:xfrm>
                <a:off x="3175" y="192"/>
                <a:ext cx="231" cy="8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70" name="Line 65"/>
              <p:cNvSpPr>
                <a:spLocks noChangeShapeType="1"/>
              </p:cNvSpPr>
              <p:nvPr/>
            </p:nvSpPr>
            <p:spPr bwMode="auto">
              <a:xfrm flipV="1">
                <a:off x="3177" y="478"/>
                <a:ext cx="231" cy="98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171" name="Line 66"/>
              <p:cNvSpPr>
                <a:spLocks noChangeShapeType="1"/>
              </p:cNvSpPr>
              <p:nvPr/>
            </p:nvSpPr>
            <p:spPr bwMode="auto">
              <a:xfrm>
                <a:off x="3400" y="279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1167" name="Freeform 67"/>
            <p:cNvSpPr>
              <a:spLocks/>
            </p:cNvSpPr>
            <p:nvPr/>
          </p:nvSpPr>
          <p:spPr bwMode="auto">
            <a:xfrm>
              <a:off x="1780" y="5650"/>
              <a:ext cx="219" cy="15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159 h 159"/>
                <a:gd name="T4" fmla="*/ 2 w 291"/>
                <a:gd name="T5" fmla="*/ 114 h 159"/>
                <a:gd name="T6" fmla="*/ 2 w 291"/>
                <a:gd name="T7" fmla="*/ 39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lIns="91006" tIns="45502" rIns="91006" bIns="45502"/>
            <a:lstStyle/>
            <a:p>
              <a:pPr defTabSz="1276350"/>
              <a:endParaRPr lang="ru-RU" sz="3500" b="1">
                <a:latin typeface="Times New Roman" pitchFamily="18" charset="0"/>
              </a:endParaRPr>
            </a:p>
          </p:txBody>
        </p:sp>
      </p:grpSp>
      <p:sp>
        <p:nvSpPr>
          <p:cNvPr id="1049" name="Text Box 37"/>
          <p:cNvSpPr txBox="1">
            <a:spLocks noChangeArrowheads="1"/>
          </p:cNvSpPr>
          <p:nvPr/>
        </p:nvSpPr>
        <p:spPr bwMode="auto">
          <a:xfrm>
            <a:off x="6924675" y="3127375"/>
            <a:ext cx="5408613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1" tIns="89064" rIns="178101" bIns="89064">
            <a:spAutoFit/>
          </a:bodyPr>
          <a:lstStyle/>
          <a:p>
            <a:pPr defTabSz="1784350">
              <a:spcBef>
                <a:spcPct val="50000"/>
              </a:spcBef>
              <a:buFontTx/>
              <a:buChar char="-"/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вещевые склады, 7 тонн </a:t>
            </a:r>
            <a:r>
              <a:rPr lang="ru-RU" sz="13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(наименование основного имущества) ;</a:t>
            </a:r>
            <a:endParaRPr lang="ru-RU" sz="15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0" name="Text Box 34"/>
          <p:cNvSpPr txBox="1">
            <a:spLocks noChangeArrowheads="1"/>
          </p:cNvSpPr>
          <p:nvPr/>
        </p:nvSpPr>
        <p:spPr bwMode="auto">
          <a:xfrm>
            <a:off x="6932613" y="3535363"/>
            <a:ext cx="5400675" cy="747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1" tIns="89064" rIns="178101" bIns="89064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прод-ые склады, 7 тонн</a:t>
            </a:r>
            <a:r>
              <a:rPr lang="en-US" sz="150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3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(наименование основного имущества) ;</a:t>
            </a:r>
            <a:endParaRPr lang="ru-RU" sz="15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1784350">
              <a:spcBef>
                <a:spcPct val="50000"/>
              </a:spcBef>
            </a:pPr>
            <a:endParaRPr lang="ru-RU" sz="15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1" name="Rectangle 47"/>
          <p:cNvSpPr>
            <a:spLocks noChangeArrowheads="1"/>
          </p:cNvSpPr>
          <p:nvPr/>
        </p:nvSpPr>
        <p:spPr bwMode="auto">
          <a:xfrm>
            <a:off x="6121400" y="3190875"/>
            <a:ext cx="636588" cy="322263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508" tIns="63767" rIns="127508" bIns="63767" anchor="ctr"/>
          <a:lstStyle/>
          <a:p>
            <a:pPr algn="ctr" defTabSz="912813"/>
            <a:r>
              <a:rPr lang="ru-RU" sz="2000" b="1">
                <a:latin typeface="Calibri" pitchFamily="34" charset="0"/>
              </a:rPr>
              <a:t>вещ</a:t>
            </a:r>
          </a:p>
        </p:txBody>
      </p:sp>
      <p:sp>
        <p:nvSpPr>
          <p:cNvPr id="1052" name="Rectangle 48"/>
          <p:cNvSpPr>
            <a:spLocks noChangeArrowheads="1"/>
          </p:cNvSpPr>
          <p:nvPr/>
        </p:nvSpPr>
        <p:spPr bwMode="auto">
          <a:xfrm>
            <a:off x="6054725" y="3602038"/>
            <a:ext cx="720725" cy="322262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508" tIns="63767" rIns="127508" bIns="63767" anchor="ctr"/>
          <a:lstStyle/>
          <a:p>
            <a:pPr algn="ctr" defTabSz="912813"/>
            <a:r>
              <a:rPr lang="ru-RU" sz="2000" b="1">
                <a:latin typeface="Calibri" pitchFamily="34" charset="0"/>
              </a:rPr>
              <a:t>прод</a:t>
            </a:r>
          </a:p>
        </p:txBody>
      </p:sp>
      <p:sp>
        <p:nvSpPr>
          <p:cNvPr id="1053" name="Text Box 34"/>
          <p:cNvSpPr txBox="1">
            <a:spLocks noChangeArrowheads="1"/>
          </p:cNvSpPr>
          <p:nvPr/>
        </p:nvSpPr>
        <p:spPr bwMode="auto">
          <a:xfrm>
            <a:off x="6946900" y="3946525"/>
            <a:ext cx="5532438" cy="407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1" tIns="89064" rIns="178101" bIns="89064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склады мед. им-ва7 тонн </a:t>
            </a:r>
            <a:r>
              <a:rPr lang="ru-RU" sz="1300">
                <a:latin typeface="Times New Roman" pitchFamily="18" charset="0"/>
                <a:cs typeface="Times New Roman" pitchFamily="18" charset="0"/>
              </a:rPr>
              <a:t>(наименование основного имущества);</a:t>
            </a:r>
          </a:p>
        </p:txBody>
      </p:sp>
      <p:sp>
        <p:nvSpPr>
          <p:cNvPr id="1054" name="Text Box 34"/>
          <p:cNvSpPr txBox="1">
            <a:spLocks noChangeArrowheads="1"/>
          </p:cNvSpPr>
          <p:nvPr/>
        </p:nvSpPr>
        <p:spPr bwMode="auto">
          <a:xfrm>
            <a:off x="6959600" y="4321175"/>
            <a:ext cx="5519738" cy="947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1" tIns="89064" rIns="178101" bIns="89064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склады стройматериалов, 7 тонн </a:t>
            </a:r>
            <a:r>
              <a:rPr lang="ru-RU" sz="13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(наименование основного </a:t>
            </a:r>
            <a:r>
              <a:rPr lang="en-US" sz="13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sz="13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имущества) ;</a:t>
            </a:r>
            <a:endParaRPr lang="ru-RU" sz="15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1784350">
              <a:spcBef>
                <a:spcPct val="50000"/>
              </a:spcBef>
            </a:pPr>
            <a:endParaRPr lang="ru-RU" sz="15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5" name="Rectangle 65"/>
          <p:cNvSpPr>
            <a:spLocks noChangeArrowheads="1"/>
          </p:cNvSpPr>
          <p:nvPr/>
        </p:nvSpPr>
        <p:spPr bwMode="auto">
          <a:xfrm>
            <a:off x="6124575" y="4013200"/>
            <a:ext cx="641350" cy="319088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508" tIns="63767" rIns="127508" bIns="63767" anchor="ctr"/>
          <a:lstStyle/>
          <a:p>
            <a:pPr algn="ctr" defTabSz="912813"/>
            <a:r>
              <a:rPr lang="ru-RU" sz="2000" b="1">
                <a:latin typeface="Calibri" pitchFamily="34" charset="0"/>
              </a:rPr>
              <a:t>мед</a:t>
            </a:r>
          </a:p>
        </p:txBody>
      </p:sp>
      <p:sp>
        <p:nvSpPr>
          <p:cNvPr id="1056" name="Rectangle 66"/>
          <p:cNvSpPr>
            <a:spLocks noChangeArrowheads="1"/>
          </p:cNvSpPr>
          <p:nvPr/>
        </p:nvSpPr>
        <p:spPr bwMode="auto">
          <a:xfrm>
            <a:off x="6143625" y="4421188"/>
            <a:ext cx="644525" cy="317500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508" tIns="63767" rIns="127508" bIns="63767" anchor="ctr"/>
          <a:lstStyle/>
          <a:p>
            <a:pPr algn="ctr" defTabSz="912813"/>
            <a:r>
              <a:rPr lang="ru-RU" sz="2000" b="1">
                <a:latin typeface="Calibri" pitchFamily="34" charset="0"/>
              </a:rPr>
              <a:t>стр</a:t>
            </a:r>
          </a:p>
        </p:txBody>
      </p:sp>
      <p:sp>
        <p:nvSpPr>
          <p:cNvPr id="1057" name="Text Box 37"/>
          <p:cNvSpPr txBox="1">
            <a:spLocks noChangeArrowheads="1"/>
          </p:cNvSpPr>
          <p:nvPr/>
        </p:nvSpPr>
        <p:spPr bwMode="auto">
          <a:xfrm>
            <a:off x="6694488" y="3602038"/>
            <a:ext cx="427037" cy="344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1" tIns="89064" rIns="178101" bIns="89064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100" b="1">
                <a:latin typeface="Calibri" pitchFamily="34" charset="0"/>
              </a:rPr>
              <a:t>7</a:t>
            </a:r>
          </a:p>
        </p:txBody>
      </p:sp>
      <p:sp>
        <p:nvSpPr>
          <p:cNvPr id="1058" name="Text Box 37"/>
          <p:cNvSpPr txBox="1">
            <a:spLocks noChangeArrowheads="1"/>
          </p:cNvSpPr>
          <p:nvPr/>
        </p:nvSpPr>
        <p:spPr bwMode="auto">
          <a:xfrm>
            <a:off x="6721475" y="4010025"/>
            <a:ext cx="425450" cy="34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1" tIns="89064" rIns="178101" bIns="89064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100" b="1">
                <a:latin typeface="Calibri" pitchFamily="34" charset="0"/>
              </a:rPr>
              <a:t>7</a:t>
            </a:r>
          </a:p>
        </p:txBody>
      </p:sp>
      <p:sp>
        <p:nvSpPr>
          <p:cNvPr id="1059" name="Text Box 37"/>
          <p:cNvSpPr txBox="1">
            <a:spLocks noChangeArrowheads="1"/>
          </p:cNvSpPr>
          <p:nvPr/>
        </p:nvSpPr>
        <p:spPr bwMode="auto">
          <a:xfrm>
            <a:off x="6721475" y="4389438"/>
            <a:ext cx="425450" cy="34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1" tIns="89064" rIns="178101" bIns="89064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100" b="1">
                <a:latin typeface="Calibri" pitchFamily="34" charset="0"/>
              </a:rPr>
              <a:t>7</a:t>
            </a:r>
          </a:p>
        </p:txBody>
      </p:sp>
      <p:sp>
        <p:nvSpPr>
          <p:cNvPr id="1060" name="Text Box 37"/>
          <p:cNvSpPr txBox="1">
            <a:spLocks noChangeArrowheads="1"/>
          </p:cNvSpPr>
          <p:nvPr/>
        </p:nvSpPr>
        <p:spPr bwMode="auto">
          <a:xfrm>
            <a:off x="6694488" y="3190875"/>
            <a:ext cx="427037" cy="347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1" tIns="89064" rIns="178101" bIns="89064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100" b="1">
                <a:latin typeface="Calibri" pitchFamily="34" charset="0"/>
              </a:rPr>
              <a:t>7</a:t>
            </a:r>
          </a:p>
        </p:txBody>
      </p:sp>
      <p:grpSp>
        <p:nvGrpSpPr>
          <p:cNvPr id="1061" name="Group 53"/>
          <p:cNvGrpSpPr>
            <a:grpSpLocks/>
          </p:cNvGrpSpPr>
          <p:nvPr/>
        </p:nvGrpSpPr>
        <p:grpSpPr bwMode="auto">
          <a:xfrm>
            <a:off x="6164263" y="2676525"/>
            <a:ext cx="425450" cy="425450"/>
            <a:chOff x="0" y="417"/>
            <a:chExt cx="4864" cy="17088"/>
          </a:xfrm>
        </p:grpSpPr>
        <p:sp>
          <p:nvSpPr>
            <p:cNvPr id="1164" name="Freeform 54"/>
            <p:cNvSpPr>
              <a:spLocks/>
            </p:cNvSpPr>
            <p:nvPr/>
          </p:nvSpPr>
          <p:spPr bwMode="auto">
            <a:xfrm>
              <a:off x="0" y="8732"/>
              <a:ext cx="4864" cy="8773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000"/>
                <a:gd name="T52" fmla="*/ 0 h 20000"/>
                <a:gd name="T53" fmla="*/ 20000 w 20000"/>
                <a:gd name="T54" fmla="*/ 20000 h 2000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000" h="20000">
                  <a:moveTo>
                    <a:pt x="0" y="0"/>
                  </a:moveTo>
                  <a:lnTo>
                    <a:pt x="475" y="0"/>
                  </a:lnTo>
                  <a:lnTo>
                    <a:pt x="475" y="948"/>
                  </a:lnTo>
                  <a:lnTo>
                    <a:pt x="19952" y="948"/>
                  </a:lnTo>
                  <a:lnTo>
                    <a:pt x="19952" y="6635"/>
                  </a:lnTo>
                  <a:lnTo>
                    <a:pt x="19002" y="7583"/>
                  </a:lnTo>
                  <a:lnTo>
                    <a:pt x="19002" y="10427"/>
                  </a:lnTo>
                  <a:lnTo>
                    <a:pt x="17577" y="12322"/>
                  </a:lnTo>
                  <a:lnTo>
                    <a:pt x="15677" y="15166"/>
                  </a:lnTo>
                  <a:lnTo>
                    <a:pt x="14252" y="18957"/>
                  </a:lnTo>
                  <a:lnTo>
                    <a:pt x="13777" y="18957"/>
                  </a:lnTo>
                  <a:lnTo>
                    <a:pt x="10926" y="19905"/>
                  </a:lnTo>
                  <a:lnTo>
                    <a:pt x="8076" y="19905"/>
                  </a:lnTo>
                  <a:lnTo>
                    <a:pt x="4751" y="18009"/>
                  </a:lnTo>
                  <a:lnTo>
                    <a:pt x="3325" y="15166"/>
                  </a:lnTo>
                  <a:lnTo>
                    <a:pt x="2375" y="12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333333"/>
              </a:solidFill>
              <a:round/>
              <a:headEnd type="none" w="sm" len="med"/>
              <a:tailEnd type="none" w="sm" len="med"/>
            </a:ln>
          </p:spPr>
          <p:txBody>
            <a:bodyPr lIns="91096" tIns="45548" rIns="91096" bIns="45548"/>
            <a:lstStyle/>
            <a:p>
              <a:pPr defTabSz="912813"/>
              <a:endParaRPr lang="ru-RU" sz="5500" b="1">
                <a:latin typeface="Calibri" pitchFamily="34" charset="0"/>
              </a:endParaRPr>
            </a:p>
          </p:txBody>
        </p:sp>
        <p:sp>
          <p:nvSpPr>
            <p:cNvPr id="1165" name="Oval 60"/>
            <p:cNvSpPr>
              <a:spLocks noChangeArrowheads="1"/>
            </p:cNvSpPr>
            <p:nvPr/>
          </p:nvSpPr>
          <p:spPr bwMode="auto">
            <a:xfrm>
              <a:off x="116" y="417"/>
              <a:ext cx="4748" cy="17088"/>
            </a:xfrm>
            <a:prstGeom prst="ellipse">
              <a:avLst/>
            </a:prstGeom>
            <a:noFill/>
            <a:ln w="25400">
              <a:solidFill>
                <a:srgbClr val="333333"/>
              </a:solidFill>
              <a:round/>
              <a:headEnd/>
              <a:tailEnd/>
            </a:ln>
          </p:spPr>
          <p:txBody>
            <a:bodyPr lIns="91096" tIns="45548" rIns="91096" bIns="45548"/>
            <a:lstStyle/>
            <a:p>
              <a:pPr defTabSz="912813"/>
              <a:endParaRPr lang="ru-RU" sz="5500" b="1">
                <a:latin typeface="Calibri" pitchFamily="34" charset="0"/>
              </a:endParaRPr>
            </a:p>
          </p:txBody>
        </p:sp>
      </p:grpSp>
      <p:sp>
        <p:nvSpPr>
          <p:cNvPr id="1062" name="Text Box 37"/>
          <p:cNvSpPr txBox="1">
            <a:spLocks noChangeArrowheads="1"/>
          </p:cNvSpPr>
          <p:nvPr/>
        </p:nvSpPr>
        <p:spPr bwMode="auto">
          <a:xfrm>
            <a:off x="6692900" y="2732088"/>
            <a:ext cx="425450" cy="344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1" tIns="89064" rIns="178101" bIns="89064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100" b="1">
                <a:latin typeface="Calibri" pitchFamily="34" charset="0"/>
              </a:rPr>
              <a:t>7</a:t>
            </a:r>
          </a:p>
        </p:txBody>
      </p:sp>
      <p:sp>
        <p:nvSpPr>
          <p:cNvPr id="1063" name="Text Box 37"/>
          <p:cNvSpPr txBox="1">
            <a:spLocks noChangeArrowheads="1"/>
          </p:cNvSpPr>
          <p:nvPr/>
        </p:nvSpPr>
        <p:spPr bwMode="auto">
          <a:xfrm>
            <a:off x="6927850" y="2643188"/>
            <a:ext cx="49911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1" tIns="89064" rIns="178101" bIns="89064">
            <a:spAutoFit/>
          </a:bodyPr>
          <a:lstStyle/>
          <a:p>
            <a:pPr defTabSz="1784350">
              <a:spcBef>
                <a:spcPct val="50000"/>
              </a:spcBef>
              <a:buFontTx/>
              <a:buChar char="-"/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 ГСМ, 7 тонн;</a:t>
            </a:r>
          </a:p>
        </p:txBody>
      </p:sp>
      <p:sp>
        <p:nvSpPr>
          <p:cNvPr id="1064" name="Равнобедренный треугольник 74"/>
          <p:cNvSpPr>
            <a:spLocks noChangeArrowheads="1"/>
          </p:cNvSpPr>
          <p:nvPr/>
        </p:nvSpPr>
        <p:spPr bwMode="auto">
          <a:xfrm>
            <a:off x="6292850" y="1195388"/>
            <a:ext cx="425450" cy="428625"/>
          </a:xfrm>
          <a:prstGeom prst="triangle">
            <a:avLst>
              <a:gd name="adj" fmla="val 50000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91085" tIns="45541" rIns="91085" bIns="45541"/>
          <a:lstStyle/>
          <a:p>
            <a:pPr defTabSz="912813"/>
            <a:endParaRPr lang="ru-RU" sz="1100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1065" name="Text Box 982"/>
          <p:cNvSpPr txBox="1">
            <a:spLocks noChangeArrowheads="1"/>
          </p:cNvSpPr>
          <p:nvPr/>
        </p:nvSpPr>
        <p:spPr bwMode="auto">
          <a:xfrm>
            <a:off x="6821488" y="1344613"/>
            <a:ext cx="2297112" cy="271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9554" tIns="54778" rIns="109554" bIns="54778">
            <a:spAutoFit/>
          </a:bodyPr>
          <a:lstStyle/>
          <a:p>
            <a:pPr defTabSz="1255713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пожарный пост;</a:t>
            </a:r>
          </a:p>
        </p:txBody>
      </p:sp>
      <p:sp>
        <p:nvSpPr>
          <p:cNvPr id="1066" name="Овал 76"/>
          <p:cNvSpPr>
            <a:spLocks noChangeArrowheads="1"/>
          </p:cNvSpPr>
          <p:nvPr/>
        </p:nvSpPr>
        <p:spPr bwMode="auto">
          <a:xfrm>
            <a:off x="6269038" y="1706563"/>
            <a:ext cx="498475" cy="427037"/>
          </a:xfrm>
          <a:prstGeom prst="ellipse">
            <a:avLst/>
          </a:prstGeom>
          <a:noFill/>
          <a:ln w="41275" algn="ctr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 lIns="91085" tIns="45541" rIns="91085" bIns="45541"/>
          <a:lstStyle/>
          <a:p>
            <a:pPr defTabSz="912813"/>
            <a:endParaRPr lang="ru-RU" sz="5500" b="1">
              <a:latin typeface="Calibri" pitchFamily="34" charset="0"/>
            </a:endParaRPr>
          </a:p>
        </p:txBody>
      </p:sp>
      <p:sp>
        <p:nvSpPr>
          <p:cNvPr id="1067" name="Text Box 982"/>
          <p:cNvSpPr txBox="1">
            <a:spLocks noChangeArrowheads="1"/>
          </p:cNvSpPr>
          <p:nvPr/>
        </p:nvSpPr>
        <p:spPr bwMode="auto">
          <a:xfrm>
            <a:off x="6834188" y="1784350"/>
            <a:ext cx="3913187" cy="26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9554" tIns="54778" rIns="109554" bIns="54778">
            <a:spAutoFit/>
          </a:bodyPr>
          <a:lstStyle/>
          <a:p>
            <a:pPr defTabSz="1255713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зона ответственности пожарных постов;</a:t>
            </a:r>
          </a:p>
        </p:txBody>
      </p:sp>
      <p:sp>
        <p:nvSpPr>
          <p:cNvPr id="101" name="Text Box 2072"/>
          <p:cNvSpPr txBox="1">
            <a:spLocks noChangeArrowheads="1"/>
          </p:cNvSpPr>
          <p:nvPr/>
        </p:nvSpPr>
        <p:spPr bwMode="auto">
          <a:xfrm>
            <a:off x="6124575" y="2301875"/>
            <a:ext cx="696913" cy="263525"/>
          </a:xfrm>
          <a:prstGeom prst="rect">
            <a:avLst/>
          </a:prstGeom>
          <a:solidFill>
            <a:srgbClr val="0000FF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127540" tIns="63783" rIns="127540" bIns="63783">
            <a:spAutoFit/>
          </a:bodyPr>
          <a:lstStyle/>
          <a:p>
            <a:pPr algn="ctr" defTabSz="912813">
              <a:spcBef>
                <a:spcPct val="50000"/>
              </a:spcBef>
              <a:defRPr/>
            </a:pPr>
            <a:endParaRPr lang="ru-RU" sz="8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</p:txBody>
      </p:sp>
      <p:sp>
        <p:nvSpPr>
          <p:cNvPr id="1069" name="Text Box 982"/>
          <p:cNvSpPr txBox="1">
            <a:spLocks noChangeArrowheads="1"/>
          </p:cNvSpPr>
          <p:nvPr/>
        </p:nvSpPr>
        <p:spPr bwMode="auto">
          <a:xfrm>
            <a:off x="6845300" y="2279650"/>
            <a:ext cx="3921125" cy="26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9554" tIns="54778" rIns="109554" bIns="54778">
            <a:spAutoFit/>
          </a:bodyPr>
          <a:lstStyle/>
          <a:p>
            <a:pPr defTabSz="1255713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места забора воды БЕ-200ЧС;</a:t>
            </a:r>
          </a:p>
        </p:txBody>
      </p:sp>
      <p:grpSp>
        <p:nvGrpSpPr>
          <p:cNvPr id="1070" name="Группа 90"/>
          <p:cNvGrpSpPr>
            <a:grpSpLocks/>
          </p:cNvGrpSpPr>
          <p:nvPr/>
        </p:nvGrpSpPr>
        <p:grpSpPr bwMode="auto">
          <a:xfrm>
            <a:off x="488950" y="5257800"/>
            <a:ext cx="350838" cy="377825"/>
            <a:chOff x="4040346" y="5502280"/>
            <a:chExt cx="352876" cy="378000"/>
          </a:xfrm>
        </p:grpSpPr>
        <p:sp>
          <p:nvSpPr>
            <p:cNvPr id="1160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285" tIns="63656" rIns="127285" bIns="63656" anchor="ctr"/>
            <a:lstStyle/>
            <a:p>
              <a:pPr algn="ctr" defTabSz="1276350"/>
              <a:endParaRPr lang="ru-RU" sz="4100" b="1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grpSp>
          <p:nvGrpSpPr>
            <p:cNvPr id="1161" name="Прямоугольник 92"/>
            <p:cNvGrpSpPr>
              <a:grpSpLocks/>
            </p:cNvGrpSpPr>
            <p:nvPr/>
          </p:nvGrpSpPr>
          <p:grpSpPr bwMode="auto">
            <a:xfrm>
              <a:off x="4156636" y="5497642"/>
              <a:ext cx="122076" cy="390325"/>
              <a:chOff x="603504" y="5254752"/>
              <a:chExt cx="121920" cy="390144"/>
            </a:xfrm>
          </p:grpSpPr>
          <p:pic>
            <p:nvPicPr>
              <p:cNvPr id="1162" name="Прямоугольник 92"/>
              <p:cNvPicPr>
                <a:picLocks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603504" y="5254752"/>
                <a:ext cx="121920" cy="390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163" name="Text Box 95"/>
              <p:cNvSpPr txBox="1">
                <a:spLocks noChangeArrowheads="1"/>
              </p:cNvSpPr>
              <p:nvPr/>
            </p:nvSpPr>
            <p:spPr bwMode="auto">
              <a:xfrm>
                <a:off x="609645" y="5259388"/>
                <a:ext cx="107862" cy="3778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1071" name="Группа 93"/>
          <p:cNvGrpSpPr>
            <a:grpSpLocks/>
          </p:cNvGrpSpPr>
          <p:nvPr/>
        </p:nvGrpSpPr>
        <p:grpSpPr bwMode="auto">
          <a:xfrm>
            <a:off x="490538" y="5691188"/>
            <a:ext cx="354012" cy="377825"/>
            <a:chOff x="4040346" y="5502280"/>
            <a:chExt cx="352876" cy="378000"/>
          </a:xfrm>
        </p:grpSpPr>
        <p:sp>
          <p:nvSpPr>
            <p:cNvPr id="1156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285" tIns="63656" rIns="127285" bIns="63656" anchor="ctr"/>
            <a:lstStyle/>
            <a:p>
              <a:pPr algn="ctr" defTabSz="1276350"/>
              <a:endParaRPr lang="ru-RU" sz="4100" b="1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grpSp>
          <p:nvGrpSpPr>
            <p:cNvPr id="1157" name="Прямоугольник 95"/>
            <p:cNvGrpSpPr>
              <a:grpSpLocks/>
            </p:cNvGrpSpPr>
            <p:nvPr/>
          </p:nvGrpSpPr>
          <p:grpSpPr bwMode="auto">
            <a:xfrm>
              <a:off x="4170179" y="5497071"/>
              <a:ext cx="122076" cy="390325"/>
              <a:chOff x="621792" y="5687568"/>
              <a:chExt cx="121920" cy="390144"/>
            </a:xfrm>
          </p:grpSpPr>
          <p:pic>
            <p:nvPicPr>
              <p:cNvPr id="1158" name="Прямоугольник 95"/>
              <p:cNvPicPr>
                <a:picLocks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621792" y="5687568"/>
                <a:ext cx="121920" cy="390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159" name="Text Box 100"/>
              <p:cNvSpPr txBox="1">
                <a:spLocks noChangeArrowheads="1"/>
              </p:cNvSpPr>
              <p:nvPr/>
            </p:nvSpPr>
            <p:spPr bwMode="auto">
              <a:xfrm>
                <a:off x="627107" y="5692775"/>
                <a:ext cx="107862" cy="3778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1072" name="Группа 96"/>
          <p:cNvGrpSpPr>
            <a:grpSpLocks/>
          </p:cNvGrpSpPr>
          <p:nvPr/>
        </p:nvGrpSpPr>
        <p:grpSpPr bwMode="auto">
          <a:xfrm>
            <a:off x="490538" y="6105525"/>
            <a:ext cx="354012" cy="377825"/>
            <a:chOff x="4040346" y="5502280"/>
            <a:chExt cx="352876" cy="378000"/>
          </a:xfrm>
        </p:grpSpPr>
        <p:sp>
          <p:nvSpPr>
            <p:cNvPr id="1152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285" tIns="63656" rIns="127285" bIns="63656" anchor="ctr"/>
            <a:lstStyle/>
            <a:p>
              <a:pPr algn="ctr" defTabSz="1276350"/>
              <a:endParaRPr lang="ru-RU" sz="4100" b="1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grpSp>
          <p:nvGrpSpPr>
            <p:cNvPr id="1153" name="Прямоугольник 98"/>
            <p:cNvGrpSpPr>
              <a:grpSpLocks/>
            </p:cNvGrpSpPr>
            <p:nvPr/>
          </p:nvGrpSpPr>
          <p:grpSpPr bwMode="auto">
            <a:xfrm>
              <a:off x="4170179" y="5498849"/>
              <a:ext cx="122076" cy="390325"/>
              <a:chOff x="621792" y="6102096"/>
              <a:chExt cx="121920" cy="390144"/>
            </a:xfrm>
          </p:grpSpPr>
          <p:pic>
            <p:nvPicPr>
              <p:cNvPr id="1154" name="Прямоугольник 98"/>
              <p:cNvPicPr>
                <a:picLocks noChangeArrowheads="1"/>
              </p:cNvPicPr>
              <p:nvPr/>
            </p:nvPicPr>
            <p:blipFill>
              <a:blip r:embed="rId6"/>
              <a:srcRect/>
              <a:stretch>
                <a:fillRect/>
              </a:stretch>
            </p:blipFill>
            <p:spPr bwMode="auto">
              <a:xfrm>
                <a:off x="621792" y="6102096"/>
                <a:ext cx="121920" cy="390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155" name="Text Box 105"/>
              <p:cNvSpPr txBox="1">
                <a:spLocks noChangeArrowheads="1"/>
              </p:cNvSpPr>
              <p:nvPr/>
            </p:nvSpPr>
            <p:spPr bwMode="auto">
              <a:xfrm>
                <a:off x="627107" y="6105525"/>
                <a:ext cx="107862" cy="3778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1073" name="Группа 99"/>
          <p:cNvGrpSpPr>
            <a:grpSpLocks/>
          </p:cNvGrpSpPr>
          <p:nvPr/>
        </p:nvGrpSpPr>
        <p:grpSpPr bwMode="auto">
          <a:xfrm>
            <a:off x="498475" y="6535738"/>
            <a:ext cx="352425" cy="377825"/>
            <a:chOff x="4040346" y="5502280"/>
            <a:chExt cx="352876" cy="378000"/>
          </a:xfrm>
        </p:grpSpPr>
        <p:sp>
          <p:nvSpPr>
            <p:cNvPr id="1148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285" tIns="63656" rIns="127285" bIns="63656" anchor="ctr"/>
            <a:lstStyle/>
            <a:p>
              <a:pPr algn="ctr" defTabSz="1276350"/>
              <a:endParaRPr lang="ru-RU" sz="4100" b="1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grpSp>
          <p:nvGrpSpPr>
            <p:cNvPr id="1149" name="Прямоугольник 102"/>
            <p:cNvGrpSpPr>
              <a:grpSpLocks/>
            </p:cNvGrpSpPr>
            <p:nvPr/>
          </p:nvGrpSpPr>
          <p:grpSpPr bwMode="auto">
            <a:xfrm>
              <a:off x="4170926" y="5493767"/>
              <a:ext cx="121529" cy="390325"/>
              <a:chOff x="627888" y="6528816"/>
              <a:chExt cx="121920" cy="390144"/>
            </a:xfrm>
          </p:grpSpPr>
          <p:pic>
            <p:nvPicPr>
              <p:cNvPr id="1150" name="Прямоугольник 102"/>
              <p:cNvPicPr>
                <a:picLocks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>
                <a:off x="627888" y="6528816"/>
                <a:ext cx="121920" cy="3901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151" name="Text Box 110"/>
              <p:cNvSpPr txBox="1">
                <a:spLocks noChangeArrowheads="1"/>
              </p:cNvSpPr>
              <p:nvPr/>
            </p:nvSpPr>
            <p:spPr bwMode="auto">
              <a:xfrm>
                <a:off x="632420" y="6537325"/>
                <a:ext cx="108348" cy="3778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508" tIns="63767" rIns="127508" bIns="63767" anchor="ctr"/>
              <a:lstStyle/>
              <a:p>
                <a:pPr algn="ctr" defTabSz="1276350"/>
                <a:endParaRPr lang="ru-RU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</p:grpSp>
      <p:sp>
        <p:nvSpPr>
          <p:cNvPr id="1074" name="Text Box 982"/>
          <p:cNvSpPr txBox="1">
            <a:spLocks noChangeArrowheads="1"/>
          </p:cNvSpPr>
          <p:nvPr/>
        </p:nvSpPr>
        <p:spPr bwMode="auto">
          <a:xfrm>
            <a:off x="977900" y="5757863"/>
            <a:ext cx="4059238" cy="24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280" tIns="39144" rIns="78280" bIns="39144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военный аэродром;</a:t>
            </a:r>
          </a:p>
        </p:txBody>
      </p:sp>
      <p:sp>
        <p:nvSpPr>
          <p:cNvPr id="1075" name="Rectangle 90"/>
          <p:cNvSpPr>
            <a:spLocks noChangeArrowheads="1"/>
          </p:cNvSpPr>
          <p:nvPr/>
        </p:nvSpPr>
        <p:spPr bwMode="auto">
          <a:xfrm>
            <a:off x="1016000" y="6069013"/>
            <a:ext cx="276066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5822" tIns="35822" rIns="35822" bIns="35822" anchor="ctr"/>
          <a:lstStyle/>
          <a:p>
            <a:pPr defTabSz="1789113">
              <a:spcBef>
                <a:spcPct val="20000"/>
              </a:spcBef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заброшенный аэродром;</a:t>
            </a:r>
          </a:p>
        </p:txBody>
      </p:sp>
      <p:sp>
        <p:nvSpPr>
          <p:cNvPr id="1076" name="Text Box 69"/>
          <p:cNvSpPr txBox="1">
            <a:spLocks noChangeArrowheads="1"/>
          </p:cNvSpPr>
          <p:nvPr/>
        </p:nvSpPr>
        <p:spPr bwMode="auto">
          <a:xfrm>
            <a:off x="920750" y="5302250"/>
            <a:ext cx="4446588" cy="309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357" tIns="63700" rIns="127357" bIns="63700">
            <a:spAutoFit/>
          </a:bodyPr>
          <a:lstStyle/>
          <a:p>
            <a:pPr defTabSz="2038350">
              <a:lnSpc>
                <a:spcPct val="8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гражданский аэродром;</a:t>
            </a:r>
          </a:p>
        </p:txBody>
      </p:sp>
      <p:sp>
        <p:nvSpPr>
          <p:cNvPr id="1077" name="Text Box 55"/>
          <p:cNvSpPr txBox="1">
            <a:spLocks noChangeArrowheads="1"/>
          </p:cNvSpPr>
          <p:nvPr/>
        </p:nvSpPr>
        <p:spPr bwMode="auto">
          <a:xfrm>
            <a:off x="889000" y="6494463"/>
            <a:ext cx="4668838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9" tIns="89068" rIns="178109" bIns="89068">
            <a:spAutoFit/>
          </a:bodyPr>
          <a:lstStyle/>
          <a:p>
            <a:pPr defTabSz="1784350"/>
            <a:r>
              <a:rPr lang="ru-RU" sz="1500">
                <a:latin typeface="Times New Roman" pitchFamily="18" charset="0"/>
                <a:cs typeface="Times New Roman" pitchFamily="18" charset="0"/>
              </a:rPr>
              <a:t>- законсервированный аэродром;</a:t>
            </a:r>
          </a:p>
        </p:txBody>
      </p:sp>
      <p:grpSp>
        <p:nvGrpSpPr>
          <p:cNvPr id="1078" name="Group 144"/>
          <p:cNvGrpSpPr>
            <a:grpSpLocks/>
          </p:cNvGrpSpPr>
          <p:nvPr/>
        </p:nvGrpSpPr>
        <p:grpSpPr bwMode="auto">
          <a:xfrm>
            <a:off x="468313" y="6962775"/>
            <a:ext cx="409575" cy="369888"/>
            <a:chOff x="-1411" y="2480"/>
            <a:chExt cx="862" cy="816"/>
          </a:xfrm>
        </p:grpSpPr>
        <p:sp>
          <p:nvSpPr>
            <p:cNvPr id="1134" name="Oval 145"/>
            <p:cNvSpPr>
              <a:spLocks noChangeArrowheads="1"/>
            </p:cNvSpPr>
            <p:nvPr/>
          </p:nvSpPr>
          <p:spPr bwMode="auto">
            <a:xfrm>
              <a:off x="-1411" y="2480"/>
              <a:ext cx="862" cy="816"/>
            </a:xfrm>
            <a:prstGeom prst="ellipse">
              <a:avLst/>
            </a:prstGeom>
            <a:solidFill>
              <a:srgbClr val="FFFF00">
                <a:alpha val="30196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096" tIns="45548" rIns="91096" bIns="45548" anchor="ctr"/>
            <a:lstStyle/>
            <a:p>
              <a:pPr defTabSz="912813"/>
              <a:endParaRPr lang="ru-RU" sz="5500" b="1">
                <a:latin typeface="Times New Roman" pitchFamily="18" charset="0"/>
              </a:endParaRPr>
            </a:p>
          </p:txBody>
        </p:sp>
        <p:grpSp>
          <p:nvGrpSpPr>
            <p:cNvPr id="1135" name="Group 146"/>
            <p:cNvGrpSpPr>
              <a:grpSpLocks/>
            </p:cNvGrpSpPr>
            <p:nvPr/>
          </p:nvGrpSpPr>
          <p:grpSpPr bwMode="auto">
            <a:xfrm>
              <a:off x="-1139" y="2752"/>
              <a:ext cx="291" cy="273"/>
              <a:chOff x="266" y="1017"/>
              <a:chExt cx="357" cy="384"/>
            </a:xfrm>
          </p:grpSpPr>
          <p:grpSp>
            <p:nvGrpSpPr>
              <p:cNvPr id="1137" name="Group 147"/>
              <p:cNvGrpSpPr>
                <a:grpSpLocks/>
              </p:cNvGrpSpPr>
              <p:nvPr/>
            </p:nvGrpSpPr>
            <p:grpSpPr bwMode="auto">
              <a:xfrm>
                <a:off x="365" y="1259"/>
                <a:ext cx="258" cy="142"/>
                <a:chOff x="365" y="1259"/>
                <a:chExt cx="258" cy="142"/>
              </a:xfrm>
            </p:grpSpPr>
            <p:sp>
              <p:nvSpPr>
                <p:cNvPr id="1146" name="Rectangle 148"/>
                <p:cNvSpPr>
                  <a:spLocks noChangeArrowheads="1"/>
                </p:cNvSpPr>
                <p:nvPr/>
              </p:nvSpPr>
              <p:spPr bwMode="auto">
                <a:xfrm>
                  <a:off x="365" y="1259"/>
                  <a:ext cx="258" cy="142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lIns="91096" tIns="45548" rIns="91096" bIns="45548"/>
                <a:lstStyle/>
                <a:p>
                  <a:pPr defTabSz="912813"/>
                  <a:endParaRPr lang="ru-RU" sz="5500" b="1">
                    <a:latin typeface="Times New Roman" pitchFamily="18" charset="0"/>
                  </a:endParaRPr>
                </a:p>
              </p:txBody>
            </p:sp>
            <p:sp>
              <p:nvSpPr>
                <p:cNvPr id="1147" name="Rectangle 149"/>
                <p:cNvSpPr>
                  <a:spLocks noChangeArrowheads="1"/>
                </p:cNvSpPr>
                <p:nvPr/>
              </p:nvSpPr>
              <p:spPr bwMode="auto">
                <a:xfrm>
                  <a:off x="365" y="1259"/>
                  <a:ext cx="258" cy="142"/>
                </a:xfrm>
                <a:prstGeom prst="rect">
                  <a:avLst/>
                </a:prstGeom>
                <a:noFill/>
                <a:ln w="22225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91096" tIns="45548" rIns="91096" bIns="45548"/>
                <a:lstStyle/>
                <a:p>
                  <a:pPr defTabSz="912813"/>
                  <a:endParaRPr lang="ru-RU" sz="5500" b="1">
                    <a:latin typeface="Times New Roman" pitchFamily="18" charset="0"/>
                  </a:endParaRPr>
                </a:p>
              </p:txBody>
            </p:sp>
          </p:grpSp>
          <p:grpSp>
            <p:nvGrpSpPr>
              <p:cNvPr id="1138" name="Group 150"/>
              <p:cNvGrpSpPr>
                <a:grpSpLocks/>
              </p:cNvGrpSpPr>
              <p:nvPr/>
            </p:nvGrpSpPr>
            <p:grpSpPr bwMode="auto">
              <a:xfrm>
                <a:off x="266" y="1138"/>
                <a:ext cx="178" cy="262"/>
                <a:chOff x="266" y="1138"/>
                <a:chExt cx="178" cy="262"/>
              </a:xfrm>
            </p:grpSpPr>
            <p:sp>
              <p:nvSpPr>
                <p:cNvPr id="1144" name="Freeform 151"/>
                <p:cNvSpPr>
                  <a:spLocks/>
                </p:cNvSpPr>
                <p:nvPr/>
              </p:nvSpPr>
              <p:spPr bwMode="auto">
                <a:xfrm>
                  <a:off x="266" y="1138"/>
                  <a:ext cx="178" cy="262"/>
                </a:xfrm>
                <a:custGeom>
                  <a:avLst/>
                  <a:gdLst>
                    <a:gd name="T0" fmla="*/ 0 w 178"/>
                    <a:gd name="T1" fmla="*/ 262 h 262"/>
                    <a:gd name="T2" fmla="*/ 39 w 178"/>
                    <a:gd name="T3" fmla="*/ 0 h 262"/>
                    <a:gd name="T4" fmla="*/ 139 w 178"/>
                    <a:gd name="T5" fmla="*/ 0 h 262"/>
                    <a:gd name="T6" fmla="*/ 178 w 178"/>
                    <a:gd name="T7" fmla="*/ 262 h 262"/>
                    <a:gd name="T8" fmla="*/ 0 w 178"/>
                    <a:gd name="T9" fmla="*/ 262 h 2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262"/>
                    <a:gd name="T17" fmla="*/ 178 w 178"/>
                    <a:gd name="T18" fmla="*/ 262 h 2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262">
                      <a:moveTo>
                        <a:pt x="0" y="262"/>
                      </a:moveTo>
                      <a:lnTo>
                        <a:pt x="39" y="0"/>
                      </a:lnTo>
                      <a:lnTo>
                        <a:pt x="139" y="0"/>
                      </a:lnTo>
                      <a:lnTo>
                        <a:pt x="178" y="262"/>
                      </a:lnTo>
                      <a:lnTo>
                        <a:pt x="0" y="2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lIns="91096" tIns="45548" rIns="91096" bIns="45548"/>
                <a:lstStyle/>
                <a:p>
                  <a:pPr defTabSz="912813"/>
                  <a:endParaRPr lang="ru-RU" sz="5500" b="1">
                    <a:latin typeface="Times New Roman" pitchFamily="18" charset="0"/>
                  </a:endParaRPr>
                </a:p>
              </p:txBody>
            </p:sp>
            <p:sp>
              <p:nvSpPr>
                <p:cNvPr id="1145" name="Freeform 152"/>
                <p:cNvSpPr>
                  <a:spLocks/>
                </p:cNvSpPr>
                <p:nvPr/>
              </p:nvSpPr>
              <p:spPr bwMode="auto">
                <a:xfrm>
                  <a:off x="266" y="1138"/>
                  <a:ext cx="178" cy="262"/>
                </a:xfrm>
                <a:custGeom>
                  <a:avLst/>
                  <a:gdLst>
                    <a:gd name="T0" fmla="*/ 0 w 178"/>
                    <a:gd name="T1" fmla="*/ 262 h 262"/>
                    <a:gd name="T2" fmla="*/ 39 w 178"/>
                    <a:gd name="T3" fmla="*/ 0 h 262"/>
                    <a:gd name="T4" fmla="*/ 139 w 178"/>
                    <a:gd name="T5" fmla="*/ 0 h 262"/>
                    <a:gd name="T6" fmla="*/ 178 w 178"/>
                    <a:gd name="T7" fmla="*/ 262 h 262"/>
                    <a:gd name="T8" fmla="*/ 0 w 178"/>
                    <a:gd name="T9" fmla="*/ 262 h 2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262"/>
                    <a:gd name="T17" fmla="*/ 178 w 178"/>
                    <a:gd name="T18" fmla="*/ 262 h 2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262">
                      <a:moveTo>
                        <a:pt x="0" y="262"/>
                      </a:moveTo>
                      <a:lnTo>
                        <a:pt x="39" y="0"/>
                      </a:lnTo>
                      <a:lnTo>
                        <a:pt x="139" y="0"/>
                      </a:lnTo>
                      <a:lnTo>
                        <a:pt x="178" y="262"/>
                      </a:lnTo>
                      <a:lnTo>
                        <a:pt x="0" y="262"/>
                      </a:lnTo>
                      <a:close/>
                    </a:path>
                  </a:pathLst>
                </a:custGeom>
                <a:noFill/>
                <a:ln w="22225" cap="rnd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91096" tIns="45548" rIns="91096" bIns="45548"/>
                <a:lstStyle/>
                <a:p>
                  <a:pPr defTabSz="912813"/>
                  <a:endParaRPr lang="ru-RU" sz="5500" b="1">
                    <a:latin typeface="Times New Roman" pitchFamily="18" charset="0"/>
                  </a:endParaRPr>
                </a:p>
              </p:txBody>
            </p:sp>
          </p:grpSp>
          <p:grpSp>
            <p:nvGrpSpPr>
              <p:cNvPr id="1139" name="Group 153"/>
              <p:cNvGrpSpPr>
                <a:grpSpLocks/>
              </p:cNvGrpSpPr>
              <p:nvPr/>
            </p:nvGrpSpPr>
            <p:grpSpPr bwMode="auto">
              <a:xfrm>
                <a:off x="524" y="1219"/>
                <a:ext cx="20" cy="40"/>
                <a:chOff x="524" y="1219"/>
                <a:chExt cx="20" cy="40"/>
              </a:xfrm>
            </p:grpSpPr>
            <p:sp>
              <p:nvSpPr>
                <p:cNvPr id="1142" name="Rectangle 154"/>
                <p:cNvSpPr>
                  <a:spLocks noChangeArrowheads="1"/>
                </p:cNvSpPr>
                <p:nvPr/>
              </p:nvSpPr>
              <p:spPr bwMode="auto">
                <a:xfrm>
                  <a:off x="524" y="1219"/>
                  <a:ext cx="20" cy="40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lIns="91096" tIns="45548" rIns="91096" bIns="45548"/>
                <a:lstStyle/>
                <a:p>
                  <a:pPr defTabSz="912813"/>
                  <a:endParaRPr lang="ru-RU" sz="5500" b="1">
                    <a:latin typeface="Times New Roman" pitchFamily="18" charset="0"/>
                  </a:endParaRPr>
                </a:p>
              </p:txBody>
            </p:sp>
            <p:sp>
              <p:nvSpPr>
                <p:cNvPr id="1143" name="Rectangle 155"/>
                <p:cNvSpPr>
                  <a:spLocks noChangeArrowheads="1"/>
                </p:cNvSpPr>
                <p:nvPr/>
              </p:nvSpPr>
              <p:spPr bwMode="auto">
                <a:xfrm>
                  <a:off x="524" y="1219"/>
                  <a:ext cx="20" cy="40"/>
                </a:xfrm>
                <a:prstGeom prst="rect">
                  <a:avLst/>
                </a:prstGeom>
                <a:noFill/>
                <a:ln w="22225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91096" tIns="45548" rIns="91096" bIns="45548"/>
                <a:lstStyle/>
                <a:p>
                  <a:pPr defTabSz="912813"/>
                  <a:endParaRPr lang="ru-RU" sz="5500" b="1"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1140" name="Freeform 156"/>
              <p:cNvSpPr>
                <a:spLocks/>
              </p:cNvSpPr>
              <p:nvPr/>
            </p:nvSpPr>
            <p:spPr bwMode="auto">
              <a:xfrm>
                <a:off x="517" y="1097"/>
                <a:ext cx="46" cy="107"/>
              </a:xfrm>
              <a:custGeom>
                <a:avLst/>
                <a:gdLst>
                  <a:gd name="T0" fmla="*/ 7 w 46"/>
                  <a:gd name="T1" fmla="*/ 99 h 107"/>
                  <a:gd name="T2" fmla="*/ 15 w 46"/>
                  <a:gd name="T3" fmla="*/ 107 h 107"/>
                  <a:gd name="T4" fmla="*/ 9 w 46"/>
                  <a:gd name="T5" fmla="*/ 100 h 107"/>
                  <a:gd name="T6" fmla="*/ 9 w 46"/>
                  <a:gd name="T7" fmla="*/ 92 h 107"/>
                  <a:gd name="T8" fmla="*/ 4 w 46"/>
                  <a:gd name="T9" fmla="*/ 92 h 107"/>
                  <a:gd name="T10" fmla="*/ 4 w 46"/>
                  <a:gd name="T11" fmla="*/ 88 h 107"/>
                  <a:gd name="T12" fmla="*/ 0 w 46"/>
                  <a:gd name="T13" fmla="*/ 88 h 107"/>
                  <a:gd name="T14" fmla="*/ 0 w 46"/>
                  <a:gd name="T15" fmla="*/ 52 h 107"/>
                  <a:gd name="T16" fmla="*/ 4 w 46"/>
                  <a:gd name="T17" fmla="*/ 52 h 107"/>
                  <a:gd name="T18" fmla="*/ 4 w 46"/>
                  <a:gd name="T19" fmla="*/ 48 h 107"/>
                  <a:gd name="T20" fmla="*/ 6 w 46"/>
                  <a:gd name="T21" fmla="*/ 48 h 107"/>
                  <a:gd name="T22" fmla="*/ 6 w 46"/>
                  <a:gd name="T23" fmla="*/ 44 h 107"/>
                  <a:gd name="T24" fmla="*/ 9 w 46"/>
                  <a:gd name="T25" fmla="*/ 44 h 107"/>
                  <a:gd name="T26" fmla="*/ 12 w 46"/>
                  <a:gd name="T27" fmla="*/ 41 h 107"/>
                  <a:gd name="T28" fmla="*/ 15 w 46"/>
                  <a:gd name="T29" fmla="*/ 41 h 107"/>
                  <a:gd name="T30" fmla="*/ 18 w 46"/>
                  <a:gd name="T31" fmla="*/ 37 h 107"/>
                  <a:gd name="T32" fmla="*/ 23 w 46"/>
                  <a:gd name="T33" fmla="*/ 37 h 107"/>
                  <a:gd name="T34" fmla="*/ 23 w 46"/>
                  <a:gd name="T35" fmla="*/ 34 h 107"/>
                  <a:gd name="T36" fmla="*/ 29 w 46"/>
                  <a:gd name="T37" fmla="*/ 34 h 107"/>
                  <a:gd name="T38" fmla="*/ 32 w 46"/>
                  <a:gd name="T39" fmla="*/ 30 h 107"/>
                  <a:gd name="T40" fmla="*/ 32 w 46"/>
                  <a:gd name="T41" fmla="*/ 27 h 107"/>
                  <a:gd name="T42" fmla="*/ 35 w 46"/>
                  <a:gd name="T43" fmla="*/ 27 h 107"/>
                  <a:gd name="T44" fmla="*/ 35 w 46"/>
                  <a:gd name="T45" fmla="*/ 23 h 107"/>
                  <a:gd name="T46" fmla="*/ 38 w 46"/>
                  <a:gd name="T47" fmla="*/ 19 h 107"/>
                  <a:gd name="T48" fmla="*/ 38 w 46"/>
                  <a:gd name="T49" fmla="*/ 12 h 107"/>
                  <a:gd name="T50" fmla="*/ 41 w 46"/>
                  <a:gd name="T51" fmla="*/ 12 h 107"/>
                  <a:gd name="T52" fmla="*/ 41 w 46"/>
                  <a:gd name="T53" fmla="*/ 0 h 107"/>
                  <a:gd name="T54" fmla="*/ 38 w 46"/>
                  <a:gd name="T55" fmla="*/ 0 h 107"/>
                  <a:gd name="T56" fmla="*/ 46 w 46"/>
                  <a:gd name="T57" fmla="*/ 0 h 107"/>
                  <a:gd name="T58" fmla="*/ 46 w 46"/>
                  <a:gd name="T59" fmla="*/ 56 h 107"/>
                  <a:gd name="T60" fmla="*/ 44 w 46"/>
                  <a:gd name="T61" fmla="*/ 59 h 107"/>
                  <a:gd name="T62" fmla="*/ 44 w 46"/>
                  <a:gd name="T63" fmla="*/ 63 h 107"/>
                  <a:gd name="T64" fmla="*/ 41 w 46"/>
                  <a:gd name="T65" fmla="*/ 63 h 107"/>
                  <a:gd name="T66" fmla="*/ 38 w 46"/>
                  <a:gd name="T67" fmla="*/ 67 h 107"/>
                  <a:gd name="T68" fmla="*/ 35 w 46"/>
                  <a:gd name="T69" fmla="*/ 67 h 107"/>
                  <a:gd name="T70" fmla="*/ 35 w 46"/>
                  <a:gd name="T71" fmla="*/ 74 h 107"/>
                  <a:gd name="T72" fmla="*/ 32 w 46"/>
                  <a:gd name="T73" fmla="*/ 74 h 107"/>
                  <a:gd name="T74" fmla="*/ 32 w 46"/>
                  <a:gd name="T75" fmla="*/ 81 h 107"/>
                  <a:gd name="T76" fmla="*/ 29 w 46"/>
                  <a:gd name="T77" fmla="*/ 81 h 107"/>
                  <a:gd name="T78" fmla="*/ 29 w 46"/>
                  <a:gd name="T79" fmla="*/ 85 h 107"/>
                  <a:gd name="T80" fmla="*/ 27 w 46"/>
                  <a:gd name="T81" fmla="*/ 85 h 107"/>
                  <a:gd name="T82" fmla="*/ 27 w 46"/>
                  <a:gd name="T83" fmla="*/ 100 h 107"/>
                  <a:gd name="T84" fmla="*/ 23 w 46"/>
                  <a:gd name="T85" fmla="*/ 100 h 107"/>
                  <a:gd name="T86" fmla="*/ 23 w 46"/>
                  <a:gd name="T87" fmla="*/ 103 h 107"/>
                  <a:gd name="T88" fmla="*/ 21 w 46"/>
                  <a:gd name="T89" fmla="*/ 107 h 107"/>
                  <a:gd name="T90" fmla="*/ 15 w 46"/>
                  <a:gd name="T91" fmla="*/ 107 h 107"/>
                  <a:gd name="T92" fmla="*/ 7 w 46"/>
                  <a:gd name="T93" fmla="*/ 99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6"/>
                  <a:gd name="T142" fmla="*/ 0 h 107"/>
                  <a:gd name="T143" fmla="*/ 46 w 46"/>
                  <a:gd name="T144" fmla="*/ 107 h 10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6" h="107">
                    <a:moveTo>
                      <a:pt x="7" y="99"/>
                    </a:moveTo>
                    <a:lnTo>
                      <a:pt x="15" y="107"/>
                    </a:lnTo>
                    <a:lnTo>
                      <a:pt x="9" y="100"/>
                    </a:lnTo>
                    <a:lnTo>
                      <a:pt x="9" y="92"/>
                    </a:lnTo>
                    <a:lnTo>
                      <a:pt x="4" y="92"/>
                    </a:lnTo>
                    <a:lnTo>
                      <a:pt x="4" y="88"/>
                    </a:lnTo>
                    <a:lnTo>
                      <a:pt x="0" y="88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1"/>
                    </a:lnTo>
                    <a:lnTo>
                      <a:pt x="15" y="41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4"/>
                    </a:lnTo>
                    <a:lnTo>
                      <a:pt x="29" y="34"/>
                    </a:lnTo>
                    <a:lnTo>
                      <a:pt x="32" y="30"/>
                    </a:lnTo>
                    <a:lnTo>
                      <a:pt x="32" y="27"/>
                    </a:lnTo>
                    <a:lnTo>
                      <a:pt x="35" y="27"/>
                    </a:lnTo>
                    <a:lnTo>
                      <a:pt x="35" y="23"/>
                    </a:lnTo>
                    <a:lnTo>
                      <a:pt x="38" y="19"/>
                    </a:lnTo>
                    <a:lnTo>
                      <a:pt x="38" y="12"/>
                    </a:lnTo>
                    <a:lnTo>
                      <a:pt x="41" y="12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56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38" y="67"/>
                    </a:lnTo>
                    <a:lnTo>
                      <a:pt x="35" y="67"/>
                    </a:lnTo>
                    <a:lnTo>
                      <a:pt x="35" y="74"/>
                    </a:lnTo>
                    <a:lnTo>
                      <a:pt x="32" y="74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7" y="100"/>
                    </a:lnTo>
                    <a:lnTo>
                      <a:pt x="23" y="100"/>
                    </a:lnTo>
                    <a:lnTo>
                      <a:pt x="23" y="103"/>
                    </a:lnTo>
                    <a:lnTo>
                      <a:pt x="21" y="107"/>
                    </a:lnTo>
                    <a:lnTo>
                      <a:pt x="15" y="107"/>
                    </a:lnTo>
                    <a:lnTo>
                      <a:pt x="7" y="99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096" tIns="45548" rIns="91096" bIns="45548"/>
              <a:lstStyle/>
              <a:p>
                <a:pPr defTabSz="912813"/>
                <a:endParaRPr lang="ru-RU" sz="5500" b="1">
                  <a:latin typeface="Times New Roman" pitchFamily="18" charset="0"/>
                </a:endParaRPr>
              </a:p>
            </p:txBody>
          </p:sp>
          <p:sp>
            <p:nvSpPr>
              <p:cNvPr id="1141" name="Freeform 157"/>
              <p:cNvSpPr>
                <a:spLocks/>
              </p:cNvSpPr>
              <p:nvPr/>
            </p:nvSpPr>
            <p:spPr bwMode="auto">
              <a:xfrm>
                <a:off x="325" y="1017"/>
                <a:ext cx="46" cy="107"/>
              </a:xfrm>
              <a:custGeom>
                <a:avLst/>
                <a:gdLst>
                  <a:gd name="T0" fmla="*/ 7 w 46"/>
                  <a:gd name="T1" fmla="*/ 98 h 107"/>
                  <a:gd name="T2" fmla="*/ 15 w 46"/>
                  <a:gd name="T3" fmla="*/ 107 h 107"/>
                  <a:gd name="T4" fmla="*/ 9 w 46"/>
                  <a:gd name="T5" fmla="*/ 99 h 107"/>
                  <a:gd name="T6" fmla="*/ 9 w 46"/>
                  <a:gd name="T7" fmla="*/ 92 h 107"/>
                  <a:gd name="T8" fmla="*/ 3 w 46"/>
                  <a:gd name="T9" fmla="*/ 92 h 107"/>
                  <a:gd name="T10" fmla="*/ 3 w 46"/>
                  <a:gd name="T11" fmla="*/ 88 h 107"/>
                  <a:gd name="T12" fmla="*/ 0 w 46"/>
                  <a:gd name="T13" fmla="*/ 88 h 107"/>
                  <a:gd name="T14" fmla="*/ 0 w 46"/>
                  <a:gd name="T15" fmla="*/ 51 h 107"/>
                  <a:gd name="T16" fmla="*/ 3 w 46"/>
                  <a:gd name="T17" fmla="*/ 51 h 107"/>
                  <a:gd name="T18" fmla="*/ 3 w 46"/>
                  <a:gd name="T19" fmla="*/ 48 h 107"/>
                  <a:gd name="T20" fmla="*/ 6 w 46"/>
                  <a:gd name="T21" fmla="*/ 48 h 107"/>
                  <a:gd name="T22" fmla="*/ 6 w 46"/>
                  <a:gd name="T23" fmla="*/ 44 h 107"/>
                  <a:gd name="T24" fmla="*/ 9 w 46"/>
                  <a:gd name="T25" fmla="*/ 44 h 107"/>
                  <a:gd name="T26" fmla="*/ 12 w 46"/>
                  <a:gd name="T27" fmla="*/ 41 h 107"/>
                  <a:gd name="T28" fmla="*/ 15 w 46"/>
                  <a:gd name="T29" fmla="*/ 41 h 107"/>
                  <a:gd name="T30" fmla="*/ 18 w 46"/>
                  <a:gd name="T31" fmla="*/ 36 h 107"/>
                  <a:gd name="T32" fmla="*/ 23 w 46"/>
                  <a:gd name="T33" fmla="*/ 36 h 107"/>
                  <a:gd name="T34" fmla="*/ 23 w 46"/>
                  <a:gd name="T35" fmla="*/ 33 h 107"/>
                  <a:gd name="T36" fmla="*/ 29 w 46"/>
                  <a:gd name="T37" fmla="*/ 33 h 107"/>
                  <a:gd name="T38" fmla="*/ 32 w 46"/>
                  <a:gd name="T39" fmla="*/ 29 h 107"/>
                  <a:gd name="T40" fmla="*/ 32 w 46"/>
                  <a:gd name="T41" fmla="*/ 26 h 107"/>
                  <a:gd name="T42" fmla="*/ 35 w 46"/>
                  <a:gd name="T43" fmla="*/ 26 h 107"/>
                  <a:gd name="T44" fmla="*/ 35 w 46"/>
                  <a:gd name="T45" fmla="*/ 22 h 107"/>
                  <a:gd name="T46" fmla="*/ 38 w 46"/>
                  <a:gd name="T47" fmla="*/ 19 h 107"/>
                  <a:gd name="T48" fmla="*/ 38 w 46"/>
                  <a:gd name="T49" fmla="*/ 11 h 107"/>
                  <a:gd name="T50" fmla="*/ 41 w 46"/>
                  <a:gd name="T51" fmla="*/ 11 h 107"/>
                  <a:gd name="T52" fmla="*/ 41 w 46"/>
                  <a:gd name="T53" fmla="*/ 0 h 107"/>
                  <a:gd name="T54" fmla="*/ 38 w 46"/>
                  <a:gd name="T55" fmla="*/ 0 h 107"/>
                  <a:gd name="T56" fmla="*/ 46 w 46"/>
                  <a:gd name="T57" fmla="*/ 0 h 107"/>
                  <a:gd name="T58" fmla="*/ 46 w 46"/>
                  <a:gd name="T59" fmla="*/ 55 h 107"/>
                  <a:gd name="T60" fmla="*/ 44 w 46"/>
                  <a:gd name="T61" fmla="*/ 59 h 107"/>
                  <a:gd name="T62" fmla="*/ 44 w 46"/>
                  <a:gd name="T63" fmla="*/ 63 h 107"/>
                  <a:gd name="T64" fmla="*/ 41 w 46"/>
                  <a:gd name="T65" fmla="*/ 63 h 107"/>
                  <a:gd name="T66" fmla="*/ 38 w 46"/>
                  <a:gd name="T67" fmla="*/ 66 h 107"/>
                  <a:gd name="T68" fmla="*/ 35 w 46"/>
                  <a:gd name="T69" fmla="*/ 66 h 107"/>
                  <a:gd name="T70" fmla="*/ 35 w 46"/>
                  <a:gd name="T71" fmla="*/ 73 h 107"/>
                  <a:gd name="T72" fmla="*/ 32 w 46"/>
                  <a:gd name="T73" fmla="*/ 73 h 107"/>
                  <a:gd name="T74" fmla="*/ 32 w 46"/>
                  <a:gd name="T75" fmla="*/ 81 h 107"/>
                  <a:gd name="T76" fmla="*/ 29 w 46"/>
                  <a:gd name="T77" fmla="*/ 81 h 107"/>
                  <a:gd name="T78" fmla="*/ 29 w 46"/>
                  <a:gd name="T79" fmla="*/ 85 h 107"/>
                  <a:gd name="T80" fmla="*/ 26 w 46"/>
                  <a:gd name="T81" fmla="*/ 85 h 107"/>
                  <a:gd name="T82" fmla="*/ 26 w 46"/>
                  <a:gd name="T83" fmla="*/ 99 h 107"/>
                  <a:gd name="T84" fmla="*/ 23 w 46"/>
                  <a:gd name="T85" fmla="*/ 99 h 107"/>
                  <a:gd name="T86" fmla="*/ 23 w 46"/>
                  <a:gd name="T87" fmla="*/ 103 h 107"/>
                  <a:gd name="T88" fmla="*/ 20 w 46"/>
                  <a:gd name="T89" fmla="*/ 107 h 107"/>
                  <a:gd name="T90" fmla="*/ 15 w 46"/>
                  <a:gd name="T91" fmla="*/ 107 h 107"/>
                  <a:gd name="T92" fmla="*/ 7 w 46"/>
                  <a:gd name="T93" fmla="*/ 98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6"/>
                  <a:gd name="T142" fmla="*/ 0 h 107"/>
                  <a:gd name="T143" fmla="*/ 46 w 46"/>
                  <a:gd name="T144" fmla="*/ 107 h 10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6" h="107">
                    <a:moveTo>
                      <a:pt x="7" y="98"/>
                    </a:moveTo>
                    <a:lnTo>
                      <a:pt x="15" y="107"/>
                    </a:lnTo>
                    <a:lnTo>
                      <a:pt x="9" y="99"/>
                    </a:lnTo>
                    <a:lnTo>
                      <a:pt x="9" y="92"/>
                    </a:lnTo>
                    <a:lnTo>
                      <a:pt x="3" y="92"/>
                    </a:lnTo>
                    <a:lnTo>
                      <a:pt x="3" y="88"/>
                    </a:lnTo>
                    <a:lnTo>
                      <a:pt x="0" y="88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1"/>
                    </a:lnTo>
                    <a:lnTo>
                      <a:pt x="15" y="41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3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2" y="26"/>
                    </a:lnTo>
                    <a:lnTo>
                      <a:pt x="35" y="26"/>
                    </a:lnTo>
                    <a:lnTo>
                      <a:pt x="35" y="22"/>
                    </a:lnTo>
                    <a:lnTo>
                      <a:pt x="38" y="19"/>
                    </a:lnTo>
                    <a:lnTo>
                      <a:pt x="38" y="11"/>
                    </a:lnTo>
                    <a:lnTo>
                      <a:pt x="41" y="11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55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38" y="66"/>
                    </a:lnTo>
                    <a:lnTo>
                      <a:pt x="35" y="66"/>
                    </a:lnTo>
                    <a:lnTo>
                      <a:pt x="35" y="73"/>
                    </a:lnTo>
                    <a:lnTo>
                      <a:pt x="32" y="73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5"/>
                    </a:lnTo>
                    <a:lnTo>
                      <a:pt x="26" y="85"/>
                    </a:lnTo>
                    <a:lnTo>
                      <a:pt x="26" y="99"/>
                    </a:lnTo>
                    <a:lnTo>
                      <a:pt x="23" y="99"/>
                    </a:lnTo>
                    <a:lnTo>
                      <a:pt x="23" y="103"/>
                    </a:lnTo>
                    <a:lnTo>
                      <a:pt x="20" y="107"/>
                    </a:lnTo>
                    <a:lnTo>
                      <a:pt x="15" y="107"/>
                    </a:lnTo>
                    <a:lnTo>
                      <a:pt x="7" y="9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096" tIns="45548" rIns="91096" bIns="45548"/>
              <a:lstStyle/>
              <a:p>
                <a:pPr defTabSz="912813"/>
                <a:endParaRPr lang="ru-RU" sz="5500" b="1">
                  <a:latin typeface="Times New Roman" pitchFamily="18" charset="0"/>
                </a:endParaRPr>
              </a:p>
            </p:txBody>
          </p:sp>
        </p:grpSp>
        <p:sp>
          <p:nvSpPr>
            <p:cNvPr id="1136" name="Oval 158"/>
            <p:cNvSpPr>
              <a:spLocks noChangeArrowheads="1"/>
            </p:cNvSpPr>
            <p:nvPr/>
          </p:nvSpPr>
          <p:spPr bwMode="auto">
            <a:xfrm>
              <a:off x="-1275" y="2616"/>
              <a:ext cx="590" cy="544"/>
            </a:xfrm>
            <a:prstGeom prst="ellips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 wrap="none" lIns="91096" tIns="45548" rIns="91096" bIns="45548" anchor="ctr"/>
            <a:lstStyle/>
            <a:p>
              <a:pPr defTabSz="912813"/>
              <a:endParaRPr lang="ru-RU" sz="5500" b="1">
                <a:latin typeface="Times New Roman" pitchFamily="18" charset="0"/>
              </a:endParaRPr>
            </a:p>
          </p:txBody>
        </p:sp>
      </p:grpSp>
      <p:sp>
        <p:nvSpPr>
          <p:cNvPr id="1079" name="Text Box 55"/>
          <p:cNvSpPr txBox="1">
            <a:spLocks noChangeArrowheads="1"/>
          </p:cNvSpPr>
          <p:nvPr/>
        </p:nvSpPr>
        <p:spPr bwMode="auto">
          <a:xfrm>
            <a:off x="889000" y="6900863"/>
            <a:ext cx="4668838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9" tIns="89068" rIns="178109" bIns="89068">
            <a:spAutoFit/>
          </a:bodyPr>
          <a:lstStyle/>
          <a:p>
            <a:pPr defTabSz="1784350"/>
            <a:r>
              <a:rPr lang="ru-RU" sz="1500">
                <a:latin typeface="Times New Roman" pitchFamily="18" charset="0"/>
                <a:cs typeface="Times New Roman" pitchFamily="18" charset="0"/>
              </a:rPr>
              <a:t>- химическиопасныый объект;</a:t>
            </a:r>
          </a:p>
        </p:txBody>
      </p:sp>
      <p:grpSp>
        <p:nvGrpSpPr>
          <p:cNvPr id="1080" name="Группа 123"/>
          <p:cNvGrpSpPr>
            <a:grpSpLocks/>
          </p:cNvGrpSpPr>
          <p:nvPr/>
        </p:nvGrpSpPr>
        <p:grpSpPr bwMode="auto">
          <a:xfrm>
            <a:off x="587375" y="7432675"/>
            <a:ext cx="212725" cy="252413"/>
            <a:chOff x="1286633" y="5729294"/>
            <a:chExt cx="214314" cy="385766"/>
          </a:xfrm>
        </p:grpSpPr>
        <p:sp>
          <p:nvSpPr>
            <p:cNvPr id="1132" name="Овал 124"/>
            <p:cNvSpPr>
              <a:spLocks noChangeArrowheads="1"/>
            </p:cNvSpPr>
            <p:nvPr/>
          </p:nvSpPr>
          <p:spPr bwMode="auto">
            <a:xfrm>
              <a:off x="1286633" y="5729294"/>
              <a:ext cx="214314" cy="214314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27508" tIns="63767" rIns="127508" bIns="63767" anchor="ctr"/>
            <a:lstStyle/>
            <a:p>
              <a:pPr algn="ctr" defTabSz="1276350"/>
              <a:endParaRPr lang="ru-RU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1133" name="Равнобедренный треугольник 125"/>
            <p:cNvSpPr>
              <a:spLocks noChangeArrowheads="1"/>
            </p:cNvSpPr>
            <p:nvPr/>
          </p:nvSpPr>
          <p:spPr bwMode="auto">
            <a:xfrm>
              <a:off x="1286633" y="5829308"/>
              <a:ext cx="214314" cy="285752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27508" tIns="63767" rIns="127508" bIns="63767" anchor="ctr"/>
            <a:lstStyle/>
            <a:p>
              <a:pPr algn="ctr" defTabSz="1276350"/>
              <a:endParaRPr lang="ru-RU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1081" name="Text Box 55"/>
          <p:cNvSpPr txBox="1">
            <a:spLocks noChangeArrowheads="1"/>
          </p:cNvSpPr>
          <p:nvPr/>
        </p:nvSpPr>
        <p:spPr bwMode="auto">
          <a:xfrm>
            <a:off x="882650" y="7294563"/>
            <a:ext cx="46736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9" tIns="89068" rIns="178109" bIns="89068">
            <a:spAutoFit/>
          </a:bodyPr>
          <a:lstStyle/>
          <a:p>
            <a:pPr defTabSz="1784350"/>
            <a:r>
              <a:rPr lang="ru-RU" sz="1500">
                <a:latin typeface="Times New Roman" pitchFamily="18" charset="0"/>
                <a:cs typeface="Times New Roman" pitchFamily="18" charset="0"/>
              </a:rPr>
              <a:t>- пещеры;</a:t>
            </a:r>
          </a:p>
        </p:txBody>
      </p:sp>
      <p:grpSp>
        <p:nvGrpSpPr>
          <p:cNvPr id="1082" name="Группа 136"/>
          <p:cNvGrpSpPr>
            <a:grpSpLocks/>
          </p:cNvGrpSpPr>
          <p:nvPr/>
        </p:nvGrpSpPr>
        <p:grpSpPr bwMode="auto">
          <a:xfrm>
            <a:off x="6524625" y="6249988"/>
            <a:ext cx="498475" cy="282575"/>
            <a:chOff x="957263" y="7653358"/>
            <a:chExt cx="500029" cy="280966"/>
          </a:xfrm>
        </p:grpSpPr>
        <p:sp>
          <p:nvSpPr>
            <p:cNvPr id="1125" name="Полилиния 115"/>
            <p:cNvSpPr>
              <a:spLocks noChangeArrowheads="1"/>
            </p:cNvSpPr>
            <p:nvPr/>
          </p:nvSpPr>
          <p:spPr bwMode="auto">
            <a:xfrm>
              <a:off x="957263" y="7686675"/>
              <a:ext cx="449262" cy="222250"/>
            </a:xfrm>
            <a:custGeom>
              <a:avLst/>
              <a:gdLst>
                <a:gd name="T0" fmla="*/ 0 w 2163288"/>
                <a:gd name="T1" fmla="*/ 0 h 1822863"/>
                <a:gd name="T2" fmla="*/ 0 w 2163288"/>
                <a:gd name="T3" fmla="*/ 0 h 1822863"/>
                <a:gd name="T4" fmla="*/ 0 w 2163288"/>
                <a:gd name="T5" fmla="*/ 0 h 1822863"/>
                <a:gd name="T6" fmla="*/ 0 w 2163288"/>
                <a:gd name="T7" fmla="*/ 0 h 1822863"/>
                <a:gd name="T8" fmla="*/ 0 w 2163288"/>
                <a:gd name="T9" fmla="*/ 0 h 1822863"/>
                <a:gd name="T10" fmla="*/ 0 w 2163288"/>
                <a:gd name="T11" fmla="*/ 0 h 1822863"/>
                <a:gd name="T12" fmla="*/ 0 w 2163288"/>
                <a:gd name="T13" fmla="*/ 0 h 1822863"/>
                <a:gd name="T14" fmla="*/ 0 w 2163288"/>
                <a:gd name="T15" fmla="*/ 0 h 1822863"/>
                <a:gd name="T16" fmla="*/ 0 w 2163288"/>
                <a:gd name="T17" fmla="*/ 0 h 1822863"/>
                <a:gd name="T18" fmla="*/ 0 w 2163288"/>
                <a:gd name="T19" fmla="*/ 0 h 1822863"/>
                <a:gd name="T20" fmla="*/ 0 w 2163288"/>
                <a:gd name="T21" fmla="*/ 0 h 1822863"/>
                <a:gd name="T22" fmla="*/ 0 w 2163288"/>
                <a:gd name="T23" fmla="*/ 0 h 1822863"/>
                <a:gd name="T24" fmla="*/ 0 w 2163288"/>
                <a:gd name="T25" fmla="*/ 0 h 18228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3288"/>
                <a:gd name="T40" fmla="*/ 0 h 1822863"/>
                <a:gd name="T41" fmla="*/ 2163288 w 2163288"/>
                <a:gd name="T42" fmla="*/ 1822863 h 18228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3288" h="1822863">
                  <a:moveTo>
                    <a:pt x="2163288" y="0"/>
                  </a:moveTo>
                  <a:cubicBezTo>
                    <a:pt x="2092036" y="48491"/>
                    <a:pt x="2020784" y="96982"/>
                    <a:pt x="1913906" y="142504"/>
                  </a:cubicBezTo>
                  <a:cubicBezTo>
                    <a:pt x="1807028" y="188026"/>
                    <a:pt x="1688274" y="217715"/>
                    <a:pt x="1522020" y="273133"/>
                  </a:cubicBezTo>
                  <a:cubicBezTo>
                    <a:pt x="1355766" y="328551"/>
                    <a:pt x="1126176" y="423553"/>
                    <a:pt x="916379" y="475013"/>
                  </a:cubicBezTo>
                  <a:cubicBezTo>
                    <a:pt x="706582" y="526473"/>
                    <a:pt x="409698" y="522514"/>
                    <a:pt x="263236" y="581891"/>
                  </a:cubicBezTo>
                  <a:cubicBezTo>
                    <a:pt x="116774" y="641268"/>
                    <a:pt x="75210" y="704603"/>
                    <a:pt x="37605" y="831273"/>
                  </a:cubicBezTo>
                  <a:cubicBezTo>
                    <a:pt x="0" y="957943"/>
                    <a:pt x="0" y="1229096"/>
                    <a:pt x="37605" y="1341912"/>
                  </a:cubicBezTo>
                  <a:cubicBezTo>
                    <a:pt x="75210" y="1454728"/>
                    <a:pt x="81148" y="1474520"/>
                    <a:pt x="263236" y="1508167"/>
                  </a:cubicBezTo>
                  <a:cubicBezTo>
                    <a:pt x="445324" y="1541814"/>
                    <a:pt x="938151" y="1494313"/>
                    <a:pt x="1130135" y="1543793"/>
                  </a:cubicBezTo>
                  <a:cubicBezTo>
                    <a:pt x="1322119" y="1593274"/>
                    <a:pt x="1335973" y="1787237"/>
                    <a:pt x="1415142" y="1805050"/>
                  </a:cubicBezTo>
                  <a:cubicBezTo>
                    <a:pt x="1494311" y="1822863"/>
                    <a:pt x="1605148" y="1650671"/>
                    <a:pt x="1605148" y="1650671"/>
                  </a:cubicBezTo>
                  <a:lnTo>
                    <a:pt x="1617023" y="1650671"/>
                  </a:lnTo>
                </a:path>
              </a:pathLst>
            </a:custGeom>
            <a:noFill/>
            <a:ln w="50800" algn="ctr">
              <a:solidFill>
                <a:srgbClr val="009900"/>
              </a:solidFill>
              <a:prstDash val="sysDash"/>
              <a:round/>
              <a:headEnd/>
              <a:tailEnd/>
            </a:ln>
          </p:spPr>
          <p:txBody>
            <a:bodyPr lIns="91096" tIns="45548" rIns="91096" bIns="45548"/>
            <a:lstStyle/>
            <a:p>
              <a:pPr defTabSz="912813"/>
              <a:endParaRPr lang="ru-RU" sz="5500" b="1">
                <a:latin typeface="Times New Roman" pitchFamily="18" charset="0"/>
              </a:endParaRPr>
            </a:p>
          </p:txBody>
        </p:sp>
        <p:grpSp>
          <p:nvGrpSpPr>
            <p:cNvPr id="1126" name="Группа 132"/>
            <p:cNvGrpSpPr>
              <a:grpSpLocks/>
            </p:cNvGrpSpPr>
            <p:nvPr/>
          </p:nvGrpSpPr>
          <p:grpSpPr bwMode="auto">
            <a:xfrm>
              <a:off x="1385854" y="7653358"/>
              <a:ext cx="71438" cy="71438"/>
              <a:chOff x="1614454" y="7729558"/>
              <a:chExt cx="71438" cy="71438"/>
            </a:xfrm>
          </p:grpSpPr>
          <p:cxnSp>
            <p:nvCxnSpPr>
              <p:cNvPr id="1130" name="Прямая соединительная линия 129"/>
              <p:cNvCxnSpPr>
                <a:cxnSpLocks noChangeShapeType="1"/>
              </p:cNvCxnSpPr>
              <p:nvPr/>
            </p:nvCxnSpPr>
            <p:spPr bwMode="auto">
              <a:xfrm rot="16200000" flipH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</p:spPr>
          </p:cxnSp>
          <p:cxnSp>
            <p:nvCxnSpPr>
              <p:cNvPr id="1131" name="Прямая соединительная линия 131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</p:spPr>
          </p:cxnSp>
        </p:grpSp>
        <p:grpSp>
          <p:nvGrpSpPr>
            <p:cNvPr id="1127" name="Группа 133"/>
            <p:cNvGrpSpPr>
              <a:grpSpLocks/>
            </p:cNvGrpSpPr>
            <p:nvPr/>
          </p:nvGrpSpPr>
          <p:grpSpPr bwMode="auto">
            <a:xfrm>
              <a:off x="1262061" y="7862886"/>
              <a:ext cx="71438" cy="71438"/>
              <a:chOff x="1614454" y="7729558"/>
              <a:chExt cx="71438" cy="71438"/>
            </a:xfrm>
          </p:grpSpPr>
          <p:cxnSp>
            <p:nvCxnSpPr>
              <p:cNvPr id="1128" name="Прямая соединительная линия 134"/>
              <p:cNvCxnSpPr>
                <a:cxnSpLocks noChangeShapeType="1"/>
              </p:cNvCxnSpPr>
              <p:nvPr/>
            </p:nvCxnSpPr>
            <p:spPr bwMode="auto">
              <a:xfrm rot="16200000" flipH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</p:spPr>
          </p:cxnSp>
          <p:cxnSp>
            <p:nvCxnSpPr>
              <p:cNvPr id="1129" name="Прямая соединительная линия 135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</p:spPr>
          </p:cxnSp>
        </p:grpSp>
      </p:grpSp>
      <p:sp>
        <p:nvSpPr>
          <p:cNvPr id="1083" name="Text Box 55"/>
          <p:cNvSpPr txBox="1">
            <a:spLocks noChangeArrowheads="1"/>
          </p:cNvSpPr>
          <p:nvPr/>
        </p:nvSpPr>
        <p:spPr bwMode="auto">
          <a:xfrm>
            <a:off x="6935788" y="6056313"/>
            <a:ext cx="3871912" cy="820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9" tIns="89068" rIns="178109" bIns="89068">
            <a:spAutoFit/>
          </a:bodyPr>
          <a:lstStyle/>
          <a:p>
            <a:pPr algn="just" defTabSz="1784350">
              <a:lnSpc>
                <a:spcPct val="70000"/>
              </a:lnSpc>
            </a:pPr>
            <a:r>
              <a:rPr lang="ru-RU" sz="1500">
                <a:latin typeface="Times New Roman" pitchFamily="18" charset="0"/>
                <a:cs typeface="Times New Roman" pitchFamily="18" charset="0"/>
              </a:rPr>
              <a:t>- туристические маршруты с указанием типа (пеший), класса сложности (</a:t>
            </a:r>
            <a:r>
              <a:rPr lang="en-US" sz="1500">
                <a:latin typeface="Times New Roman" pitchFamily="18" charset="0"/>
                <a:cs typeface="Times New Roman" pitchFamily="18" charset="0"/>
              </a:rPr>
              <a:t>II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), названия («Дремучий лес») и протяженности</a:t>
            </a:r>
            <a:r>
              <a:rPr lang="en-US" sz="1500">
                <a:latin typeface="Times New Roman" pitchFamily="18" charset="0"/>
                <a:cs typeface="Times New Roman" pitchFamily="18" charset="0"/>
              </a:rPr>
              <a:t> (12 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км</a:t>
            </a:r>
            <a:r>
              <a:rPr lang="en-US" sz="1500">
                <a:latin typeface="Times New Roman" pitchFamily="18" charset="0"/>
                <a:cs typeface="Times New Roman" pitchFamily="18" charset="0"/>
              </a:rPr>
              <a:t>)</a:t>
            </a:r>
            <a:r>
              <a:rPr lang="ru-RU" sz="1500">
                <a:latin typeface="Times New Roman" pitchFamily="18" charset="0"/>
                <a:cs typeface="Times New Roman" pitchFamily="18" charset="0"/>
              </a:rPr>
              <a:t>;</a:t>
            </a:r>
          </a:p>
        </p:txBody>
      </p:sp>
      <p:sp>
        <p:nvSpPr>
          <p:cNvPr id="1084" name="Rectangle 54"/>
          <p:cNvSpPr>
            <a:spLocks noChangeArrowheads="1"/>
          </p:cNvSpPr>
          <p:nvPr/>
        </p:nvSpPr>
        <p:spPr bwMode="auto">
          <a:xfrm>
            <a:off x="5613400" y="6573838"/>
            <a:ext cx="1419225" cy="284162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lIns="17675" tIns="17675" rIns="17675" bIns="17675"/>
          <a:lstStyle/>
          <a:p>
            <a:pPr algn="ctr" defTabSz="1784350"/>
            <a:r>
              <a:rPr lang="ru-RU" sz="800" b="1" u="sng">
                <a:latin typeface="Times New Roman" pitchFamily="18" charset="0"/>
                <a:cs typeface="Times New Roman" pitchFamily="18" charset="0"/>
              </a:rPr>
              <a:t>П</a:t>
            </a:r>
            <a:r>
              <a:rPr lang="en-US" sz="800" b="1" u="sng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800" b="1" u="sng">
                <a:latin typeface="Times New Roman" pitchFamily="18" charset="0"/>
                <a:cs typeface="Times New Roman" pitchFamily="18" charset="0"/>
              </a:rPr>
              <a:t>–</a:t>
            </a:r>
            <a:r>
              <a:rPr lang="en-US" sz="800" b="1" u="sng">
                <a:latin typeface="Times New Roman" pitchFamily="18" charset="0"/>
                <a:cs typeface="Times New Roman" pitchFamily="18" charset="0"/>
              </a:rPr>
              <a:t> II</a:t>
            </a:r>
            <a:r>
              <a:rPr lang="ru-RU" sz="800" b="1" u="sng">
                <a:latin typeface="Times New Roman" pitchFamily="18" charset="0"/>
                <a:cs typeface="Times New Roman" pitchFamily="18" charset="0"/>
              </a:rPr>
              <a:t> «Дремучий лес»</a:t>
            </a:r>
          </a:p>
          <a:p>
            <a:pPr algn="ctr" defTabSz="1784350"/>
            <a:r>
              <a:rPr lang="ru-RU" sz="800" b="1">
                <a:latin typeface="Times New Roman" pitchFamily="18" charset="0"/>
                <a:cs typeface="Times New Roman" pitchFamily="18" charset="0"/>
              </a:rPr>
              <a:t> 12км</a:t>
            </a:r>
            <a:endParaRPr lang="ru-RU" sz="2800" b="1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85" name="Группа 139"/>
          <p:cNvGrpSpPr>
            <a:grpSpLocks/>
          </p:cNvGrpSpPr>
          <p:nvPr/>
        </p:nvGrpSpPr>
        <p:grpSpPr bwMode="auto">
          <a:xfrm>
            <a:off x="542925" y="7756525"/>
            <a:ext cx="312738" cy="298450"/>
            <a:chOff x="542885" y="6954971"/>
            <a:chExt cx="318332" cy="296242"/>
          </a:xfrm>
        </p:grpSpPr>
        <p:grpSp>
          <p:nvGrpSpPr>
            <p:cNvPr id="1117" name="Group 56"/>
            <p:cNvGrpSpPr>
              <a:grpSpLocks/>
            </p:cNvGrpSpPr>
            <p:nvPr/>
          </p:nvGrpSpPr>
          <p:grpSpPr bwMode="auto">
            <a:xfrm>
              <a:off x="542885" y="6954971"/>
              <a:ext cx="318332" cy="296241"/>
              <a:chOff x="0" y="1"/>
              <a:chExt cx="20000" cy="19999"/>
            </a:xfrm>
          </p:grpSpPr>
          <p:sp>
            <p:nvSpPr>
              <p:cNvPr id="1119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127285" tIns="63656" rIns="127285" bIns="63656"/>
              <a:lstStyle/>
              <a:p>
                <a:pPr defTabSz="1784350"/>
                <a:endParaRPr lang="ru-RU" sz="3500">
                  <a:latin typeface="Calibri" pitchFamily="34" charset="0"/>
                </a:endParaRPr>
              </a:p>
            </p:txBody>
          </p:sp>
          <p:sp>
            <p:nvSpPr>
              <p:cNvPr id="1120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1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122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1123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24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1118" name="Rectangle 57"/>
            <p:cNvSpPr>
              <a:spLocks noChangeArrowheads="1"/>
            </p:cNvSpPr>
            <p:nvPr/>
          </p:nvSpPr>
          <p:spPr bwMode="auto">
            <a:xfrm>
              <a:off x="614322" y="7067447"/>
              <a:ext cx="175536" cy="18136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27285" tIns="63656" rIns="127285" bIns="63656"/>
            <a:lstStyle/>
            <a:p>
              <a:pPr defTabSz="1784350"/>
              <a:endParaRPr lang="ru-RU" sz="3500">
                <a:latin typeface="Calibri" pitchFamily="34" charset="0"/>
              </a:endParaRPr>
            </a:p>
          </p:txBody>
        </p:sp>
      </p:grpSp>
      <p:sp>
        <p:nvSpPr>
          <p:cNvPr id="1086" name="Text Box 55"/>
          <p:cNvSpPr txBox="1">
            <a:spLocks noChangeArrowheads="1"/>
          </p:cNvSpPr>
          <p:nvPr/>
        </p:nvSpPr>
        <p:spPr bwMode="auto">
          <a:xfrm>
            <a:off x="906463" y="7689850"/>
            <a:ext cx="46736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9" tIns="89068" rIns="178109" bIns="89068">
            <a:spAutoFit/>
          </a:bodyPr>
          <a:lstStyle/>
          <a:p>
            <a:pPr defTabSz="1784350"/>
            <a:r>
              <a:rPr lang="ru-RU" sz="1500">
                <a:latin typeface="Times New Roman" pitchFamily="18" charset="0"/>
                <a:cs typeface="Times New Roman" pitchFamily="18" charset="0"/>
              </a:rPr>
              <a:t>- музеи;</a:t>
            </a:r>
          </a:p>
        </p:txBody>
      </p:sp>
      <p:sp>
        <p:nvSpPr>
          <p:cNvPr id="1087" name="Прямоугольник 149"/>
          <p:cNvSpPr>
            <a:spLocks noChangeArrowheads="1"/>
          </p:cNvSpPr>
          <p:nvPr/>
        </p:nvSpPr>
        <p:spPr bwMode="auto">
          <a:xfrm>
            <a:off x="6661150" y="7088188"/>
            <a:ext cx="217488" cy="214312"/>
          </a:xfrm>
          <a:prstGeom prst="rect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508" tIns="63767" rIns="127508" bIns="63767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88" name="Text Box 55"/>
          <p:cNvSpPr txBox="1">
            <a:spLocks noChangeArrowheads="1"/>
          </p:cNvSpPr>
          <p:nvPr/>
        </p:nvSpPr>
        <p:spPr bwMode="auto">
          <a:xfrm>
            <a:off x="6943725" y="6943725"/>
            <a:ext cx="4678363" cy="407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9" tIns="89068" rIns="178109" bIns="89068">
            <a:spAutoFit/>
          </a:bodyPr>
          <a:lstStyle/>
          <a:p>
            <a:pPr defTabSz="1784350"/>
            <a:r>
              <a:rPr lang="ru-RU" sz="1500">
                <a:latin typeface="Times New Roman" pitchFamily="18" charset="0"/>
                <a:cs typeface="Times New Roman" pitchFamily="18" charset="0"/>
              </a:rPr>
              <a:t>- шахты;</a:t>
            </a:r>
          </a:p>
        </p:txBody>
      </p:sp>
      <p:sp>
        <p:nvSpPr>
          <p:cNvPr id="1089" name="5-конечная звезда 151"/>
          <p:cNvSpPr>
            <a:spLocks noChangeArrowheads="1"/>
          </p:cNvSpPr>
          <p:nvPr/>
        </p:nvSpPr>
        <p:spPr bwMode="auto">
          <a:xfrm>
            <a:off x="6577013" y="7412038"/>
            <a:ext cx="357187" cy="339725"/>
          </a:xfrm>
          <a:custGeom>
            <a:avLst/>
            <a:gdLst>
              <a:gd name="T0" fmla="*/ 178594 w 358775"/>
              <a:gd name="T1" fmla="*/ 0 h 339725"/>
              <a:gd name="T2" fmla="*/ 0 w 358775"/>
              <a:gd name="T3" fmla="*/ 129763 h 339725"/>
              <a:gd name="T4" fmla="*/ 68217 w 358775"/>
              <a:gd name="T5" fmla="*/ 339724 h 339725"/>
              <a:gd name="T6" fmla="*/ 288970 w 358775"/>
              <a:gd name="T7" fmla="*/ 339724 h 339725"/>
              <a:gd name="T8" fmla="*/ 357187 w 358775"/>
              <a:gd name="T9" fmla="*/ 129763 h 339725"/>
              <a:gd name="T10" fmla="*/ 17694720 60000 65536"/>
              <a:gd name="T11" fmla="*/ 11796480 60000 65536"/>
              <a:gd name="T12" fmla="*/ 5898240 60000 65536"/>
              <a:gd name="T13" fmla="*/ 5898240 60000 65536"/>
              <a:gd name="T14" fmla="*/ 0 60000 65536"/>
              <a:gd name="T15" fmla="*/ 110869 w 358775"/>
              <a:gd name="T16" fmla="*/ 129764 h 339725"/>
              <a:gd name="T17" fmla="*/ 247906 w 358775"/>
              <a:gd name="T18" fmla="*/ 259525 h 3397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8775" h="339725">
                <a:moveTo>
                  <a:pt x="0" y="129763"/>
                </a:moveTo>
                <a:lnTo>
                  <a:pt x="137041" y="129764"/>
                </a:lnTo>
                <a:lnTo>
                  <a:pt x="179388" y="0"/>
                </a:lnTo>
                <a:lnTo>
                  <a:pt x="221734" y="129764"/>
                </a:lnTo>
                <a:lnTo>
                  <a:pt x="358775" y="129763"/>
                </a:lnTo>
                <a:lnTo>
                  <a:pt x="247906" y="209961"/>
                </a:lnTo>
                <a:lnTo>
                  <a:pt x="290255" y="339724"/>
                </a:lnTo>
                <a:lnTo>
                  <a:pt x="179388" y="259525"/>
                </a:lnTo>
                <a:lnTo>
                  <a:pt x="68520" y="339724"/>
                </a:lnTo>
                <a:lnTo>
                  <a:pt x="110869" y="209961"/>
                </a:lnTo>
                <a:close/>
              </a:path>
            </a:pathLst>
          </a:custGeom>
          <a:solidFill>
            <a:srgbClr val="006600"/>
          </a:solidFill>
          <a:ln w="15875" algn="ctr">
            <a:solidFill>
              <a:srgbClr val="FF0000"/>
            </a:solidFill>
            <a:miter lim="800000"/>
            <a:headEnd/>
            <a:tailEnd/>
          </a:ln>
        </p:spPr>
        <p:txBody>
          <a:bodyPr lIns="127508" tIns="63767" rIns="127508" bIns="63767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0" name="Text Box 55"/>
          <p:cNvSpPr txBox="1">
            <a:spLocks noChangeArrowheads="1"/>
          </p:cNvSpPr>
          <p:nvPr/>
        </p:nvSpPr>
        <p:spPr bwMode="auto">
          <a:xfrm>
            <a:off x="6943725" y="7346950"/>
            <a:ext cx="4678363" cy="407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9" tIns="89068" rIns="178109" bIns="89068">
            <a:spAutoFit/>
          </a:bodyPr>
          <a:lstStyle/>
          <a:p>
            <a:pPr defTabSz="1784350"/>
            <a:r>
              <a:rPr lang="ru-RU" sz="1500">
                <a:latin typeface="Times New Roman" pitchFamily="18" charset="0"/>
                <a:cs typeface="Times New Roman" pitchFamily="18" charset="0"/>
              </a:rPr>
              <a:t>- места добычи лесных ресурсов;</a:t>
            </a:r>
          </a:p>
        </p:txBody>
      </p:sp>
      <p:sp>
        <p:nvSpPr>
          <p:cNvPr id="1091" name="Text Box 55"/>
          <p:cNvSpPr txBox="1">
            <a:spLocks noChangeArrowheads="1"/>
          </p:cNvSpPr>
          <p:nvPr/>
        </p:nvSpPr>
        <p:spPr bwMode="auto">
          <a:xfrm>
            <a:off x="6959600" y="5180013"/>
            <a:ext cx="4672013" cy="407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9" tIns="89068" rIns="178109" bIns="89068">
            <a:spAutoFit/>
          </a:bodyPr>
          <a:lstStyle/>
          <a:p>
            <a:pPr defTabSz="1784350"/>
            <a:r>
              <a:rPr lang="ru-RU" sz="1500">
                <a:latin typeface="Times New Roman" pitchFamily="18" charset="0"/>
                <a:cs typeface="Times New Roman" pitchFamily="18" charset="0"/>
              </a:rPr>
              <a:t>- детские дома;</a:t>
            </a:r>
          </a:p>
        </p:txBody>
      </p:sp>
      <p:sp>
        <p:nvSpPr>
          <p:cNvPr id="1092" name="Text Box 55"/>
          <p:cNvSpPr txBox="1">
            <a:spLocks noChangeArrowheads="1"/>
          </p:cNvSpPr>
          <p:nvPr/>
        </p:nvSpPr>
        <p:spPr bwMode="auto">
          <a:xfrm>
            <a:off x="6954838" y="5621338"/>
            <a:ext cx="4672012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109" tIns="89068" rIns="178109" bIns="89068">
            <a:spAutoFit/>
          </a:bodyPr>
          <a:lstStyle/>
          <a:p>
            <a:pPr defTabSz="1784350"/>
            <a:r>
              <a:rPr lang="ru-RU" sz="1500">
                <a:latin typeface="Times New Roman" pitchFamily="18" charset="0"/>
                <a:cs typeface="Times New Roman" pitchFamily="18" charset="0"/>
              </a:rPr>
              <a:t>- дома престарелых;</a:t>
            </a:r>
          </a:p>
        </p:txBody>
      </p:sp>
      <p:grpSp>
        <p:nvGrpSpPr>
          <p:cNvPr id="1093" name="Группа 166"/>
          <p:cNvGrpSpPr>
            <a:grpSpLocks/>
          </p:cNvGrpSpPr>
          <p:nvPr/>
        </p:nvGrpSpPr>
        <p:grpSpPr bwMode="auto">
          <a:xfrm>
            <a:off x="6613525" y="5243513"/>
            <a:ext cx="330200" cy="295275"/>
            <a:chOff x="6305556" y="8259762"/>
            <a:chExt cx="330990" cy="296862"/>
          </a:xfrm>
        </p:grpSpPr>
        <p:grpSp>
          <p:nvGrpSpPr>
            <p:cNvPr id="1107" name="Группа 374"/>
            <p:cNvGrpSpPr>
              <a:grpSpLocks/>
            </p:cNvGrpSpPr>
            <p:nvPr/>
          </p:nvGrpSpPr>
          <p:grpSpPr bwMode="auto">
            <a:xfrm>
              <a:off x="6305556" y="8259762"/>
              <a:ext cx="330990" cy="296862"/>
              <a:chOff x="534974" y="6954971"/>
              <a:chExt cx="330206" cy="296241"/>
            </a:xfrm>
          </p:grpSpPr>
          <p:grpSp>
            <p:nvGrpSpPr>
              <p:cNvPr id="1109" name="Group 56"/>
              <p:cNvGrpSpPr>
                <a:grpSpLocks/>
              </p:cNvGrpSpPr>
              <p:nvPr/>
            </p:nvGrpSpPr>
            <p:grpSpPr bwMode="auto">
              <a:xfrm>
                <a:off x="534974" y="6954971"/>
                <a:ext cx="330206" cy="296241"/>
                <a:chOff x="-497" y="1"/>
                <a:chExt cx="20746" cy="19999"/>
              </a:xfrm>
            </p:grpSpPr>
            <p:sp>
              <p:nvSpPr>
                <p:cNvPr id="111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lIns="127285" tIns="63656" rIns="127285" bIns="63656"/>
                <a:lstStyle/>
                <a:p>
                  <a:pPr defTabSz="1784350"/>
                  <a:endParaRPr lang="ru-RU" sz="3500">
                    <a:latin typeface="Calibri" pitchFamily="34" charset="0"/>
                  </a:endParaRPr>
                </a:p>
              </p:txBody>
            </p:sp>
            <p:sp>
              <p:nvSpPr>
                <p:cNvPr id="111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497" y="1"/>
                  <a:ext cx="10828" cy="7593"/>
                </a:xfrm>
                <a:prstGeom prst="line">
                  <a:avLst/>
                </a:prstGeom>
                <a:noFill/>
                <a:ln w="25400">
                  <a:solidFill>
                    <a:srgbClr val="0066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13" name="Line 59"/>
                <p:cNvSpPr>
                  <a:spLocks noChangeShapeType="1"/>
                </p:cNvSpPr>
                <p:nvPr/>
              </p:nvSpPr>
              <p:spPr bwMode="auto">
                <a:xfrm>
                  <a:off x="9801" y="54"/>
                  <a:ext cx="10448" cy="7540"/>
                </a:xfrm>
                <a:prstGeom prst="line">
                  <a:avLst/>
                </a:prstGeom>
                <a:noFill/>
                <a:ln w="25400">
                  <a:solidFill>
                    <a:srgbClr val="0066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11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11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0066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1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0066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110" name="Rectangle 57"/>
              <p:cNvSpPr>
                <a:spLocks noChangeArrowheads="1"/>
              </p:cNvSpPr>
              <p:nvPr/>
            </p:nvSpPr>
            <p:spPr bwMode="auto">
              <a:xfrm>
                <a:off x="614322" y="7067447"/>
                <a:ext cx="175536" cy="181368"/>
              </a:xfrm>
              <a:prstGeom prst="rect">
                <a:avLst/>
              </a:prstGeom>
              <a:noFill/>
              <a:ln w="254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lIns="127285" tIns="63656" rIns="127285" bIns="63656"/>
              <a:lstStyle/>
              <a:p>
                <a:pPr defTabSz="1784350"/>
                <a:endParaRPr lang="ru-RU" sz="3500">
                  <a:latin typeface="Calibri" pitchFamily="34" charset="0"/>
                </a:endParaRPr>
              </a:p>
            </p:txBody>
          </p:sp>
        </p:grpSp>
        <p:cxnSp>
          <p:nvCxnSpPr>
            <p:cNvPr id="1108" name="Прямая соединительная линия 168"/>
            <p:cNvCxnSpPr>
              <a:cxnSpLocks noChangeShapeType="1"/>
              <a:stCxn id="1111" idx="1"/>
              <a:endCxn id="1111" idx="3"/>
            </p:cNvCxnSpPr>
            <p:nvPr/>
          </p:nvCxnSpPr>
          <p:spPr bwMode="auto">
            <a:xfrm rot="10800000" flipH="1">
              <a:off x="6313486" y="8465344"/>
              <a:ext cx="308770" cy="406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miter lim="800000"/>
              <a:headEnd/>
              <a:tailEnd/>
            </a:ln>
          </p:spPr>
        </p:cxnSp>
      </p:grpSp>
      <p:grpSp>
        <p:nvGrpSpPr>
          <p:cNvPr id="1094" name="Группа 177"/>
          <p:cNvGrpSpPr>
            <a:grpSpLocks/>
          </p:cNvGrpSpPr>
          <p:nvPr/>
        </p:nvGrpSpPr>
        <p:grpSpPr bwMode="auto">
          <a:xfrm>
            <a:off x="6613525" y="5661025"/>
            <a:ext cx="330200" cy="296863"/>
            <a:chOff x="6305556" y="8259762"/>
            <a:chExt cx="330990" cy="296862"/>
          </a:xfrm>
        </p:grpSpPr>
        <p:grpSp>
          <p:nvGrpSpPr>
            <p:cNvPr id="1097" name="Группа 374"/>
            <p:cNvGrpSpPr>
              <a:grpSpLocks/>
            </p:cNvGrpSpPr>
            <p:nvPr/>
          </p:nvGrpSpPr>
          <p:grpSpPr bwMode="auto">
            <a:xfrm>
              <a:off x="6305556" y="8259762"/>
              <a:ext cx="330990" cy="296862"/>
              <a:chOff x="534974" y="6954971"/>
              <a:chExt cx="330206" cy="296241"/>
            </a:xfrm>
          </p:grpSpPr>
          <p:grpSp>
            <p:nvGrpSpPr>
              <p:cNvPr id="1099" name="Group 56"/>
              <p:cNvGrpSpPr>
                <a:grpSpLocks/>
              </p:cNvGrpSpPr>
              <p:nvPr/>
            </p:nvGrpSpPr>
            <p:grpSpPr bwMode="auto">
              <a:xfrm>
                <a:off x="534974" y="6954971"/>
                <a:ext cx="330206" cy="296241"/>
                <a:chOff x="-497" y="1"/>
                <a:chExt cx="20746" cy="19999"/>
              </a:xfrm>
            </p:grpSpPr>
            <p:sp>
              <p:nvSpPr>
                <p:cNvPr id="110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lIns="127285" tIns="63656" rIns="127285" bIns="63656"/>
                <a:lstStyle/>
                <a:p>
                  <a:pPr defTabSz="1784350"/>
                  <a:endParaRPr lang="ru-RU" sz="3500">
                    <a:latin typeface="Calibri" pitchFamily="34" charset="0"/>
                  </a:endParaRPr>
                </a:p>
              </p:txBody>
            </p:sp>
            <p:sp>
              <p:nvSpPr>
                <p:cNvPr id="110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497" y="1"/>
                  <a:ext cx="10828" cy="7593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03" name="Line 59"/>
                <p:cNvSpPr>
                  <a:spLocks noChangeShapeType="1"/>
                </p:cNvSpPr>
                <p:nvPr/>
              </p:nvSpPr>
              <p:spPr bwMode="auto">
                <a:xfrm>
                  <a:off x="9801" y="54"/>
                  <a:ext cx="10448" cy="7540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10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10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0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100" name="Rectangle 57"/>
              <p:cNvSpPr>
                <a:spLocks noChangeArrowheads="1"/>
              </p:cNvSpPr>
              <p:nvPr/>
            </p:nvSpPr>
            <p:spPr bwMode="auto">
              <a:xfrm>
                <a:off x="614322" y="7067447"/>
                <a:ext cx="175536" cy="181368"/>
              </a:xfrm>
              <a:prstGeom prst="rect">
                <a:avLst/>
              </a:prstGeom>
              <a:noFill/>
              <a:ln w="254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lIns="127285" tIns="63656" rIns="127285" bIns="63656"/>
              <a:lstStyle/>
              <a:p>
                <a:pPr defTabSz="1784350"/>
                <a:endParaRPr lang="ru-RU" sz="3500">
                  <a:latin typeface="Calibri" pitchFamily="34" charset="0"/>
                </a:endParaRPr>
              </a:p>
            </p:txBody>
          </p:sp>
        </p:grpSp>
        <p:cxnSp>
          <p:nvCxnSpPr>
            <p:cNvPr id="1098" name="Прямая соединительная линия 179"/>
            <p:cNvCxnSpPr>
              <a:cxnSpLocks noChangeShapeType="1"/>
              <a:stCxn id="1101" idx="1"/>
              <a:endCxn id="1101" idx="3"/>
            </p:cNvCxnSpPr>
            <p:nvPr/>
          </p:nvCxnSpPr>
          <p:spPr bwMode="auto">
            <a:xfrm rot="10800000" flipH="1">
              <a:off x="6313486" y="8465344"/>
              <a:ext cx="308770" cy="406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miter lim="800000"/>
              <a:headEnd/>
              <a:tailEnd/>
            </a:ln>
          </p:spPr>
        </p:cxnSp>
      </p:grpSp>
      <p:sp>
        <p:nvSpPr>
          <p:cNvPr id="1095" name="Rectangle 184"/>
          <p:cNvSpPr>
            <a:spLocks noGrp="1" noChangeArrowheads="1"/>
          </p:cNvSpPr>
          <p:nvPr>
            <p:ph type="title" idx="4294967295"/>
          </p:nvPr>
        </p:nvSpPr>
        <p:spPr>
          <a:xfrm>
            <a:off x="639763" y="382588"/>
            <a:ext cx="11522075" cy="457200"/>
          </a:xfrm>
        </p:spPr>
        <p:txBody>
          <a:bodyPr/>
          <a:lstStyle/>
          <a:p>
            <a:pPr eaLnBrk="1" hangingPunct="1"/>
            <a:r>
              <a:rPr lang="ru-RU" sz="2400" smtClean="0">
                <a:solidFill>
                  <a:schemeClr val="tx1"/>
                </a:solidFill>
              </a:rPr>
              <a:t>УСЛОВНЫЕ ОБОЗНАЧЕНИЯ</a:t>
            </a:r>
          </a:p>
        </p:txBody>
      </p:sp>
      <p:sp>
        <p:nvSpPr>
          <p:cNvPr id="15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096" tIns="45548" rIns="91096" bIns="45548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>
                <a:latin typeface="Times New Roman" pitchFamily="18" charset="0"/>
                <a:cs typeface="Times New Roman" pitchFamily="18" charset="0"/>
              </a:rPr>
              <a:t>УСЛОВНЫЕ ОБОЗНАЧЕНИЯ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81" tIns="106849" rIns="213681" bIns="106849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</a:t>
            </a:r>
            <a:r>
              <a:rPr lang="ru-RU" sz="1800">
                <a:latin typeface="Times New Roman" pitchFamily="18" charset="0"/>
              </a:rPr>
              <a:t>техногенных пожаров</a:t>
            </a:r>
          </a:p>
        </p:txBody>
      </p:sp>
      <p:graphicFrame>
        <p:nvGraphicFramePr>
          <p:cNvPr id="1189891" name="Group 3"/>
          <p:cNvGraphicFramePr>
            <a:graphicFrameLocks noGrp="1"/>
          </p:cNvGraphicFramePr>
          <p:nvPr/>
        </p:nvGraphicFramePr>
        <p:xfrm>
          <a:off x="0" y="839788"/>
          <a:ext cx="12801600" cy="8594725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МВД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ОПУ 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Отделы, ГИБДД МВД РФ по НСО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повседневного управления Минкомсвязи России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ОАО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«Ростелеком»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Минкомсвязи РФ от 12.12.2011 N 342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9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Минприроды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Росприроднадзора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Департамент по надзору в сфере природопользования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Росприроднадзора от 22.08.2011 № 626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Росприроднадзора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ФГЭК  Новосибирское отделение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Росприроднадзора от 22.08.2011 № 626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Росприроднадзора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Группы экологического контроля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Росприроднадзора от 22.08.2011 № 626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ФП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285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81" tIns="106849" rIns="213681" bIns="106849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</a:t>
            </a:r>
            <a:r>
              <a:rPr lang="ru-RU" sz="1800">
                <a:latin typeface="Times New Roman" pitchFamily="18" charset="0"/>
              </a:rPr>
              <a:t>техногенных пожаров</a:t>
            </a:r>
          </a:p>
        </p:txBody>
      </p:sp>
      <p:graphicFrame>
        <p:nvGraphicFramePr>
          <p:cNvPr id="1190915" name="Group 3"/>
          <p:cNvGraphicFramePr>
            <a:graphicFrameLocks noGrp="1"/>
          </p:cNvGraphicFramePr>
          <p:nvPr/>
        </p:nvGraphicFramePr>
        <p:xfrm>
          <a:off x="0" y="912813"/>
          <a:ext cx="12801600" cy="76739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Координационные органы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субъекта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субъекта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№68-ФЗ от 21.12.94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защите насел. И территорий от ЧС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КЧС и ОПБ субъекта: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ДДС субъекта Администрации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Протокол правительственной комиссии РФ от 28.8.15 №7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ЕДДС муниципального района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Протокол правительственной комиссии РФ от 28.8.15 №7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ЕДДС: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Аварийно-спасательная служба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№151-ФЗ от 22.08.95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аварийно-спасательных службах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АО «Региональные электрические сети»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ДПО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ВПО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 субъекта: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ТП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91938" name="Group 2"/>
          <p:cNvGraphicFramePr>
            <a:graphicFrameLocks noGrp="1"/>
          </p:cNvGraphicFramePr>
          <p:nvPr/>
        </p:nvGraphicFramePr>
        <p:xfrm>
          <a:off x="0" y="839788"/>
          <a:ext cx="12801600" cy="29749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Прокуратура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ФСБ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Следственный комитет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министерства и ведомства, не имеющие функциональных подсистем: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РСЧС: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398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93327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81" tIns="106849" rIns="213681" bIns="106849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</a:t>
            </a:r>
            <a:r>
              <a:rPr lang="ru-RU" sz="1800">
                <a:latin typeface="Times New Roman" pitchFamily="18" charset="0"/>
              </a:rPr>
              <a:t>техногенных пожаров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508" tIns="63767" rIns="127508" bIns="63767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ТРАНСПОРТЕ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94211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57" tIns="63640" rIns="127257" bIns="63640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РИСКИ ВОЗНИКНОВЕНИЯ ЧС НА ОБЪЕКТАХ ОБСЛУЖИВАЕМЫХ УПРАВЛЕНИЕМ ВГСЧ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2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95235" name="Заголовок 3"/>
          <p:cNvSpPr>
            <a:spLocks noGrp="1"/>
          </p:cNvSpPr>
          <p:nvPr>
            <p:ph type="title" idx="4294967295"/>
          </p:nvPr>
        </p:nvSpPr>
        <p:spPr>
          <a:xfrm>
            <a:off x="639763" y="382588"/>
            <a:ext cx="11522075" cy="479425"/>
          </a:xfrm>
        </p:spPr>
        <p:txBody>
          <a:bodyPr lIns="127740" tIns="63875" rIns="127740" bIns="63875"/>
          <a:lstStyle/>
          <a:p>
            <a:pPr eaLnBrk="1" hangingPunct="1"/>
            <a:r>
              <a:rPr lang="ru-RU" sz="100" smtClean="0">
                <a:solidFill>
                  <a:schemeClr val="tx1"/>
                </a:solidFill>
                <a:cs typeface="Times New Roman" pitchFamily="18" charset="0"/>
              </a:rPr>
              <a:t>Риски подтоплений (затоплений)</a:t>
            </a:r>
            <a:endParaRPr lang="ru-RU" sz="100" smtClean="0"/>
          </a:p>
        </p:txBody>
      </p:sp>
      <p:sp>
        <p:nvSpPr>
          <p:cNvPr id="95236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92087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129" tIns="23067" rIns="46129" bIns="23067" anchor="ctr" anchorCtr="1"/>
          <a:lstStyle/>
          <a:p>
            <a:pPr algn="ctr" defTabSz="1279525"/>
            <a:r>
              <a:rPr lang="ru-RU" sz="3100">
                <a:latin typeface="Times New Roman" pitchFamily="18" charset="0"/>
              </a:rPr>
              <a:t>Паспорт территории села Новотроицк</a:t>
            </a:r>
          </a:p>
          <a:p>
            <a:pPr algn="ctr" defTabSz="1279525"/>
            <a:r>
              <a:rPr lang="ru-RU" sz="3100">
                <a:latin typeface="Times New Roman" pitchFamily="18" charset="0"/>
              </a:rPr>
              <a:t> Новотроицкого сельсовета  Татарского района</a:t>
            </a:r>
          </a:p>
          <a:p>
            <a:pPr algn="ctr" defTabSz="1279525"/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(Риски возникновения ЧС на объектах обслуживаемых управлением ВГСЧ)</a:t>
            </a:r>
          </a:p>
        </p:txBody>
      </p:sp>
      <p:sp>
        <p:nvSpPr>
          <p:cNvPr id="1087495" name="Text Box 1354"/>
          <p:cNvSpPr txBox="1">
            <a:spLocks noChangeArrowheads="1"/>
          </p:cNvSpPr>
          <p:nvPr/>
        </p:nvSpPr>
        <p:spPr bwMode="auto">
          <a:xfrm>
            <a:off x="57150" y="2000250"/>
            <a:ext cx="12665075" cy="1477963"/>
          </a:xfrm>
          <a:prstGeom prst="rect">
            <a:avLst/>
          </a:prstGeom>
          <a:solidFill>
            <a:srgbClr val="FFCC99">
              <a:alpha val="71001"/>
            </a:srgb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lIns="127131" tIns="63602" rIns="127131" bIns="63602">
            <a:spAutoFit/>
          </a:bodyPr>
          <a:lstStyle/>
          <a:p>
            <a:pPr algn="ctr" defTabSz="1279525">
              <a:defRPr/>
            </a:pPr>
            <a:r>
              <a:rPr lang="ru-RU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Риски возникновения ЧС на объектах обслуживаемых управлением ВГСЧ </a:t>
            </a:r>
            <a:r>
              <a:rPr lang="ru-RU" sz="3200" b="1" u="sng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отсутствуют</a:t>
            </a:r>
            <a:r>
              <a:rPr lang="ru-RU" sz="32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ru-RU" sz="2800" b="1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в виду отсутствия данных объектов на территории  н.п.</a:t>
            </a:r>
          </a:p>
        </p:txBody>
      </p:sp>
      <p:sp>
        <p:nvSpPr>
          <p:cNvPr id="95238" name="AutoShape 252"/>
          <p:cNvSpPr>
            <a:spLocks noChangeArrowheads="1"/>
          </p:cNvSpPr>
          <p:nvPr/>
        </p:nvSpPr>
        <p:spPr bwMode="auto">
          <a:xfrm>
            <a:off x="5392738" y="4224338"/>
            <a:ext cx="1944687" cy="1050925"/>
          </a:xfrm>
          <a:prstGeom prst="wedgeRectCallout">
            <a:avLst>
              <a:gd name="adj1" fmla="val -78000"/>
              <a:gd name="adj2" fmla="val 108310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grpSp>
        <p:nvGrpSpPr>
          <p:cNvPr id="95239" name="Group 9"/>
          <p:cNvGrpSpPr>
            <a:grpSpLocks/>
          </p:cNvGrpSpPr>
          <p:nvPr/>
        </p:nvGrpSpPr>
        <p:grpSpPr bwMode="auto">
          <a:xfrm>
            <a:off x="423863" y="7608888"/>
            <a:ext cx="722312" cy="360362"/>
            <a:chOff x="3350" y="2525"/>
            <a:chExt cx="455" cy="227"/>
          </a:xfrm>
        </p:grpSpPr>
        <p:sp>
          <p:nvSpPr>
            <p:cNvPr id="95241" name="Rectangle 54"/>
            <p:cNvSpPr>
              <a:spLocks noChangeArrowheads="1"/>
            </p:cNvSpPr>
            <p:nvPr/>
          </p:nvSpPr>
          <p:spPr bwMode="auto">
            <a:xfrm>
              <a:off x="3579" y="2558"/>
              <a:ext cx="226" cy="194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522" tIns="12522" rIns="12522" bIns="12522"/>
            <a:lstStyle/>
            <a:p>
              <a:pPr algn="ctr" defTabSz="912813"/>
              <a:r>
                <a:rPr lang="ru-RU" sz="1000" b="1">
                  <a:cs typeface="Arial" pitchFamily="34" charset="0"/>
                </a:rPr>
                <a:t>ЦРБ</a:t>
              </a:r>
              <a:endParaRPr lang="ru-RU" sz="1000">
                <a:cs typeface="Arial" pitchFamily="34" charset="0"/>
              </a:endParaRPr>
            </a:p>
            <a:p>
              <a:pPr algn="ctr" defTabSz="912813"/>
              <a:r>
                <a:rPr lang="ru-RU" sz="1000">
                  <a:cs typeface="Arial" pitchFamily="34" charset="0"/>
                </a:rPr>
                <a:t> </a:t>
              </a:r>
              <a:r>
                <a:rPr lang="ru-RU" sz="1000" b="1">
                  <a:cs typeface="Arial" pitchFamily="34" charset="0"/>
                </a:rPr>
                <a:t>265</a:t>
              </a:r>
            </a:p>
          </p:txBody>
        </p:sp>
        <p:grpSp>
          <p:nvGrpSpPr>
            <p:cNvPr id="95242" name="Group 56"/>
            <p:cNvGrpSpPr>
              <a:grpSpLocks/>
            </p:cNvGrpSpPr>
            <p:nvPr/>
          </p:nvGrpSpPr>
          <p:grpSpPr bwMode="auto">
            <a:xfrm>
              <a:off x="3350" y="2525"/>
              <a:ext cx="228" cy="197"/>
              <a:chOff x="0" y="1"/>
              <a:chExt cx="20000" cy="19999"/>
            </a:xfrm>
          </p:grpSpPr>
          <p:sp>
            <p:nvSpPr>
              <p:cNvPr id="95243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0065" tIns="45007" rIns="90065" bIns="45007"/>
              <a:lstStyle/>
              <a:p>
                <a:pPr algn="ctr" defTabSz="912813"/>
                <a:endParaRPr lang="ru-RU" sz="2100">
                  <a:cs typeface="Arial" pitchFamily="34" charset="0"/>
                </a:endParaRPr>
              </a:p>
            </p:txBody>
          </p:sp>
          <p:sp>
            <p:nvSpPr>
              <p:cNvPr id="95244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45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5246" name="Group 60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95247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5248" name="Line 6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95240" name="AutoShape 18"/>
          <p:cNvSpPr>
            <a:spLocks noChangeArrowheads="1"/>
          </p:cNvSpPr>
          <p:nvPr/>
        </p:nvSpPr>
        <p:spPr bwMode="auto">
          <a:xfrm>
            <a:off x="784225" y="6456363"/>
            <a:ext cx="1873250" cy="1101725"/>
          </a:xfrm>
          <a:prstGeom prst="wedgeRectCallout">
            <a:avLst>
              <a:gd name="adj1" fmla="val -60593"/>
              <a:gd name="adj2" fmla="val 66139"/>
            </a:avLst>
          </a:prstGeom>
          <a:solidFill>
            <a:srgbClr val="FFCC99">
              <a:alpha val="7999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279525"/>
            <a:r>
              <a:rPr lang="ru-RU" sz="900" b="1">
                <a:latin typeface="Times New Roman" pitchFamily="18" charset="0"/>
              </a:rPr>
              <a:t>ЦРБ</a:t>
            </a:r>
            <a:r>
              <a:rPr lang="ru-RU" sz="900"/>
              <a:t>, </a:t>
            </a:r>
            <a:r>
              <a:rPr lang="ru-RU" sz="900" b="1"/>
              <a:t>г. Татарск ул. Смирновская,109; </a:t>
            </a:r>
          </a:p>
          <a:p>
            <a:pPr algn="ctr" defTabSz="1279525"/>
            <a:r>
              <a:rPr lang="ru-RU" sz="900" b="1"/>
              <a:t>Глав. врач - Пендюк Е.Н.</a:t>
            </a:r>
          </a:p>
          <a:p>
            <a:pPr algn="ctr" defTabSz="1279525"/>
            <a:r>
              <a:rPr lang="ru-RU" sz="900" b="1"/>
              <a:t>раб. тел. 8-383-64-21-085; 20-888 </a:t>
            </a:r>
          </a:p>
          <a:p>
            <a:pPr algn="ctr" defTabSz="1279525"/>
            <a:r>
              <a:rPr lang="ru-RU" sz="900" b="1"/>
              <a:t>сот. тел. 8-913- 900-34-55</a:t>
            </a:r>
          </a:p>
          <a:p>
            <a:pPr algn="ctr" defTabSz="1279525"/>
            <a:r>
              <a:rPr lang="ru-RU" sz="900" b="1"/>
              <a:t> приемный покой </a:t>
            </a:r>
          </a:p>
          <a:p>
            <a:pPr algn="ctr" defTabSz="1279525"/>
            <a:r>
              <a:rPr lang="ru-RU" sz="900" b="1"/>
              <a:t>тел 8-383-64-20-274</a:t>
            </a:r>
          </a:p>
          <a:p>
            <a:pPr algn="ctr" defTabSz="1279525"/>
            <a:r>
              <a:rPr lang="ru-RU" sz="900" b="1"/>
              <a:t>коеч. емкость 265 мест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478" tIns="63755" rIns="127478" bIns="63755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ТРАНСПОРТЕ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96259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209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28" tIns="63624" rIns="127228" bIns="63624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Раздел №5</a:t>
            </a:r>
          </a:p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РИСКИ ВОЗНИКНОВЕНИЯ ЧС ПРИРОДНОГО ХАРАКТЕРА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508" tIns="63767" rIns="127508" bIns="63767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ТРАНСПОРТЕ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97283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57" tIns="63640" rIns="127257" bIns="63640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РИСКИ ВОЗНИКНОВЕНИЯ ПРИРОДНЫХ ПОЖАРОВ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6627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cxnSp>
        <p:nvCxnSpPr>
          <p:cNvPr id="98307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2667000" y="1143000"/>
            <a:ext cx="6096000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08" name="Text Box 553"/>
          <p:cNvSpPr txBox="1">
            <a:spLocks noChangeArrowheads="1"/>
          </p:cNvSpPr>
          <p:nvPr/>
        </p:nvSpPr>
        <p:spPr bwMode="auto">
          <a:xfrm>
            <a:off x="0" y="-90488"/>
            <a:ext cx="12801600" cy="1635126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64844" tIns="32429" rIns="64844" bIns="32429" anchor="ctr" anchorCtr="1">
            <a:spAutoFit/>
          </a:bodyPr>
          <a:lstStyle/>
          <a:p>
            <a:pPr algn="ctr" defTabSz="1789113"/>
            <a:r>
              <a:rPr lang="ru-RU" sz="36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600">
                <a:latin typeface="Times New Roman" pitchFamily="18" charset="0"/>
              </a:rPr>
            </a:br>
            <a:r>
              <a:rPr lang="ru-RU" sz="3600">
                <a:latin typeface="Times New Roman" pitchFamily="18" charset="0"/>
              </a:rPr>
              <a:t>Новотроицкого сельсовета Татарского района</a:t>
            </a:r>
            <a:endParaRPr lang="ru-RU" sz="3100">
              <a:latin typeface="Times New Roman" pitchFamily="18" charset="0"/>
              <a:cs typeface="Times New Roman" pitchFamily="18" charset="0"/>
            </a:endParaRPr>
          </a:p>
          <a:p>
            <a:pPr algn="ctr" defTabSz="1789113"/>
            <a:r>
              <a:rPr lang="ru-RU" sz="3100">
                <a:latin typeface="Times New Roman" pitchFamily="18" charset="0"/>
                <a:cs typeface="Times New Roman" pitchFamily="18" charset="0"/>
              </a:rPr>
              <a:t>(Риски возникновения природных пожаров (слайд №1))</a:t>
            </a:r>
          </a:p>
        </p:txBody>
      </p:sp>
      <p:sp>
        <p:nvSpPr>
          <p:cNvPr id="98309" name="Line 6002"/>
          <p:cNvSpPr>
            <a:spLocks noChangeShapeType="1"/>
          </p:cNvSpPr>
          <p:nvPr/>
        </p:nvSpPr>
        <p:spPr bwMode="auto">
          <a:xfrm flipV="1">
            <a:off x="5176838" y="5232400"/>
            <a:ext cx="288925" cy="214313"/>
          </a:xfrm>
          <a:prstGeom prst="line">
            <a:avLst/>
          </a:prstGeom>
          <a:noFill/>
          <a:ln w="57150">
            <a:solidFill>
              <a:srgbClr val="008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grpSp>
        <p:nvGrpSpPr>
          <p:cNvPr id="98310" name="Группа 118"/>
          <p:cNvGrpSpPr>
            <a:grpSpLocks/>
          </p:cNvGrpSpPr>
          <p:nvPr/>
        </p:nvGrpSpPr>
        <p:grpSpPr bwMode="auto">
          <a:xfrm>
            <a:off x="5392738" y="5448300"/>
            <a:ext cx="987425" cy="363538"/>
            <a:chOff x="3186092" y="7871693"/>
            <a:chExt cx="721494" cy="367441"/>
          </a:xfrm>
        </p:grpSpPr>
        <p:sp>
          <p:nvSpPr>
            <p:cNvPr id="98574" name="Rectangle 9"/>
            <p:cNvSpPr>
              <a:spLocks noChangeArrowheads="1"/>
            </p:cNvSpPr>
            <p:nvPr/>
          </p:nvSpPr>
          <p:spPr bwMode="auto">
            <a:xfrm>
              <a:off x="3186092" y="7871693"/>
              <a:ext cx="721494" cy="324118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743" tIns="24743" rIns="24743" bIns="24743">
              <a:spAutoFit/>
            </a:bodyPr>
            <a:lstStyle/>
            <a:p>
              <a:pPr defTabSz="1789113"/>
              <a:r>
                <a:rPr lang="ru-RU" sz="800" b="1">
                  <a:latin typeface="Times New Roman" pitchFamily="18" charset="0"/>
                  <a:cs typeface="Times New Roman" pitchFamily="18" charset="0"/>
                </a:rPr>
                <a:t>       </a:t>
              </a:r>
              <a:r>
                <a:rPr lang="ru-RU" sz="800" b="1" u="sng">
                  <a:latin typeface="Times New Roman" pitchFamily="18" charset="0"/>
                  <a:cs typeface="Times New Roman" pitchFamily="18" charset="0"/>
                </a:rPr>
                <a:t>1-6      </a:t>
              </a:r>
            </a:p>
            <a:p>
              <a:pPr defTabSz="1789113"/>
              <a:r>
                <a:rPr lang="ru-RU" sz="800" b="1">
                  <a:latin typeface="Times New Roman" pitchFamily="18" charset="0"/>
                  <a:cs typeface="Times New Roman" pitchFamily="18" charset="0"/>
                </a:rPr>
                <a:t>        1/ 18</a:t>
              </a:r>
            </a:p>
          </p:txBody>
        </p:sp>
        <p:sp>
          <p:nvSpPr>
            <p:cNvPr id="98575" name="Rectangle 9"/>
            <p:cNvSpPr>
              <a:spLocks noChangeArrowheads="1"/>
            </p:cNvSpPr>
            <p:nvPr/>
          </p:nvSpPr>
          <p:spPr bwMode="auto">
            <a:xfrm>
              <a:off x="3218623" y="7871693"/>
              <a:ext cx="130125" cy="359418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743" tIns="24743" rIns="24743" bIns="24743">
              <a:spAutoFit/>
            </a:bodyPr>
            <a:lstStyle/>
            <a:p>
              <a:pPr algn="ctr" defTabSz="1789113"/>
              <a:r>
                <a:rPr lang="ru-RU" sz="2000">
                  <a:latin typeface="Times New Roman" pitchFamily="18" charset="0"/>
                  <a:cs typeface="Times New Roman" pitchFamily="18" charset="0"/>
                </a:rPr>
                <a:t>1</a:t>
              </a:r>
            </a:p>
          </p:txBody>
        </p:sp>
        <p:sp>
          <p:nvSpPr>
            <p:cNvPr id="98576" name="Rectangle 9"/>
            <p:cNvSpPr>
              <a:spLocks noChangeArrowheads="1"/>
            </p:cNvSpPr>
            <p:nvPr/>
          </p:nvSpPr>
          <p:spPr bwMode="auto">
            <a:xfrm>
              <a:off x="3689514" y="7881278"/>
              <a:ext cx="171674" cy="357856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743" tIns="24743" rIns="24743" bIns="24743">
              <a:spAutoFit/>
            </a:bodyPr>
            <a:lstStyle/>
            <a:p>
              <a:pPr algn="ctr" defTabSz="1789113"/>
              <a:r>
                <a:rPr lang="ru-RU" sz="2000">
                  <a:latin typeface="Times New Roman" pitchFamily="18" charset="0"/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98311" name="Text Box 6534"/>
          <p:cNvSpPr txBox="1">
            <a:spLocks noChangeArrowheads="1"/>
          </p:cNvSpPr>
          <p:nvPr/>
        </p:nvSpPr>
        <p:spPr bwMode="auto">
          <a:xfrm>
            <a:off x="136525" y="1736725"/>
            <a:ext cx="7632700" cy="831850"/>
          </a:xfrm>
          <a:prstGeom prst="rect">
            <a:avLst/>
          </a:prstGeom>
          <a:solidFill>
            <a:srgbClr val="00FF00"/>
          </a:solid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 lIns="91391" tIns="45696" rIns="91391" bIns="45696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2400" b="1">
                <a:solidFill>
                  <a:srgbClr val="FF3300"/>
                </a:solidFill>
              </a:rPr>
              <a:t>НАСЕЛЕННЫЙ ПУНКТ В ЗОНУ РИСКА ПЕРЕХОДА ЛЕСНЫХ ПОЖАРОВ НЕ ПОПАДАЕТ</a:t>
            </a:r>
          </a:p>
        </p:txBody>
      </p:sp>
      <p:sp>
        <p:nvSpPr>
          <p:cNvPr id="98312" name="Прямоугольник 145"/>
          <p:cNvSpPr>
            <a:spLocks noChangeArrowheads="1"/>
          </p:cNvSpPr>
          <p:nvPr/>
        </p:nvSpPr>
        <p:spPr bwMode="auto">
          <a:xfrm>
            <a:off x="4024313" y="5737225"/>
            <a:ext cx="144462" cy="144463"/>
          </a:xfrm>
          <a:prstGeom prst="rect">
            <a:avLst/>
          </a:prstGeom>
          <a:noFill/>
          <a:ln w="25400" algn="ctr">
            <a:solidFill>
              <a:srgbClr val="0070C0"/>
            </a:solidFill>
            <a:miter lim="800000"/>
            <a:headEnd/>
            <a:tailEnd/>
          </a:ln>
        </p:spPr>
        <p:txBody>
          <a:bodyPr lIns="127540" tIns="63783" rIns="127540" bIns="63783" anchor="ctr"/>
          <a:lstStyle/>
          <a:p>
            <a:pPr algn="ctr" defTabSz="912813"/>
            <a:endParaRPr lang="ru-RU" sz="5500" b="1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98313" name="AutoShape 252"/>
          <p:cNvSpPr>
            <a:spLocks noChangeArrowheads="1"/>
          </p:cNvSpPr>
          <p:nvPr/>
        </p:nvSpPr>
        <p:spPr bwMode="auto">
          <a:xfrm>
            <a:off x="136525" y="3648075"/>
            <a:ext cx="2160588" cy="501650"/>
          </a:xfrm>
          <a:prstGeom prst="wedgeRectCallout">
            <a:avLst>
              <a:gd name="adj1" fmla="val 42505"/>
              <a:gd name="adj2" fmla="val 16389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32" tIns="63867" rIns="127732" bIns="63867">
            <a:spAutoFit/>
          </a:bodyPr>
          <a:lstStyle/>
          <a:p>
            <a:pPr algn="ctr" defTabSz="1790700"/>
            <a:r>
              <a:rPr lang="ru-RU" sz="1200">
                <a:latin typeface="Times New Roman" pitchFamily="18" charset="0"/>
                <a:cs typeface="Times New Roman" pitchFamily="18" charset="0"/>
              </a:rPr>
              <a:t>Минерализованная полоса. отсутствует</a:t>
            </a:r>
          </a:p>
        </p:txBody>
      </p:sp>
      <p:sp>
        <p:nvSpPr>
          <p:cNvPr id="98314" name="TextBox 94"/>
          <p:cNvSpPr txBox="1">
            <a:spLocks noChangeArrowheads="1"/>
          </p:cNvSpPr>
          <p:nvPr/>
        </p:nvSpPr>
        <p:spPr bwMode="auto">
          <a:xfrm>
            <a:off x="136525" y="2713038"/>
            <a:ext cx="2016125" cy="722312"/>
          </a:xfrm>
          <a:prstGeom prst="rect">
            <a:avLst/>
          </a:prstGeom>
          <a:solidFill>
            <a:srgbClr val="404040">
              <a:alpha val="36078"/>
            </a:srgbClr>
          </a:solidFill>
          <a:ln w="34925">
            <a:solidFill>
              <a:srgbClr val="666666"/>
            </a:solidFill>
            <a:miter lim="800000"/>
            <a:headEnd/>
            <a:tailEnd/>
          </a:ln>
        </p:spPr>
        <p:txBody>
          <a:bodyPr lIns="91335" tIns="45668" rIns="91335" bIns="45668">
            <a:spAutoFit/>
          </a:bodyPr>
          <a:lstStyle/>
          <a:p>
            <a:pPr algn="ctr" defTabSz="912813"/>
            <a:r>
              <a:rPr lang="ru-RU" sz="1300" b="1">
                <a:latin typeface="Times New Roman" pitchFamily="18" charset="0"/>
              </a:rPr>
              <a:t>ПСЧ-69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 Расстояние - 17 км,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г. Татарск</a:t>
            </a:r>
          </a:p>
        </p:txBody>
      </p:sp>
      <p:sp>
        <p:nvSpPr>
          <p:cNvPr id="98315" name="Полилиния 34"/>
          <p:cNvSpPr>
            <a:spLocks noChangeArrowheads="1"/>
          </p:cNvSpPr>
          <p:nvPr/>
        </p:nvSpPr>
        <p:spPr bwMode="auto">
          <a:xfrm rot="-5400000">
            <a:off x="5422901" y="7650162"/>
            <a:ext cx="804862" cy="2449513"/>
          </a:xfrm>
          <a:custGeom>
            <a:avLst/>
            <a:gdLst>
              <a:gd name="T0" fmla="*/ 206 w 1753534"/>
              <a:gd name="T1" fmla="*/ 2147483647 h 709127"/>
              <a:gd name="T2" fmla="*/ 186 w 1753534"/>
              <a:gd name="T3" fmla="*/ 2147483647 h 709127"/>
              <a:gd name="T4" fmla="*/ 148 w 1753534"/>
              <a:gd name="T5" fmla="*/ 0 h 709127"/>
              <a:gd name="T6" fmla="*/ 59 w 1753534"/>
              <a:gd name="T7" fmla="*/ 2147483647 h 709127"/>
              <a:gd name="T8" fmla="*/ 45 w 1753534"/>
              <a:gd name="T9" fmla="*/ 2147483647 h 709127"/>
              <a:gd name="T10" fmla="*/ 20 w 1753534"/>
              <a:gd name="T11" fmla="*/ 2147483647 h 709127"/>
              <a:gd name="T12" fmla="*/ 39 w 1753534"/>
              <a:gd name="T13" fmla="*/ 2147483647 h 709127"/>
              <a:gd name="T14" fmla="*/ 59 w 1753534"/>
              <a:gd name="T15" fmla="*/ 2147483647 h 709127"/>
              <a:gd name="T16" fmla="*/ 71 w 1753534"/>
              <a:gd name="T17" fmla="*/ 2147483647 h 709127"/>
              <a:gd name="T18" fmla="*/ 103 w 1753534"/>
              <a:gd name="T19" fmla="*/ 2147483647 h 709127"/>
              <a:gd name="T20" fmla="*/ 161 w 1753534"/>
              <a:gd name="T21" fmla="*/ 2147483647 h 709127"/>
              <a:gd name="T22" fmla="*/ 180 w 1753534"/>
              <a:gd name="T23" fmla="*/ 2147483647 h 709127"/>
              <a:gd name="T24" fmla="*/ 219 w 1753534"/>
              <a:gd name="T25" fmla="*/ 2147483647 h 709127"/>
              <a:gd name="T26" fmla="*/ 295 w 1753534"/>
              <a:gd name="T27" fmla="*/ 2147483647 h 709127"/>
              <a:gd name="T28" fmla="*/ 334 w 1753534"/>
              <a:gd name="T29" fmla="*/ 2147483647 h 709127"/>
              <a:gd name="T30" fmla="*/ 551 w 1753534"/>
              <a:gd name="T31" fmla="*/ 2147483647 h 709127"/>
              <a:gd name="T32" fmla="*/ 571 w 1753534"/>
              <a:gd name="T33" fmla="*/ 2147483647 h 709127"/>
              <a:gd name="T34" fmla="*/ 621 w 1753534"/>
              <a:gd name="T35" fmla="*/ 2147483647 h 709127"/>
              <a:gd name="T36" fmla="*/ 711 w 1753534"/>
              <a:gd name="T37" fmla="*/ 2147483647 h 709127"/>
              <a:gd name="T38" fmla="*/ 731 w 1753534"/>
              <a:gd name="T39" fmla="*/ 2147483647 h 709127"/>
              <a:gd name="T40" fmla="*/ 769 w 1753534"/>
              <a:gd name="T41" fmla="*/ 2147483647 h 709127"/>
              <a:gd name="T42" fmla="*/ 820 w 1753534"/>
              <a:gd name="T43" fmla="*/ 2147483647 h 709127"/>
              <a:gd name="T44" fmla="*/ 872 w 1753534"/>
              <a:gd name="T45" fmla="*/ 2147483647 h 709127"/>
              <a:gd name="T46" fmla="*/ 897 w 1753534"/>
              <a:gd name="T47" fmla="*/ 2147483647 h 709127"/>
              <a:gd name="T48" fmla="*/ 916 w 1753534"/>
              <a:gd name="T49" fmla="*/ 2147483647 h 709127"/>
              <a:gd name="T50" fmla="*/ 942 w 1753534"/>
              <a:gd name="T51" fmla="*/ 2147483647 h 709127"/>
              <a:gd name="T52" fmla="*/ 1127 w 1753534"/>
              <a:gd name="T53" fmla="*/ 2147483647 h 709127"/>
              <a:gd name="T54" fmla="*/ 1147 w 1753534"/>
              <a:gd name="T55" fmla="*/ 2147483647 h 709127"/>
              <a:gd name="T56" fmla="*/ 1191 w 1753534"/>
              <a:gd name="T57" fmla="*/ 2147483647 h 709127"/>
              <a:gd name="T58" fmla="*/ 1191 w 1753534"/>
              <a:gd name="T59" fmla="*/ 2147483647 h 709127"/>
              <a:gd name="T60" fmla="*/ 1178 w 1753534"/>
              <a:gd name="T61" fmla="*/ 2147483647 h 709127"/>
              <a:gd name="T62" fmla="*/ 1147 w 1753534"/>
              <a:gd name="T63" fmla="*/ 2147483647 h 709127"/>
              <a:gd name="T64" fmla="*/ 1121 w 1753534"/>
              <a:gd name="T65" fmla="*/ 2147483647 h 709127"/>
              <a:gd name="T66" fmla="*/ 1096 w 1753534"/>
              <a:gd name="T67" fmla="*/ 2147483647 h 709127"/>
              <a:gd name="T68" fmla="*/ 1019 w 1753534"/>
              <a:gd name="T69" fmla="*/ 2147483647 h 709127"/>
              <a:gd name="T70" fmla="*/ 999 w 1753534"/>
              <a:gd name="T71" fmla="*/ 2147483647 h 709127"/>
              <a:gd name="T72" fmla="*/ 955 w 1753534"/>
              <a:gd name="T73" fmla="*/ 2147483647 h 709127"/>
              <a:gd name="T74" fmla="*/ 929 w 1753534"/>
              <a:gd name="T75" fmla="*/ 2147483647 h 709127"/>
              <a:gd name="T76" fmla="*/ 890 w 1753534"/>
              <a:gd name="T77" fmla="*/ 2147483647 h 709127"/>
              <a:gd name="T78" fmla="*/ 852 w 1753534"/>
              <a:gd name="T79" fmla="*/ 2147483647 h 709127"/>
              <a:gd name="T80" fmla="*/ 839 w 1753534"/>
              <a:gd name="T81" fmla="*/ 2147483647 h 709127"/>
              <a:gd name="T82" fmla="*/ 801 w 1753534"/>
              <a:gd name="T83" fmla="*/ 2147483647 h 709127"/>
              <a:gd name="T84" fmla="*/ 782 w 1753534"/>
              <a:gd name="T85" fmla="*/ 2147483647 h 709127"/>
              <a:gd name="T86" fmla="*/ 756 w 1753534"/>
              <a:gd name="T87" fmla="*/ 2147483647 h 709127"/>
              <a:gd name="T88" fmla="*/ 596 w 1753534"/>
              <a:gd name="T89" fmla="*/ 2147483647 h 709127"/>
              <a:gd name="T90" fmla="*/ 577 w 1753534"/>
              <a:gd name="T91" fmla="*/ 2147483647 h 709127"/>
              <a:gd name="T92" fmla="*/ 532 w 1753534"/>
              <a:gd name="T93" fmla="*/ 2147483647 h 709127"/>
              <a:gd name="T94" fmla="*/ 442 w 1753534"/>
              <a:gd name="T95" fmla="*/ 2147483647 h 709127"/>
              <a:gd name="T96" fmla="*/ 423 w 1753534"/>
              <a:gd name="T97" fmla="*/ 2147483647 h 709127"/>
              <a:gd name="T98" fmla="*/ 398 w 1753534"/>
              <a:gd name="T99" fmla="*/ 2147483647 h 709127"/>
              <a:gd name="T100" fmla="*/ 378 w 1753534"/>
              <a:gd name="T101" fmla="*/ 2147483647 h 709127"/>
              <a:gd name="T102" fmla="*/ 359 w 1753534"/>
              <a:gd name="T103" fmla="*/ 2147483647 h 709127"/>
              <a:gd name="T104" fmla="*/ 308 w 1753534"/>
              <a:gd name="T105" fmla="*/ 2147483647 h 709127"/>
              <a:gd name="T106" fmla="*/ 251 w 1753534"/>
              <a:gd name="T107" fmla="*/ 2147483647 h 709127"/>
              <a:gd name="T108" fmla="*/ 206 w 1753534"/>
              <a:gd name="T109" fmla="*/ 2147483647 h 70912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53534"/>
              <a:gd name="T166" fmla="*/ 0 h 709127"/>
              <a:gd name="T167" fmla="*/ 1753534 w 1753534"/>
              <a:gd name="T168" fmla="*/ 709127 h 70912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>
              <a:alpha val="78038"/>
            </a:srgbClr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vert="eaVert" lIns="127985" tIns="63994" rIns="127985" bIns="63994" anchor="ctr"/>
          <a:lstStyle/>
          <a:p>
            <a:pPr algn="ctr" defTabSz="1276350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98316" name="AutoShape 252"/>
          <p:cNvSpPr>
            <a:spLocks noChangeArrowheads="1"/>
          </p:cNvSpPr>
          <p:nvPr/>
        </p:nvSpPr>
        <p:spPr bwMode="auto">
          <a:xfrm>
            <a:off x="2008188" y="8616950"/>
            <a:ext cx="2054225" cy="746125"/>
          </a:xfrm>
          <a:prstGeom prst="wedgeRectCallout">
            <a:avLst>
              <a:gd name="adj1" fmla="val 126662"/>
              <a:gd name="adj2" fmla="val 5532"/>
            </a:avLst>
          </a:prstGeom>
          <a:solidFill>
            <a:srgbClr val="00B050">
              <a:alpha val="8117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Характеристика лесного участка</a:t>
            </a:r>
          </a:p>
          <a:p>
            <a:pPr algn="ctr" defTabSz="1790700"/>
            <a:r>
              <a:rPr lang="ru-RU" sz="1000" i="1">
                <a:cs typeface="Times New Roman" pitchFamily="18" charset="0"/>
              </a:rPr>
              <a:t>Площадь леса – 5 га</a:t>
            </a:r>
          </a:p>
          <a:p>
            <a:pPr algn="ctr" defTabSz="1790700"/>
            <a:r>
              <a:rPr lang="ru-RU" sz="1000" i="1">
                <a:cs typeface="Times New Roman" pitchFamily="18" charset="0"/>
              </a:rPr>
              <a:t>Состав леса – березняк</a:t>
            </a:r>
          </a:p>
          <a:p>
            <a:pPr algn="ctr" defTabSz="1790700"/>
            <a:r>
              <a:rPr lang="ru-RU" sz="1000" i="1">
                <a:cs typeface="Times New Roman" pitchFamily="18" charset="0"/>
              </a:rPr>
              <a:t>Высота деревьев 5м</a:t>
            </a:r>
          </a:p>
        </p:txBody>
      </p:sp>
      <p:sp>
        <p:nvSpPr>
          <p:cNvPr id="98317" name="Freeform 6650"/>
          <p:cNvSpPr>
            <a:spLocks/>
          </p:cNvSpPr>
          <p:nvPr/>
        </p:nvSpPr>
        <p:spPr bwMode="auto">
          <a:xfrm>
            <a:off x="5176838" y="5448300"/>
            <a:ext cx="1008062" cy="1800225"/>
          </a:xfrm>
          <a:custGeom>
            <a:avLst/>
            <a:gdLst>
              <a:gd name="T0" fmla="*/ 0 w 635"/>
              <a:gd name="T1" fmla="*/ 0 h 1134"/>
              <a:gd name="T2" fmla="*/ 0 w 635"/>
              <a:gd name="T3" fmla="*/ 1134 h 1134"/>
              <a:gd name="T4" fmla="*/ 635 w 635"/>
              <a:gd name="T5" fmla="*/ 1134 h 1134"/>
              <a:gd name="T6" fmla="*/ 0 60000 65536"/>
              <a:gd name="T7" fmla="*/ 0 60000 65536"/>
              <a:gd name="T8" fmla="*/ 0 60000 65536"/>
              <a:gd name="T9" fmla="*/ 0 w 635"/>
              <a:gd name="T10" fmla="*/ 0 h 1134"/>
              <a:gd name="T11" fmla="*/ 635 w 635"/>
              <a:gd name="T12" fmla="*/ 1134 h 113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5" h="1134">
                <a:moveTo>
                  <a:pt x="0" y="0"/>
                </a:moveTo>
                <a:lnTo>
                  <a:pt x="0" y="1134"/>
                </a:lnTo>
                <a:lnTo>
                  <a:pt x="635" y="1134"/>
                </a:lnTo>
              </a:path>
            </a:pathLst>
          </a:custGeom>
          <a:noFill/>
          <a:ln w="57150">
            <a:solidFill>
              <a:srgbClr val="008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8318" name="Oval 115" descr="Темный диагональный 2"/>
          <p:cNvSpPr>
            <a:spLocks noChangeArrowheads="1"/>
          </p:cNvSpPr>
          <p:nvPr/>
        </p:nvSpPr>
        <p:spPr bwMode="auto">
          <a:xfrm>
            <a:off x="5105400" y="6456363"/>
            <a:ext cx="215900" cy="215900"/>
          </a:xfrm>
          <a:prstGeom prst="ellipse">
            <a:avLst/>
          </a:pr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096" tIns="45548" rIns="91096" bIns="45548" anchor="ctr"/>
          <a:lstStyle/>
          <a:p>
            <a:pPr defTabSz="912813"/>
            <a:endParaRPr lang="ru-RU" sz="5500" b="1">
              <a:latin typeface="Times New Roman" pitchFamily="18" charset="0"/>
            </a:endParaRPr>
          </a:p>
        </p:txBody>
      </p:sp>
      <p:grpSp>
        <p:nvGrpSpPr>
          <p:cNvPr id="98319" name="Group 567"/>
          <p:cNvGrpSpPr>
            <a:grpSpLocks/>
          </p:cNvGrpSpPr>
          <p:nvPr/>
        </p:nvGrpSpPr>
        <p:grpSpPr bwMode="auto">
          <a:xfrm rot="789513">
            <a:off x="4960938" y="6600825"/>
            <a:ext cx="290512" cy="144463"/>
            <a:chOff x="3079" y="3840"/>
            <a:chExt cx="181" cy="91"/>
          </a:xfrm>
        </p:grpSpPr>
        <p:sp>
          <p:nvSpPr>
            <p:cNvPr id="98571" name="Line 564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8572" name="Line 565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8573" name="Line 566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8320" name="Группа 114"/>
          <p:cNvGrpSpPr>
            <a:grpSpLocks/>
          </p:cNvGrpSpPr>
          <p:nvPr/>
        </p:nvGrpSpPr>
        <p:grpSpPr bwMode="auto">
          <a:xfrm>
            <a:off x="6040438" y="7032625"/>
            <a:ext cx="868362" cy="771525"/>
            <a:chOff x="7847002" y="5565780"/>
            <a:chExt cx="864736" cy="761138"/>
          </a:xfrm>
        </p:grpSpPr>
        <p:grpSp>
          <p:nvGrpSpPr>
            <p:cNvPr id="98567" name="Группа 110"/>
            <p:cNvGrpSpPr>
              <a:grpSpLocks/>
            </p:cNvGrpSpPr>
            <p:nvPr/>
          </p:nvGrpSpPr>
          <p:grpSpPr bwMode="auto">
            <a:xfrm>
              <a:off x="7847002" y="5575300"/>
              <a:ext cx="360000" cy="751618"/>
              <a:chOff x="6757990" y="3514716"/>
              <a:chExt cx="540000" cy="1127427"/>
            </a:xfrm>
          </p:grpSpPr>
          <p:sp>
            <p:nvSpPr>
              <p:cNvPr id="98569" name="Овал 111"/>
              <p:cNvSpPr>
                <a:spLocks noChangeArrowheads="1"/>
              </p:cNvSpPr>
              <p:nvPr/>
            </p:nvSpPr>
            <p:spPr bwMode="auto">
              <a:xfrm>
                <a:off x="6757990" y="3514716"/>
                <a:ext cx="540000" cy="540000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91096" tIns="45548" rIns="91096" bIns="45548"/>
              <a:lstStyle/>
              <a:p>
                <a:pPr algn="ctr" defTabSz="912813"/>
                <a:endParaRPr lang="ru-RU" sz="1500" b="1">
                  <a:latin typeface="Times New Roman" pitchFamily="18" charset="0"/>
                </a:endParaRPr>
              </a:p>
            </p:txBody>
          </p:sp>
          <p:sp>
            <p:nvSpPr>
              <p:cNvPr id="98570" name="TextBox 112"/>
              <p:cNvSpPr txBox="1">
                <a:spLocks noChangeArrowheads="1"/>
              </p:cNvSpPr>
              <p:nvPr/>
            </p:nvSpPr>
            <p:spPr bwMode="auto">
              <a:xfrm>
                <a:off x="6784043" y="3535855"/>
                <a:ext cx="286579" cy="1106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096" tIns="45548" rIns="91096" bIns="45548">
                <a:spAutoFit/>
              </a:bodyPr>
              <a:lstStyle/>
              <a:p>
                <a:pPr defTabSz="912813"/>
                <a:endParaRPr lang="ru-RU" sz="4300" b="1">
                  <a:latin typeface="Times New Roman" pitchFamily="18" charset="0"/>
                </a:endParaRPr>
              </a:p>
            </p:txBody>
          </p:sp>
        </p:grpSp>
        <p:sp>
          <p:nvSpPr>
            <p:cNvPr id="98568" name="Rectangle 9"/>
            <p:cNvSpPr>
              <a:spLocks noChangeArrowheads="1"/>
            </p:cNvSpPr>
            <p:nvPr/>
          </p:nvSpPr>
          <p:spPr bwMode="auto">
            <a:xfrm>
              <a:off x="8286484" y="5565780"/>
              <a:ext cx="425254" cy="291300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743" tIns="24743" rIns="24743" bIns="24743">
              <a:spAutoFit/>
            </a:bodyPr>
            <a:lstStyle/>
            <a:p>
              <a:pPr algn="ctr" defTabSz="1789113"/>
              <a:r>
                <a:rPr lang="ru-RU" sz="800" u="sng">
                  <a:cs typeface="Times New Roman" pitchFamily="18" charset="0"/>
                </a:rPr>
                <a:t>1-_6___</a:t>
              </a:r>
            </a:p>
            <a:p>
              <a:pPr algn="ctr" defTabSz="1789113"/>
              <a:r>
                <a:rPr lang="ru-RU" sz="800">
                  <a:cs typeface="Times New Roman" pitchFamily="18" charset="0"/>
                </a:rPr>
                <a:t>18чел.</a:t>
              </a:r>
            </a:p>
          </p:txBody>
        </p:sp>
      </p:grpSp>
      <p:grpSp>
        <p:nvGrpSpPr>
          <p:cNvPr id="98321" name="Group 567"/>
          <p:cNvGrpSpPr>
            <a:grpSpLocks/>
          </p:cNvGrpSpPr>
          <p:nvPr/>
        </p:nvGrpSpPr>
        <p:grpSpPr bwMode="auto">
          <a:xfrm rot="789513">
            <a:off x="8993188" y="4584700"/>
            <a:ext cx="290512" cy="144463"/>
            <a:chOff x="3079" y="3840"/>
            <a:chExt cx="181" cy="91"/>
          </a:xfrm>
        </p:grpSpPr>
        <p:sp>
          <p:nvSpPr>
            <p:cNvPr id="98564" name="Line 564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8565" name="Line 565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8566" name="Line 566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8322" name="Группа 153"/>
          <p:cNvGrpSpPr>
            <a:grpSpLocks/>
          </p:cNvGrpSpPr>
          <p:nvPr/>
        </p:nvGrpSpPr>
        <p:grpSpPr bwMode="auto">
          <a:xfrm rot="-5400000">
            <a:off x="10040938" y="5048250"/>
            <a:ext cx="998538" cy="71437"/>
            <a:chOff x="6757196" y="7872434"/>
            <a:chExt cx="1073158" cy="153323"/>
          </a:xfrm>
        </p:grpSpPr>
        <p:cxnSp>
          <p:nvCxnSpPr>
            <p:cNvPr id="98555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56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57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58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59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60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61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62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63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23" name="Группа 153"/>
          <p:cNvGrpSpPr>
            <a:grpSpLocks/>
          </p:cNvGrpSpPr>
          <p:nvPr/>
        </p:nvGrpSpPr>
        <p:grpSpPr bwMode="auto">
          <a:xfrm rot="-5400000">
            <a:off x="10040938" y="4040188"/>
            <a:ext cx="998537" cy="71437"/>
            <a:chOff x="6757196" y="7872434"/>
            <a:chExt cx="1073158" cy="153323"/>
          </a:xfrm>
        </p:grpSpPr>
        <p:cxnSp>
          <p:nvCxnSpPr>
            <p:cNvPr id="98546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47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48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49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50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51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52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53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54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24" name="Группа 153"/>
          <p:cNvGrpSpPr>
            <a:grpSpLocks/>
          </p:cNvGrpSpPr>
          <p:nvPr/>
        </p:nvGrpSpPr>
        <p:grpSpPr bwMode="auto">
          <a:xfrm rot="-2657003">
            <a:off x="9682163" y="5840413"/>
            <a:ext cx="998537" cy="71437"/>
            <a:chOff x="6757196" y="7872434"/>
            <a:chExt cx="1073158" cy="153323"/>
          </a:xfrm>
        </p:grpSpPr>
        <p:cxnSp>
          <p:nvCxnSpPr>
            <p:cNvPr id="98537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38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39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40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41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42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43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44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45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25" name="Группа 153"/>
          <p:cNvGrpSpPr>
            <a:grpSpLocks/>
          </p:cNvGrpSpPr>
          <p:nvPr/>
        </p:nvGrpSpPr>
        <p:grpSpPr bwMode="auto">
          <a:xfrm rot="-2657003">
            <a:off x="8921750" y="6529388"/>
            <a:ext cx="998538" cy="71437"/>
            <a:chOff x="6757196" y="7872434"/>
            <a:chExt cx="1073158" cy="153323"/>
          </a:xfrm>
        </p:grpSpPr>
        <p:cxnSp>
          <p:nvCxnSpPr>
            <p:cNvPr id="98528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29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30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31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32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33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34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35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36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26" name="Группа 153"/>
          <p:cNvGrpSpPr>
            <a:grpSpLocks/>
          </p:cNvGrpSpPr>
          <p:nvPr/>
        </p:nvGrpSpPr>
        <p:grpSpPr bwMode="auto">
          <a:xfrm rot="-2657003">
            <a:off x="8201025" y="7248525"/>
            <a:ext cx="998538" cy="71438"/>
            <a:chOff x="6757196" y="7872434"/>
            <a:chExt cx="1073158" cy="153323"/>
          </a:xfrm>
        </p:grpSpPr>
        <p:cxnSp>
          <p:nvCxnSpPr>
            <p:cNvPr id="98519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20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21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22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23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24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25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26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27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27" name="Группа 153"/>
          <p:cNvGrpSpPr>
            <a:grpSpLocks/>
          </p:cNvGrpSpPr>
          <p:nvPr/>
        </p:nvGrpSpPr>
        <p:grpSpPr bwMode="auto">
          <a:xfrm rot="-5400000">
            <a:off x="7808913" y="8143875"/>
            <a:ext cx="998538" cy="71437"/>
            <a:chOff x="6757196" y="7872434"/>
            <a:chExt cx="1073158" cy="153323"/>
          </a:xfrm>
        </p:grpSpPr>
        <p:cxnSp>
          <p:nvCxnSpPr>
            <p:cNvPr id="98510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11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12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13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14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15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16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17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18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28" name="Группа 153"/>
          <p:cNvGrpSpPr>
            <a:grpSpLocks/>
          </p:cNvGrpSpPr>
          <p:nvPr/>
        </p:nvGrpSpPr>
        <p:grpSpPr bwMode="auto">
          <a:xfrm>
            <a:off x="7264400" y="8616950"/>
            <a:ext cx="998538" cy="71438"/>
            <a:chOff x="6757196" y="7872434"/>
            <a:chExt cx="1073158" cy="153323"/>
          </a:xfrm>
        </p:grpSpPr>
        <p:cxnSp>
          <p:nvCxnSpPr>
            <p:cNvPr id="98501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02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03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04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05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06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07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08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09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29" name="Группа 153"/>
          <p:cNvGrpSpPr>
            <a:grpSpLocks/>
          </p:cNvGrpSpPr>
          <p:nvPr/>
        </p:nvGrpSpPr>
        <p:grpSpPr bwMode="auto">
          <a:xfrm rot="2731601">
            <a:off x="6513513" y="8216900"/>
            <a:ext cx="998538" cy="71437"/>
            <a:chOff x="6757196" y="7872434"/>
            <a:chExt cx="1073158" cy="153323"/>
          </a:xfrm>
        </p:grpSpPr>
        <p:cxnSp>
          <p:nvCxnSpPr>
            <p:cNvPr id="98492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93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94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95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96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97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98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99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500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30" name="Группа 153"/>
          <p:cNvGrpSpPr>
            <a:grpSpLocks/>
          </p:cNvGrpSpPr>
          <p:nvPr/>
        </p:nvGrpSpPr>
        <p:grpSpPr bwMode="auto">
          <a:xfrm>
            <a:off x="5753100" y="7896225"/>
            <a:ext cx="998538" cy="71438"/>
            <a:chOff x="6757196" y="7872434"/>
            <a:chExt cx="1073158" cy="153323"/>
          </a:xfrm>
        </p:grpSpPr>
        <p:cxnSp>
          <p:nvCxnSpPr>
            <p:cNvPr id="98483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84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85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86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87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88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89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90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91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31" name="Группа 153"/>
          <p:cNvGrpSpPr>
            <a:grpSpLocks/>
          </p:cNvGrpSpPr>
          <p:nvPr/>
        </p:nvGrpSpPr>
        <p:grpSpPr bwMode="auto">
          <a:xfrm>
            <a:off x="4745038" y="7896225"/>
            <a:ext cx="998537" cy="71438"/>
            <a:chOff x="6757196" y="7872434"/>
            <a:chExt cx="1073158" cy="153323"/>
          </a:xfrm>
        </p:grpSpPr>
        <p:cxnSp>
          <p:nvCxnSpPr>
            <p:cNvPr id="98474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75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76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77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78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79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80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81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82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32" name="Группа 153"/>
          <p:cNvGrpSpPr>
            <a:grpSpLocks/>
          </p:cNvGrpSpPr>
          <p:nvPr/>
        </p:nvGrpSpPr>
        <p:grpSpPr bwMode="auto">
          <a:xfrm>
            <a:off x="3663950" y="7896225"/>
            <a:ext cx="998538" cy="71438"/>
            <a:chOff x="6757196" y="7872434"/>
            <a:chExt cx="1073158" cy="153323"/>
          </a:xfrm>
        </p:grpSpPr>
        <p:cxnSp>
          <p:nvCxnSpPr>
            <p:cNvPr id="98465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66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67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68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69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70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71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72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73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33" name="Группа 153"/>
          <p:cNvGrpSpPr>
            <a:grpSpLocks/>
          </p:cNvGrpSpPr>
          <p:nvPr/>
        </p:nvGrpSpPr>
        <p:grpSpPr bwMode="auto">
          <a:xfrm rot="1912023">
            <a:off x="2768600" y="7681913"/>
            <a:ext cx="998538" cy="71437"/>
            <a:chOff x="6757196" y="7872434"/>
            <a:chExt cx="1073158" cy="153323"/>
          </a:xfrm>
        </p:grpSpPr>
        <p:cxnSp>
          <p:nvCxnSpPr>
            <p:cNvPr id="98456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57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58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59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60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61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62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63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64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34" name="Группа 153"/>
          <p:cNvGrpSpPr>
            <a:grpSpLocks/>
          </p:cNvGrpSpPr>
          <p:nvPr/>
        </p:nvGrpSpPr>
        <p:grpSpPr bwMode="auto">
          <a:xfrm rot="5719733">
            <a:off x="2481263" y="6919913"/>
            <a:ext cx="998537" cy="71437"/>
            <a:chOff x="6757196" y="7872434"/>
            <a:chExt cx="1073158" cy="153323"/>
          </a:xfrm>
        </p:grpSpPr>
        <p:cxnSp>
          <p:nvCxnSpPr>
            <p:cNvPr id="98447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48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49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50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51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52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53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54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55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35" name="Группа 153"/>
          <p:cNvGrpSpPr>
            <a:grpSpLocks/>
          </p:cNvGrpSpPr>
          <p:nvPr/>
        </p:nvGrpSpPr>
        <p:grpSpPr bwMode="auto">
          <a:xfrm rot="5719733">
            <a:off x="2552700" y="5911850"/>
            <a:ext cx="998538" cy="71438"/>
            <a:chOff x="6757196" y="7872434"/>
            <a:chExt cx="1073158" cy="153323"/>
          </a:xfrm>
        </p:grpSpPr>
        <p:cxnSp>
          <p:nvCxnSpPr>
            <p:cNvPr id="98438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39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40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41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42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43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44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45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46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36" name="Группа 153"/>
          <p:cNvGrpSpPr>
            <a:grpSpLocks/>
          </p:cNvGrpSpPr>
          <p:nvPr/>
        </p:nvGrpSpPr>
        <p:grpSpPr bwMode="auto">
          <a:xfrm rot="6832611">
            <a:off x="2768600" y="5048250"/>
            <a:ext cx="998538" cy="71438"/>
            <a:chOff x="6757196" y="7872434"/>
            <a:chExt cx="1073158" cy="153323"/>
          </a:xfrm>
        </p:grpSpPr>
        <p:cxnSp>
          <p:nvCxnSpPr>
            <p:cNvPr id="98429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30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31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32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33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34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35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36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37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37" name="Группа 153"/>
          <p:cNvGrpSpPr>
            <a:grpSpLocks/>
          </p:cNvGrpSpPr>
          <p:nvPr/>
        </p:nvGrpSpPr>
        <p:grpSpPr bwMode="auto">
          <a:xfrm rot="10800000">
            <a:off x="3448050" y="4656138"/>
            <a:ext cx="998538" cy="71437"/>
            <a:chOff x="6757196" y="7872434"/>
            <a:chExt cx="1073158" cy="153323"/>
          </a:xfrm>
        </p:grpSpPr>
        <p:cxnSp>
          <p:nvCxnSpPr>
            <p:cNvPr id="98420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21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22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23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24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25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26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27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28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38" name="Группа 153"/>
          <p:cNvGrpSpPr>
            <a:grpSpLocks/>
          </p:cNvGrpSpPr>
          <p:nvPr/>
        </p:nvGrpSpPr>
        <p:grpSpPr bwMode="auto">
          <a:xfrm rot="10678240">
            <a:off x="4456113" y="4659313"/>
            <a:ext cx="792162" cy="71437"/>
            <a:chOff x="6757196" y="7872434"/>
            <a:chExt cx="1073158" cy="153323"/>
          </a:xfrm>
        </p:grpSpPr>
        <p:cxnSp>
          <p:nvCxnSpPr>
            <p:cNvPr id="98411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12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13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14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15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16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17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18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19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39" name="Группа 153"/>
          <p:cNvGrpSpPr>
            <a:grpSpLocks/>
          </p:cNvGrpSpPr>
          <p:nvPr/>
        </p:nvGrpSpPr>
        <p:grpSpPr bwMode="auto">
          <a:xfrm rot="6598573">
            <a:off x="4857750" y="4111625"/>
            <a:ext cx="998538" cy="71438"/>
            <a:chOff x="6757196" y="7872434"/>
            <a:chExt cx="1073158" cy="153323"/>
          </a:xfrm>
        </p:grpSpPr>
        <p:cxnSp>
          <p:nvCxnSpPr>
            <p:cNvPr id="98402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03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04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05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06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07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08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09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10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40" name="Группа 153"/>
          <p:cNvGrpSpPr>
            <a:grpSpLocks/>
          </p:cNvGrpSpPr>
          <p:nvPr/>
        </p:nvGrpSpPr>
        <p:grpSpPr bwMode="auto">
          <a:xfrm rot="10489214">
            <a:off x="5608638" y="3576638"/>
            <a:ext cx="998537" cy="71437"/>
            <a:chOff x="6757196" y="7872434"/>
            <a:chExt cx="1073158" cy="153323"/>
          </a:xfrm>
        </p:grpSpPr>
        <p:cxnSp>
          <p:nvCxnSpPr>
            <p:cNvPr id="98393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94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95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96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97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98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99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00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401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41" name="Группа 153"/>
          <p:cNvGrpSpPr>
            <a:grpSpLocks/>
          </p:cNvGrpSpPr>
          <p:nvPr/>
        </p:nvGrpSpPr>
        <p:grpSpPr bwMode="auto">
          <a:xfrm rot="10659480">
            <a:off x="6616700" y="3505200"/>
            <a:ext cx="998538" cy="71438"/>
            <a:chOff x="6757196" y="7872434"/>
            <a:chExt cx="1073158" cy="153323"/>
          </a:xfrm>
        </p:grpSpPr>
        <p:cxnSp>
          <p:nvCxnSpPr>
            <p:cNvPr id="98384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85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86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87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88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89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90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91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92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42" name="Группа 153"/>
          <p:cNvGrpSpPr>
            <a:grpSpLocks/>
          </p:cNvGrpSpPr>
          <p:nvPr/>
        </p:nvGrpSpPr>
        <p:grpSpPr bwMode="auto">
          <a:xfrm rot="10659480">
            <a:off x="9569450" y="3505200"/>
            <a:ext cx="998538" cy="71438"/>
            <a:chOff x="6757196" y="7872434"/>
            <a:chExt cx="1073158" cy="153323"/>
          </a:xfrm>
        </p:grpSpPr>
        <p:cxnSp>
          <p:nvCxnSpPr>
            <p:cNvPr id="98375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76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77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78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79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80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81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82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83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43" name="Группа 153"/>
          <p:cNvGrpSpPr>
            <a:grpSpLocks/>
          </p:cNvGrpSpPr>
          <p:nvPr/>
        </p:nvGrpSpPr>
        <p:grpSpPr bwMode="auto">
          <a:xfrm rot="10659480">
            <a:off x="8561388" y="3505200"/>
            <a:ext cx="998537" cy="71438"/>
            <a:chOff x="6757196" y="7872434"/>
            <a:chExt cx="1073158" cy="153323"/>
          </a:xfrm>
        </p:grpSpPr>
        <p:cxnSp>
          <p:nvCxnSpPr>
            <p:cNvPr id="98366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67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68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69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70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71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72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73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74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grpSp>
        <p:nvGrpSpPr>
          <p:cNvPr id="98344" name="Группа 153"/>
          <p:cNvGrpSpPr>
            <a:grpSpLocks/>
          </p:cNvGrpSpPr>
          <p:nvPr/>
        </p:nvGrpSpPr>
        <p:grpSpPr bwMode="auto">
          <a:xfrm rot="10659480">
            <a:off x="7553325" y="3505200"/>
            <a:ext cx="998538" cy="71438"/>
            <a:chOff x="6757196" y="7872434"/>
            <a:chExt cx="1073158" cy="153323"/>
          </a:xfrm>
        </p:grpSpPr>
        <p:cxnSp>
          <p:nvCxnSpPr>
            <p:cNvPr id="98357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58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59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60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61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62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63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64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98365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sp>
        <p:nvSpPr>
          <p:cNvPr id="98345" name="AutoShape 252"/>
          <p:cNvSpPr>
            <a:spLocks noChangeArrowheads="1"/>
          </p:cNvSpPr>
          <p:nvPr/>
        </p:nvSpPr>
        <p:spPr bwMode="auto">
          <a:xfrm>
            <a:off x="6761163" y="6313488"/>
            <a:ext cx="1584325" cy="557212"/>
          </a:xfrm>
          <a:prstGeom prst="wedgeRectCallout">
            <a:avLst>
              <a:gd name="adj1" fmla="val -151602"/>
              <a:gd name="adj2" fmla="val 7264"/>
            </a:avLst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79818" tIns="89909" rIns="179818" bIns="89909">
            <a:spAutoFit/>
          </a:bodyPr>
          <a:lstStyle/>
          <a:p>
            <a:pPr algn="ctr" defTabSz="1279525"/>
            <a:r>
              <a:rPr lang="ru-RU" sz="800" b="1"/>
              <a:t>гидрант</a:t>
            </a:r>
          </a:p>
          <a:p>
            <a:pPr algn="ctr" defTabSz="1279525"/>
            <a:r>
              <a:rPr lang="ru-RU" sz="800" b="1" i="1"/>
              <a:t>Объем перекачиваемой воды – 28 куб. </a:t>
            </a:r>
            <a:endParaRPr lang="ru-RU" sz="800"/>
          </a:p>
        </p:txBody>
      </p:sp>
      <p:sp>
        <p:nvSpPr>
          <p:cNvPr id="98346" name="AutoShape 252"/>
          <p:cNvSpPr>
            <a:spLocks noChangeArrowheads="1"/>
          </p:cNvSpPr>
          <p:nvPr/>
        </p:nvSpPr>
        <p:spPr bwMode="auto">
          <a:xfrm>
            <a:off x="136525" y="4368800"/>
            <a:ext cx="1800225" cy="593725"/>
          </a:xfrm>
          <a:prstGeom prst="wedgeRectCallout">
            <a:avLst>
              <a:gd name="adj1" fmla="val 113935"/>
              <a:gd name="adj2" fmla="val 10347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 b="1">
                <a:latin typeface="Times New Roman" pitchFamily="18" charset="0"/>
                <a:cs typeface="Times New Roman" pitchFamily="18" charset="0"/>
              </a:rPr>
              <a:t>Заградительная полоса.</a:t>
            </a:r>
          </a:p>
          <a:p>
            <a:pPr algn="ctr" defTabSz="1790700"/>
            <a:r>
              <a:rPr lang="ru-RU" sz="1000" i="1">
                <a:latin typeface="Times New Roman" pitchFamily="18" charset="0"/>
                <a:cs typeface="Times New Roman" pitchFamily="18" charset="0"/>
              </a:rPr>
              <a:t>Ширина – 3 м.</a:t>
            </a:r>
          </a:p>
          <a:p>
            <a:pPr algn="ctr" defTabSz="1790700"/>
            <a:r>
              <a:rPr lang="ru-RU" sz="1000" i="1">
                <a:latin typeface="Times New Roman" pitchFamily="18" charset="0"/>
                <a:cs typeface="Times New Roman" pitchFamily="18" charset="0"/>
              </a:rPr>
              <a:t>Длинна  - 13 , 5 км.</a:t>
            </a:r>
          </a:p>
        </p:txBody>
      </p:sp>
      <p:sp>
        <p:nvSpPr>
          <p:cNvPr id="98347" name="Oval 63"/>
          <p:cNvSpPr>
            <a:spLocks noChangeArrowheads="1"/>
          </p:cNvSpPr>
          <p:nvPr/>
        </p:nvSpPr>
        <p:spPr bwMode="auto">
          <a:xfrm rot="5400000">
            <a:off x="3556794" y="7069931"/>
            <a:ext cx="431800" cy="935038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rot="10800000" vert="eaVert" wrap="none" lIns="91225" tIns="45614" rIns="91225" bIns="45614" anchor="ctr"/>
          <a:lstStyle/>
          <a:p>
            <a:pPr algn="ctr" defTabSz="911225"/>
            <a:endParaRPr lang="ru-RU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98348" name="AutoShape 33"/>
          <p:cNvSpPr>
            <a:spLocks noChangeArrowheads="1"/>
          </p:cNvSpPr>
          <p:nvPr/>
        </p:nvSpPr>
        <p:spPr bwMode="auto">
          <a:xfrm>
            <a:off x="207963" y="5880100"/>
            <a:ext cx="2376487" cy="935038"/>
          </a:xfrm>
          <a:prstGeom prst="wedgeRectCallout">
            <a:avLst>
              <a:gd name="adj1" fmla="val 98829"/>
              <a:gd name="adj2" fmla="val 111801"/>
            </a:avLst>
          </a:prstGeom>
          <a:solidFill>
            <a:srgbClr val="FF0000">
              <a:alpha val="8588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900" b="1">
                <a:latin typeface="Times New Roman" pitchFamily="18" charset="0"/>
                <a:cs typeface="Times New Roman" pitchFamily="18" charset="0"/>
              </a:rPr>
              <a:t>Зона возможного риска </a:t>
            </a:r>
            <a:r>
              <a:rPr lang="en-US" sz="900" b="1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00" b="1">
                <a:latin typeface="Times New Roman" pitchFamily="18" charset="0"/>
                <a:cs typeface="Times New Roman" pitchFamily="18" charset="0"/>
              </a:rPr>
              <a:t>воздействия природного пожара</a:t>
            </a:r>
          </a:p>
          <a:p>
            <a:pPr algn="ctr" defTabSz="1789113"/>
            <a:r>
              <a:rPr lang="ru-RU" sz="900" b="1" u="sng">
                <a:latin typeface="Times New Roman" pitchFamily="18" charset="0"/>
                <a:cs typeface="Times New Roman" pitchFamily="18" charset="0"/>
              </a:rPr>
              <a:t>В зоне риска находятся:</a:t>
            </a:r>
          </a:p>
          <a:p>
            <a:pPr defTabSz="1789113"/>
            <a:r>
              <a:rPr lang="ru-RU" sz="900" b="1">
                <a:latin typeface="Times New Roman" pitchFamily="18" charset="0"/>
                <a:cs typeface="Times New Roman" pitchFamily="18" charset="0"/>
              </a:rPr>
              <a:t>- домов  -  4 </a:t>
            </a:r>
          </a:p>
          <a:p>
            <a:pPr defTabSz="1789113"/>
            <a:r>
              <a:rPr lang="ru-RU" sz="900" b="1">
                <a:latin typeface="Times New Roman" pitchFamily="18" charset="0"/>
                <a:cs typeface="Times New Roman" pitchFamily="18" charset="0"/>
              </a:rPr>
              <a:t>- населения –    11  чел.</a:t>
            </a:r>
          </a:p>
          <a:p>
            <a:pPr defTabSz="1789113"/>
            <a:r>
              <a:rPr lang="ru-RU" sz="900" b="1">
                <a:latin typeface="Times New Roman" pitchFamily="18" charset="0"/>
                <a:cs typeface="Times New Roman" pitchFamily="18" charset="0"/>
              </a:rPr>
              <a:t>- соц. значимых объектов –  нет.</a:t>
            </a:r>
          </a:p>
        </p:txBody>
      </p:sp>
      <p:sp>
        <p:nvSpPr>
          <p:cNvPr id="98349" name="Line 6895"/>
          <p:cNvSpPr>
            <a:spLocks noChangeShapeType="1"/>
          </p:cNvSpPr>
          <p:nvPr/>
        </p:nvSpPr>
        <p:spPr bwMode="auto">
          <a:xfrm>
            <a:off x="8777288" y="4800600"/>
            <a:ext cx="0" cy="3384550"/>
          </a:xfrm>
          <a:prstGeom prst="line">
            <a:avLst/>
          </a:prstGeom>
          <a:noFill/>
          <a:ln w="57150">
            <a:solidFill>
              <a:srgbClr val="CC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8350" name="Line 6896"/>
          <p:cNvSpPr>
            <a:spLocks noChangeShapeType="1"/>
          </p:cNvSpPr>
          <p:nvPr/>
        </p:nvSpPr>
        <p:spPr bwMode="auto">
          <a:xfrm>
            <a:off x="3736975" y="7248525"/>
            <a:ext cx="3455988" cy="73025"/>
          </a:xfrm>
          <a:prstGeom prst="line">
            <a:avLst/>
          </a:prstGeom>
          <a:noFill/>
          <a:ln w="57150">
            <a:solidFill>
              <a:srgbClr val="CC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8351" name="Line 6897"/>
          <p:cNvSpPr>
            <a:spLocks noChangeShapeType="1"/>
          </p:cNvSpPr>
          <p:nvPr/>
        </p:nvSpPr>
        <p:spPr bwMode="auto">
          <a:xfrm flipV="1">
            <a:off x="7192963" y="7321550"/>
            <a:ext cx="0" cy="792163"/>
          </a:xfrm>
          <a:prstGeom prst="line">
            <a:avLst/>
          </a:prstGeom>
          <a:noFill/>
          <a:ln w="57150">
            <a:solidFill>
              <a:srgbClr val="CC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8352" name="Line 6898"/>
          <p:cNvSpPr>
            <a:spLocks noChangeShapeType="1"/>
          </p:cNvSpPr>
          <p:nvPr/>
        </p:nvSpPr>
        <p:spPr bwMode="auto">
          <a:xfrm flipV="1">
            <a:off x="7192963" y="8113713"/>
            <a:ext cx="1512887" cy="0"/>
          </a:xfrm>
          <a:prstGeom prst="line">
            <a:avLst/>
          </a:prstGeom>
          <a:noFill/>
          <a:ln w="57150">
            <a:solidFill>
              <a:srgbClr val="CC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8353" name="Line 6899"/>
          <p:cNvSpPr>
            <a:spLocks noChangeShapeType="1"/>
          </p:cNvSpPr>
          <p:nvPr/>
        </p:nvSpPr>
        <p:spPr bwMode="auto">
          <a:xfrm flipV="1">
            <a:off x="8777288" y="4513263"/>
            <a:ext cx="360362" cy="358775"/>
          </a:xfrm>
          <a:prstGeom prst="line">
            <a:avLst/>
          </a:prstGeom>
          <a:noFill/>
          <a:ln w="57150">
            <a:solidFill>
              <a:srgbClr val="CC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8354" name="AutoShape 252"/>
          <p:cNvSpPr>
            <a:spLocks noChangeArrowheads="1"/>
          </p:cNvSpPr>
          <p:nvPr/>
        </p:nvSpPr>
        <p:spPr bwMode="auto">
          <a:xfrm>
            <a:off x="9280525" y="7032625"/>
            <a:ext cx="1655763" cy="546100"/>
          </a:xfrm>
          <a:prstGeom prst="wedgeRectCallout">
            <a:avLst>
              <a:gd name="adj1" fmla="val -175694"/>
              <a:gd name="adj2" fmla="val 96801"/>
            </a:avLst>
          </a:prstGeom>
          <a:solidFill>
            <a:srgbClr val="BBE0E3">
              <a:alpha val="85097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127689" tIns="63843" rIns="127689" bIns="63843">
            <a:spAutoFit/>
          </a:bodyPr>
          <a:lstStyle/>
          <a:p>
            <a:pPr algn="ctr" defTabSz="1790700"/>
            <a:r>
              <a:rPr lang="ru-RU" sz="9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Дорога  щебеночная  </a:t>
            </a:r>
          </a:p>
          <a:p>
            <a:pPr algn="ctr" defTabSz="1790700"/>
            <a:r>
              <a:rPr lang="ru-RU" sz="9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расстояние до  места забора воды  800 м. </a:t>
            </a:r>
          </a:p>
        </p:txBody>
      </p:sp>
      <p:sp>
        <p:nvSpPr>
          <p:cNvPr id="760319" name="AutoShape 252"/>
          <p:cNvSpPr>
            <a:spLocks noChangeArrowheads="1"/>
          </p:cNvSpPr>
          <p:nvPr/>
        </p:nvSpPr>
        <p:spPr bwMode="auto">
          <a:xfrm>
            <a:off x="10145713" y="3432175"/>
            <a:ext cx="1800225" cy="460375"/>
          </a:xfrm>
          <a:prstGeom prst="wedgeRectCallout">
            <a:avLst>
              <a:gd name="adj1" fmla="val -105907"/>
              <a:gd name="adj2" fmla="val 18931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78828" tIns="89419" rIns="178828" bIns="89419">
            <a:spAutoFit/>
          </a:bodyPr>
          <a:lstStyle/>
          <a:p>
            <a:pPr algn="ctr" defTabSz="1279525"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Водонапорная башня</a:t>
            </a:r>
          </a:p>
          <a:p>
            <a:pPr algn="ctr" defTabSz="1279525">
              <a:defRPr/>
            </a:pPr>
            <a:r>
              <a:rPr lang="ru-RU" sz="900"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Объем  воды –   28  м.куб</a:t>
            </a:r>
            <a:r>
              <a:rPr lang="ru-RU" sz="900">
                <a:latin typeface="Calibri" pitchFamily="34" charset="0"/>
              </a:rPr>
              <a:t>. </a:t>
            </a:r>
          </a:p>
        </p:txBody>
      </p:sp>
      <p:pic>
        <p:nvPicPr>
          <p:cNvPr id="98356" name="Picture 690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648950" y="1776413"/>
            <a:ext cx="1801813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9" name="Picture 4435"/>
          <p:cNvPicPr>
            <a:picLocks noChangeAspect="1" noChangeArrowheads="1"/>
          </p:cNvPicPr>
          <p:nvPr/>
        </p:nvPicPr>
        <p:blipFill>
          <a:blip r:embed="rId3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cxnSp>
        <p:nvCxnSpPr>
          <p:cNvPr id="13320" name="Прямая соединительная линия 113"/>
          <p:cNvCxnSpPr>
            <a:cxnSpLocks noChangeShapeType="1"/>
          </p:cNvCxnSpPr>
          <p:nvPr/>
        </p:nvCxnSpPr>
        <p:spPr bwMode="auto">
          <a:xfrm>
            <a:off x="2667000" y="1143000"/>
            <a:ext cx="6096000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3321" name="Text Box 553"/>
          <p:cNvSpPr txBox="1">
            <a:spLocks noChangeArrowheads="1"/>
          </p:cNvSpPr>
          <p:nvPr/>
        </p:nvSpPr>
        <p:spPr bwMode="auto">
          <a:xfrm>
            <a:off x="0" y="-36513"/>
            <a:ext cx="12801600" cy="1525588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64844" tIns="32429" rIns="64844" bIns="32429" anchor="ctr" anchorCtr="1">
            <a:spAutoFit/>
          </a:bodyPr>
          <a:lstStyle/>
          <a:p>
            <a:pPr algn="ctr" defTabSz="1789113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Татарского района</a:t>
            </a:r>
            <a:endParaRPr lang="ru-RU" sz="3200">
              <a:latin typeface="Times New Roman" pitchFamily="18" charset="0"/>
              <a:cs typeface="Times New Roman" pitchFamily="18" charset="0"/>
            </a:endParaRPr>
          </a:p>
          <a:p>
            <a:pPr algn="ctr" defTabSz="1789113"/>
            <a:r>
              <a:rPr lang="ru-RU" sz="3200">
                <a:latin typeface="Times New Roman" pitchFamily="18" charset="0"/>
                <a:cs typeface="Times New Roman" pitchFamily="18" charset="0"/>
              </a:rPr>
              <a:t>(Риски возникновения природных пожаров (слайд № 2))</a:t>
            </a:r>
          </a:p>
        </p:txBody>
      </p:sp>
      <p:sp>
        <p:nvSpPr>
          <p:cNvPr id="13322" name="TextBox 94"/>
          <p:cNvSpPr txBox="1">
            <a:spLocks noChangeArrowheads="1"/>
          </p:cNvSpPr>
          <p:nvPr/>
        </p:nvSpPr>
        <p:spPr bwMode="auto">
          <a:xfrm>
            <a:off x="5537200" y="1631950"/>
            <a:ext cx="1727200" cy="722313"/>
          </a:xfrm>
          <a:prstGeom prst="rect">
            <a:avLst/>
          </a:prstGeom>
          <a:solidFill>
            <a:srgbClr val="404040">
              <a:alpha val="36078"/>
            </a:srgbClr>
          </a:solidFill>
          <a:ln w="34925">
            <a:solidFill>
              <a:srgbClr val="666666"/>
            </a:solidFill>
            <a:miter lim="800000"/>
            <a:headEnd/>
            <a:tailEnd/>
          </a:ln>
        </p:spPr>
        <p:txBody>
          <a:bodyPr wrap="none" lIns="91335" tIns="45668" rIns="91335" bIns="45668">
            <a:spAutoFit/>
          </a:bodyPr>
          <a:lstStyle/>
          <a:p>
            <a:pPr algn="ctr" defTabSz="912813"/>
            <a:r>
              <a:rPr lang="ru-RU" sz="1300" b="1">
                <a:latin typeface="Times New Roman" pitchFamily="18" charset="0"/>
              </a:rPr>
              <a:t>ПСЧ-69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 Расстояние - 17 км,</a:t>
            </a:r>
          </a:p>
          <a:p>
            <a:pPr algn="ctr" defTabSz="912813"/>
            <a:r>
              <a:rPr lang="ru-RU" sz="1300" b="1" i="1">
                <a:latin typeface="Times New Roman" pitchFamily="18" charset="0"/>
              </a:rPr>
              <a:t>г. Татарск</a:t>
            </a:r>
          </a:p>
        </p:txBody>
      </p:sp>
      <p:sp>
        <p:nvSpPr>
          <p:cNvPr id="761188" name="Text Box 193"/>
          <p:cNvSpPr txBox="1">
            <a:spLocks noChangeArrowheads="1"/>
          </p:cNvSpPr>
          <p:nvPr/>
        </p:nvSpPr>
        <p:spPr bwMode="auto">
          <a:xfrm>
            <a:off x="8632825" y="4497388"/>
            <a:ext cx="4048125" cy="8080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29" tIns="63864" rIns="127729" bIns="63864">
            <a:spAutoFit/>
          </a:bodyPr>
          <a:lstStyle/>
          <a:p>
            <a:pPr algn="ctr" defTabSz="1784350">
              <a:defRPr/>
            </a:pPr>
            <a:r>
              <a:rPr lang="ru-RU" sz="1600" u="sng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Возможная обстановка по очагам и площадям  пожаров</a:t>
            </a:r>
          </a:p>
          <a:p>
            <a:pPr defTabSz="1784350">
              <a:defRPr/>
            </a:pPr>
            <a:r>
              <a:rPr lang="ru-RU" sz="1100">
                <a:latin typeface="Calibri" pitchFamily="34" charset="0"/>
              </a:rPr>
              <a:t>-</a:t>
            </a:r>
            <a:r>
              <a:rPr lang="ru-RU" sz="1200">
                <a:latin typeface="Calibri" pitchFamily="34" charset="0"/>
              </a:rPr>
              <a:t>отдельные очаги  пожара площадью до 1-2 гектара</a:t>
            </a:r>
          </a:p>
        </p:txBody>
      </p:sp>
      <p:sp>
        <p:nvSpPr>
          <p:cNvPr id="761189" name="Rectangle 4453"/>
          <p:cNvSpPr>
            <a:spLocks noChangeArrowheads="1"/>
          </p:cNvSpPr>
          <p:nvPr/>
        </p:nvSpPr>
        <p:spPr bwMode="auto">
          <a:xfrm>
            <a:off x="9785350" y="5953125"/>
            <a:ext cx="2751138" cy="739775"/>
          </a:xfrm>
          <a:prstGeom prst="rect">
            <a:avLst/>
          </a:prstGeom>
          <a:solidFill>
            <a:srgbClr val="FF6600">
              <a:alpha val="91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428" tIns="45714" rIns="91428" bIns="45714" anchor="ctr">
            <a:spAutoFit/>
          </a:bodyPr>
          <a:lstStyle/>
          <a:p>
            <a:pPr algn="ctr" defTabSz="912813">
              <a:defRPr/>
            </a:pPr>
            <a:r>
              <a:rPr lang="ru-RU" sz="1400" u="sng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Дороги пожарного назначения</a:t>
            </a:r>
          </a:p>
          <a:p>
            <a:pPr defTabSz="912813">
              <a:defRPr/>
            </a:pPr>
            <a:r>
              <a: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протяженность-6 км </a:t>
            </a:r>
          </a:p>
          <a:p>
            <a:pPr defTabSz="912813">
              <a:defRPr/>
            </a:pPr>
            <a:r>
              <a: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с твердым покрытием -4км</a:t>
            </a:r>
          </a:p>
        </p:txBody>
      </p:sp>
      <p:graphicFrame>
        <p:nvGraphicFramePr>
          <p:cNvPr id="13314" name="Object 4455"/>
          <p:cNvGraphicFramePr>
            <a:graphicFrameLocks/>
          </p:cNvGraphicFramePr>
          <p:nvPr/>
        </p:nvGraphicFramePr>
        <p:xfrm>
          <a:off x="8418513" y="7105650"/>
          <a:ext cx="4319587" cy="2374900"/>
        </p:xfrm>
        <a:graphic>
          <a:graphicData uri="http://schemas.openxmlformats.org/presentationml/2006/ole">
            <p:oleObj spid="_x0000_s13314" name="Лист" r:id="rId4" imgW="6000750" imgH="2466975" progId="Excel.Sheet.8">
              <p:embed/>
            </p:oleObj>
          </a:graphicData>
        </a:graphic>
      </p:graphicFrame>
      <p:graphicFrame>
        <p:nvGraphicFramePr>
          <p:cNvPr id="13315" name="Object 4456"/>
          <p:cNvGraphicFramePr>
            <a:graphicFrameLocks/>
          </p:cNvGraphicFramePr>
          <p:nvPr/>
        </p:nvGraphicFramePr>
        <p:xfrm>
          <a:off x="2905125" y="7464425"/>
          <a:ext cx="5295900" cy="2089150"/>
        </p:xfrm>
        <a:graphic>
          <a:graphicData uri="http://schemas.openxmlformats.org/presentationml/2006/ole">
            <p:oleObj spid="_x0000_s13315" name="Лист" r:id="rId5" imgW="6972300" imgH="4648200" progId="Excel.Sheet.8">
              <p:embed/>
            </p:oleObj>
          </a:graphicData>
        </a:graphic>
      </p:graphicFrame>
      <p:sp>
        <p:nvSpPr>
          <p:cNvPr id="761193" name="Rectangle 4457"/>
          <p:cNvSpPr>
            <a:spLocks noChangeArrowheads="1"/>
          </p:cNvSpPr>
          <p:nvPr/>
        </p:nvSpPr>
        <p:spPr bwMode="auto">
          <a:xfrm>
            <a:off x="120650" y="3922713"/>
            <a:ext cx="3111500" cy="739775"/>
          </a:xfrm>
          <a:prstGeom prst="rect">
            <a:avLst/>
          </a:prstGeom>
          <a:solidFill>
            <a:srgbClr val="FF6600">
              <a:alpha val="91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428" tIns="45714" rIns="91428" bIns="45714" anchor="ctr">
            <a:spAutoFit/>
          </a:bodyPr>
          <a:lstStyle/>
          <a:p>
            <a:pPr algn="ctr" defTabSz="912813">
              <a:defRPr/>
            </a:pPr>
            <a:r>
              <a:rPr lang="ru-RU" sz="1400" u="sng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Дороги пожарного назначения</a:t>
            </a:r>
          </a:p>
          <a:p>
            <a:pPr defTabSz="912813">
              <a:defRPr/>
            </a:pPr>
            <a:r>
              <a: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протяженность- 3.8 км </a:t>
            </a:r>
          </a:p>
          <a:p>
            <a:pPr defTabSz="912813">
              <a:defRPr/>
            </a:pPr>
            <a:r>
              <a: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с твердым покрытием – 3.8 км</a:t>
            </a:r>
          </a:p>
        </p:txBody>
      </p:sp>
      <p:sp>
        <p:nvSpPr>
          <p:cNvPr id="761194" name="Text Box 4458"/>
          <p:cNvSpPr txBox="1">
            <a:spLocks noChangeArrowheads="1"/>
          </p:cNvSpPr>
          <p:nvPr/>
        </p:nvSpPr>
        <p:spPr bwMode="auto">
          <a:xfrm>
            <a:off x="7696200" y="1587500"/>
            <a:ext cx="4968875" cy="1196975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0684" tIns="45341" rIns="90684" bIns="45341">
            <a:spAutoFit/>
          </a:bodyPr>
          <a:lstStyle/>
          <a:p>
            <a:pPr algn="ctr" defTabSz="1279525">
              <a:defRPr/>
            </a:pPr>
            <a:r>
              <a:rPr lang="ru-RU" sz="1200" b="1" u="sng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Место забора воды БЕ-200ЧС (484 км)</a:t>
            </a:r>
          </a:p>
          <a:p>
            <a:pPr algn="ctr" defTabSz="1279525">
              <a:defRPr/>
            </a:pPr>
            <a:r>
              <a:rPr lang="ru-RU" sz="12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 </a:t>
            </a:r>
            <a:r>
              <a:rPr lang="ru-RU" sz="1200">
                <a:effectLst>
                  <a:outerShdw blurRad="38100" dist="38100" dir="2700000" algn="tl">
                    <a:srgbClr val="FFFFFF"/>
                  </a:outerShdw>
                </a:effectLst>
              </a:rPr>
              <a:t>НОВОСИБИРСКОЕ ВОДОХРАНИЛИЩЕ</a:t>
            </a:r>
            <a:endParaRPr lang="ru-RU" sz="1200" u="sng">
              <a:effectLst>
                <a:outerShdw blurRad="38100" dist="38100" dir="2700000" algn="tl">
                  <a:srgbClr val="FFFFFF"/>
                </a:outerShdw>
              </a:effectLst>
            </a:endParaRPr>
          </a:p>
          <a:p>
            <a:pPr algn="ctr" defTabSz="1279525">
              <a:defRPr/>
            </a:pPr>
            <a:r>
              <a:rPr lang="ru-RU" sz="12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Полный объем – 8,8 км куб. Площадь зеркала – 1090 км кв. Длина – 182 км. Максимальная ширина – 22 км. Глубина (верхний бьеф у плотины при НПУ) – 113,5</a:t>
            </a:r>
          </a:p>
          <a:p>
            <a:pPr algn="ctr" defTabSz="1279525">
              <a:defRPr/>
            </a:pPr>
            <a:r>
              <a:rPr lang="ru-RU" sz="12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Координаты: 54,46 СШ, 82,45 В.Д.</a:t>
            </a:r>
          </a:p>
        </p:txBody>
      </p:sp>
      <p:sp>
        <p:nvSpPr>
          <p:cNvPr id="761196" name="Text Box 207"/>
          <p:cNvSpPr txBox="1">
            <a:spLocks noChangeArrowheads="1"/>
          </p:cNvSpPr>
          <p:nvPr/>
        </p:nvSpPr>
        <p:spPr bwMode="auto">
          <a:xfrm>
            <a:off x="63500" y="5016500"/>
            <a:ext cx="4249738" cy="1417638"/>
          </a:xfrm>
          <a:prstGeom prst="rect">
            <a:avLst/>
          </a:prstGeom>
          <a:solidFill>
            <a:schemeClr val="bg1">
              <a:alpha val="89999"/>
            </a:schemeClr>
          </a:solidFill>
          <a:ln w="9525">
            <a:solidFill>
              <a:schemeClr val="bg2"/>
            </a:solidFill>
            <a:miter lim="800000"/>
            <a:headEnd/>
            <a:tailEnd/>
          </a:ln>
        </p:spPr>
        <p:txBody>
          <a:bodyPr lIns="127621" tIns="63815" rIns="127621" bIns="63815">
            <a:spAutoFit/>
          </a:bodyPr>
          <a:lstStyle/>
          <a:p>
            <a:pPr algn="ctr" defTabSz="1789113">
              <a:spcBef>
                <a:spcPct val="50000"/>
              </a:spcBef>
              <a:defRPr/>
            </a:pPr>
            <a:r>
              <a:rPr lang="ru-RU" sz="1300" b="1" u="sng">
                <a:solidFill>
                  <a:srgbClr val="00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ПРЕВЕНТИВНЫЕ МЕРОПРИЯТИЯ ПРОВОДИМЫЕ ОМСУ</a:t>
            </a:r>
          </a:p>
          <a:p>
            <a:pPr defTabSz="1789113">
              <a:spcBef>
                <a:spcPct val="50000"/>
              </a:spcBef>
              <a:defRPr/>
            </a:pPr>
            <a:r>
              <a:rPr lang="ru-RU" sz="1000">
                <a:effectLst>
                  <a:outerShdw blurRad="38100" dist="38100" dir="2700000" algn="tl">
                    <a:srgbClr val="C0C0C0"/>
                  </a:outerShdw>
                </a:effectLst>
              </a:rPr>
              <a:t>Восстанавливаются и содержатся в исправном состоянии источники противопожарного водоснабжения, подъезды к источникам водоснабжения. Весенний и осенний периоды производится выкос травы и уборка горючих материалов в пределах границ поселения</a:t>
            </a:r>
            <a:r>
              <a:rPr lang="ru-RU" sz="1300">
                <a:effectLst>
                  <a:outerShdw blurRad="38100" dist="38100" dir="2700000" algn="tl">
                    <a:srgbClr val="C0C0C0"/>
                  </a:outerShdw>
                </a:effectLst>
              </a:rPr>
              <a:t>.</a:t>
            </a:r>
          </a:p>
        </p:txBody>
      </p:sp>
      <p:sp>
        <p:nvSpPr>
          <p:cNvPr id="761197" name="Text Box 207"/>
          <p:cNvSpPr txBox="1">
            <a:spLocks noChangeArrowheads="1"/>
          </p:cNvSpPr>
          <p:nvPr/>
        </p:nvSpPr>
        <p:spPr bwMode="auto">
          <a:xfrm>
            <a:off x="63500" y="1631950"/>
            <a:ext cx="5184775" cy="1071563"/>
          </a:xfrm>
          <a:prstGeom prst="rect">
            <a:avLst/>
          </a:prstGeom>
          <a:solidFill>
            <a:srgbClr val="FFFFFF">
              <a:alpha val="7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78672" tIns="89340" rIns="178672" bIns="89340">
            <a:spAutoFit/>
          </a:bodyPr>
          <a:lstStyle/>
          <a:p>
            <a:pPr algn="ctr" defTabSz="2505075">
              <a:spcBef>
                <a:spcPct val="50000"/>
              </a:spcBef>
              <a:defRPr/>
            </a:pPr>
            <a:r>
              <a:rPr lang="ru-RU" sz="1300" b="1" u="sng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Прогноз возможного развития  пожаров</a:t>
            </a:r>
          </a:p>
          <a:p>
            <a:pPr defTabSz="2505075">
              <a:spcBef>
                <a:spcPct val="50000"/>
              </a:spcBef>
              <a:defRPr/>
            </a:pPr>
            <a:r>
              <a:rPr lang="ru-RU" sz="1000">
                <a:effectLst>
                  <a:outerShdw blurRad="38100" dist="38100" dir="2700000" algn="tl">
                    <a:srgbClr val="C0C0C0"/>
                  </a:outerShdw>
                </a:effectLst>
              </a:rPr>
              <a:t>В период с мая  по сентябрь текущего года возможно возникновение природных пожаров очагового характера. Основные причины возникновения пожаров является неосторожное обращение с огнем. Переход природных пожаров в жилую зону возможен </a:t>
            </a:r>
          </a:p>
        </p:txBody>
      </p:sp>
      <p:graphicFrame>
        <p:nvGraphicFramePr>
          <p:cNvPr id="13316" name="Object 59"/>
          <p:cNvGraphicFramePr>
            <a:graphicFrameLocks noChangeAspect="1"/>
          </p:cNvGraphicFramePr>
          <p:nvPr/>
        </p:nvGraphicFramePr>
        <p:xfrm>
          <a:off x="8416925" y="5448300"/>
          <a:ext cx="4251325" cy="1655763"/>
        </p:xfrm>
        <a:graphic>
          <a:graphicData uri="http://schemas.openxmlformats.org/presentationml/2006/ole">
            <p:oleObj spid="_x0000_s13316" name="Лист" r:id="rId6" imgW="6296025" imgH="2038350" progId="Excel.Sheet.8">
              <p:embed/>
            </p:oleObj>
          </a:graphicData>
        </a:graphic>
      </p:graphicFrame>
      <p:graphicFrame>
        <p:nvGraphicFramePr>
          <p:cNvPr id="13317" name="Object 150"/>
          <p:cNvGraphicFramePr>
            <a:graphicFrameLocks noChangeAspect="1"/>
          </p:cNvGraphicFramePr>
          <p:nvPr/>
        </p:nvGraphicFramePr>
        <p:xfrm>
          <a:off x="71438" y="2784475"/>
          <a:ext cx="5176837" cy="1079500"/>
        </p:xfrm>
        <a:graphic>
          <a:graphicData uri="http://schemas.openxmlformats.org/presentationml/2006/ole">
            <p:oleObj spid="_x0000_s13317" name="Лист" r:id="rId7" imgW="7753350" imgH="2438400" progId="Excel.Sheet.8">
              <p:embed/>
            </p:oleObj>
          </a:graphicData>
        </a:graphic>
      </p:graphicFrame>
      <p:sp>
        <p:nvSpPr>
          <p:cNvPr id="761225" name="Rectangle 4489"/>
          <p:cNvSpPr>
            <a:spLocks noChangeArrowheads="1"/>
          </p:cNvSpPr>
          <p:nvPr/>
        </p:nvSpPr>
        <p:spPr bwMode="auto">
          <a:xfrm>
            <a:off x="4313238" y="6384925"/>
            <a:ext cx="3600450" cy="831850"/>
          </a:xfrm>
          <a:prstGeom prst="rect">
            <a:avLst/>
          </a:prstGeom>
          <a:solidFill>
            <a:srgbClr val="FF0000">
              <a:alpha val="8999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417" tIns="45709" rIns="91417" bIns="45709">
            <a:spAutoFit/>
          </a:bodyPr>
          <a:lstStyle/>
          <a:p>
            <a:pPr algn="ctr" defTabSz="1279525">
              <a:defRPr/>
            </a:pPr>
            <a:r>
              <a:rPr lang="ru-RU" sz="14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Места забора воды  с применением авиации на территории НП (вертолетом)  </a:t>
            </a:r>
            <a:r>
              <a:rPr lang="ru-RU" sz="20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отсутствуют</a:t>
            </a:r>
          </a:p>
        </p:txBody>
      </p:sp>
      <p:sp>
        <p:nvSpPr>
          <p:cNvPr id="13330" name="AutoShape 252"/>
          <p:cNvSpPr>
            <a:spLocks noChangeArrowheads="1"/>
          </p:cNvSpPr>
          <p:nvPr/>
        </p:nvSpPr>
        <p:spPr bwMode="auto">
          <a:xfrm>
            <a:off x="5392738" y="4224338"/>
            <a:ext cx="1944687" cy="1050925"/>
          </a:xfrm>
          <a:prstGeom prst="wedgeRectCallout">
            <a:avLst>
              <a:gd name="adj1" fmla="val -78000"/>
              <a:gd name="adj2" fmla="val 108310"/>
            </a:avLst>
          </a:prstGeom>
          <a:solidFill>
            <a:srgbClr val="CC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8" tIns="63871" rIns="127748" bIns="63871">
            <a:spAutoFit/>
          </a:bodyPr>
          <a:lstStyle/>
          <a:p>
            <a:pPr algn="ctr" defTabSz="2092325"/>
            <a:r>
              <a:rPr lang="ru-RU" sz="1000" i="1" u="sng">
                <a:latin typeface="Calibri" pitchFamily="34" charset="0"/>
              </a:rPr>
              <a:t>ФАП</a:t>
            </a:r>
          </a:p>
          <a:p>
            <a:pPr algn="ctr" defTabSz="2092325"/>
            <a:r>
              <a:rPr lang="ru-RU" sz="1000" i="1" u="sng">
                <a:latin typeface="Calibri" pitchFamily="34" charset="0"/>
              </a:rPr>
              <a:t>Ул. Центральная, 11а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Коечных мест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Канахина Л.В.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Приемного покоя – нет </a:t>
            </a:r>
          </a:p>
          <a:p>
            <a:pPr algn="ctr" defTabSz="2092325"/>
            <a:r>
              <a:rPr lang="ru-RU" sz="1000" i="1">
                <a:latin typeface="Calibri" pitchFamily="34" charset="0"/>
              </a:rPr>
              <a:t>8 (38364)-50-130 </a:t>
            </a:r>
          </a:p>
        </p:txBody>
      </p:sp>
      <p:sp>
        <p:nvSpPr>
          <p:cNvPr id="13331" name="Text Box 193"/>
          <p:cNvSpPr txBox="1">
            <a:spLocks noChangeArrowheads="1"/>
          </p:cNvSpPr>
          <p:nvPr/>
        </p:nvSpPr>
        <p:spPr bwMode="auto">
          <a:xfrm>
            <a:off x="127000" y="8401050"/>
            <a:ext cx="2528888" cy="104140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</p:spPr>
        <p:txBody>
          <a:bodyPr lIns="127744" tIns="63871" rIns="127744" bIns="63871">
            <a:spAutoFit/>
          </a:bodyPr>
          <a:lstStyle/>
          <a:p>
            <a:pPr defTabSz="1279525"/>
            <a:r>
              <a:rPr lang="ru-RU" sz="1000" u="sng">
                <a:latin typeface="Calibri" pitchFamily="34" charset="0"/>
              </a:rPr>
              <a:t>расчет   эвакуации  при угрозе распространения огня:</a:t>
            </a:r>
          </a:p>
          <a:p>
            <a:pPr defTabSz="1279525"/>
            <a:r>
              <a:rPr lang="ru-RU" sz="1000">
                <a:latin typeface="Calibri" pitchFamily="34" charset="0"/>
              </a:rPr>
              <a:t>Население –   297 чел.</a:t>
            </a:r>
          </a:p>
          <a:p>
            <a:pPr defTabSz="1279525"/>
            <a:r>
              <a:rPr lang="ru-RU" sz="1000">
                <a:latin typeface="Calibri" pitchFamily="34" charset="0"/>
              </a:rPr>
              <a:t>В том числе детей –   59 чел.</a:t>
            </a:r>
          </a:p>
          <a:p>
            <a:pPr defTabSz="1279525"/>
            <a:r>
              <a:rPr lang="ru-RU" sz="1000">
                <a:latin typeface="Calibri" pitchFamily="34" charset="0"/>
              </a:rPr>
              <a:t>Голов скота –  600</a:t>
            </a:r>
          </a:p>
          <a:p>
            <a:pPr defTabSz="1279525"/>
            <a:r>
              <a:rPr lang="ru-RU" sz="1000">
                <a:latin typeface="Calibri" pitchFamily="34" charset="0"/>
              </a:rPr>
              <a:t>Мат. средств – на сумму  1200  тыс. руб.</a:t>
            </a:r>
            <a:endParaRPr lang="ru-RU" sz="1000"/>
          </a:p>
        </p:txBody>
      </p:sp>
      <p:grpSp>
        <p:nvGrpSpPr>
          <p:cNvPr id="13332" name="Group 4500"/>
          <p:cNvGrpSpPr>
            <a:grpSpLocks/>
          </p:cNvGrpSpPr>
          <p:nvPr/>
        </p:nvGrpSpPr>
        <p:grpSpPr bwMode="auto">
          <a:xfrm>
            <a:off x="207963" y="7753350"/>
            <a:ext cx="722312" cy="360363"/>
            <a:chOff x="3350" y="2525"/>
            <a:chExt cx="455" cy="227"/>
          </a:xfrm>
        </p:grpSpPr>
        <p:sp>
          <p:nvSpPr>
            <p:cNvPr id="13335" name="Rectangle 54"/>
            <p:cNvSpPr>
              <a:spLocks noChangeArrowheads="1"/>
            </p:cNvSpPr>
            <p:nvPr/>
          </p:nvSpPr>
          <p:spPr bwMode="auto">
            <a:xfrm>
              <a:off x="3579" y="2558"/>
              <a:ext cx="226" cy="194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522" tIns="12522" rIns="12522" bIns="12522"/>
            <a:lstStyle/>
            <a:p>
              <a:pPr algn="ctr" defTabSz="912813"/>
              <a:r>
                <a:rPr lang="ru-RU" sz="1000" b="1">
                  <a:cs typeface="Arial" pitchFamily="34" charset="0"/>
                </a:rPr>
                <a:t>ЦРБ</a:t>
              </a:r>
              <a:endParaRPr lang="ru-RU" sz="1000">
                <a:cs typeface="Arial" pitchFamily="34" charset="0"/>
              </a:endParaRPr>
            </a:p>
            <a:p>
              <a:pPr algn="ctr" defTabSz="912813"/>
              <a:r>
                <a:rPr lang="ru-RU" sz="1000">
                  <a:cs typeface="Arial" pitchFamily="34" charset="0"/>
                </a:rPr>
                <a:t> </a:t>
              </a:r>
              <a:r>
                <a:rPr lang="ru-RU" sz="1000" b="1">
                  <a:cs typeface="Arial" pitchFamily="34" charset="0"/>
                </a:rPr>
                <a:t>265</a:t>
              </a:r>
            </a:p>
          </p:txBody>
        </p:sp>
        <p:grpSp>
          <p:nvGrpSpPr>
            <p:cNvPr id="13336" name="Group 56"/>
            <p:cNvGrpSpPr>
              <a:grpSpLocks/>
            </p:cNvGrpSpPr>
            <p:nvPr/>
          </p:nvGrpSpPr>
          <p:grpSpPr bwMode="auto">
            <a:xfrm>
              <a:off x="3350" y="2525"/>
              <a:ext cx="228" cy="197"/>
              <a:chOff x="0" y="1"/>
              <a:chExt cx="20000" cy="19999"/>
            </a:xfrm>
          </p:grpSpPr>
          <p:sp>
            <p:nvSpPr>
              <p:cNvPr id="13337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0065" tIns="45007" rIns="90065" bIns="45007"/>
              <a:lstStyle/>
              <a:p>
                <a:pPr algn="ctr" defTabSz="912813"/>
                <a:endParaRPr lang="ru-RU" sz="2100">
                  <a:cs typeface="Arial" pitchFamily="34" charset="0"/>
                </a:endParaRPr>
              </a:p>
            </p:txBody>
          </p:sp>
          <p:sp>
            <p:nvSpPr>
              <p:cNvPr id="13338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39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3340" name="Group 60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3341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342" name="Line 6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13333" name="AutoShape 4509"/>
          <p:cNvSpPr>
            <a:spLocks noChangeArrowheads="1"/>
          </p:cNvSpPr>
          <p:nvPr/>
        </p:nvSpPr>
        <p:spPr bwMode="auto">
          <a:xfrm>
            <a:off x="568325" y="6600825"/>
            <a:ext cx="1873250" cy="1101725"/>
          </a:xfrm>
          <a:prstGeom prst="wedgeRectCallout">
            <a:avLst>
              <a:gd name="adj1" fmla="val -60593"/>
              <a:gd name="adj2" fmla="val 66139"/>
            </a:avLst>
          </a:prstGeom>
          <a:solidFill>
            <a:srgbClr val="FFCC99">
              <a:alpha val="7999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279525"/>
            <a:r>
              <a:rPr lang="ru-RU" sz="900" b="1">
                <a:latin typeface="Times New Roman" pitchFamily="18" charset="0"/>
              </a:rPr>
              <a:t>ЦРБ</a:t>
            </a:r>
            <a:r>
              <a:rPr lang="ru-RU" sz="900"/>
              <a:t>, </a:t>
            </a:r>
            <a:r>
              <a:rPr lang="ru-RU" sz="900" b="1"/>
              <a:t>г. Татарск ул. Смирновская,109; </a:t>
            </a:r>
          </a:p>
          <a:p>
            <a:pPr algn="ctr" defTabSz="1279525"/>
            <a:r>
              <a:rPr lang="ru-RU" sz="900" b="1"/>
              <a:t>Глав. врач - Пендюк Е.Н.</a:t>
            </a:r>
          </a:p>
          <a:p>
            <a:pPr algn="ctr" defTabSz="1279525"/>
            <a:r>
              <a:rPr lang="ru-RU" sz="900" b="1"/>
              <a:t>раб. тел. 8-383-64-21-085; 20-888 </a:t>
            </a:r>
          </a:p>
          <a:p>
            <a:pPr algn="ctr" defTabSz="1279525"/>
            <a:r>
              <a:rPr lang="ru-RU" sz="900" b="1"/>
              <a:t>сот. тел. 8-913- 900-34-55</a:t>
            </a:r>
          </a:p>
          <a:p>
            <a:pPr algn="ctr" defTabSz="1279525"/>
            <a:r>
              <a:rPr lang="ru-RU" sz="900" b="1"/>
              <a:t> приемный покой </a:t>
            </a:r>
          </a:p>
          <a:p>
            <a:pPr algn="ctr" defTabSz="1279525"/>
            <a:r>
              <a:rPr lang="ru-RU" sz="900" b="1"/>
              <a:t>тел 8-383-64-20-274</a:t>
            </a:r>
          </a:p>
          <a:p>
            <a:pPr algn="ctr" defTabSz="1279525"/>
            <a:r>
              <a:rPr lang="ru-RU" sz="900" b="1"/>
              <a:t>коеч. емкость 265 мест</a:t>
            </a:r>
          </a:p>
        </p:txBody>
      </p:sp>
      <p:pic>
        <p:nvPicPr>
          <p:cNvPr id="13334" name="Picture 4510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5535613" y="2568575"/>
            <a:ext cx="1801812" cy="433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3318" name="Object 4511"/>
          <p:cNvGraphicFramePr>
            <a:graphicFrameLocks/>
          </p:cNvGraphicFramePr>
          <p:nvPr/>
        </p:nvGraphicFramePr>
        <p:xfrm>
          <a:off x="9783763" y="2855913"/>
          <a:ext cx="2881312" cy="1584325"/>
        </p:xfrm>
        <a:graphic>
          <a:graphicData uri="http://schemas.openxmlformats.org/presentationml/2006/ole">
            <p:oleObj spid="_x0000_s13318" name="Лист" r:id="rId9" imgW="3219450" imgH="1733550" progId="Excel.Shee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defRPr/>
            </a:pPr>
            <a:r>
              <a:rPr lang="ru-RU" sz="2000" b="1"/>
              <a:t>Паспорт территории села Новотроицк</a:t>
            </a:r>
          </a:p>
          <a:p>
            <a:pPr algn="ctr" defTabSz="1279525">
              <a:defRPr/>
            </a:pPr>
            <a:r>
              <a:rPr lang="ru-RU" sz="2000" b="1"/>
              <a:t>Новотроицкого сельсовета  Татарского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зданий, сооружений и таблица вызовов)</a:t>
            </a:r>
          </a:p>
        </p:txBody>
      </p:sp>
      <p:graphicFrame>
        <p:nvGraphicFramePr>
          <p:cNvPr id="14338" name="Object 7"/>
          <p:cNvGraphicFramePr>
            <a:graphicFrameLocks/>
          </p:cNvGraphicFramePr>
          <p:nvPr/>
        </p:nvGraphicFramePr>
        <p:xfrm>
          <a:off x="3160713" y="4584700"/>
          <a:ext cx="5976937" cy="2446338"/>
        </p:xfrm>
        <a:graphic>
          <a:graphicData uri="http://schemas.openxmlformats.org/presentationml/2006/ole">
            <p:oleObj spid="_x0000_s14338" name="Лист" r:id="rId3" imgW="6000750" imgH="2466975" progId="Excel.Sheet.8">
              <p:embed/>
            </p:oleObj>
          </a:graphicData>
        </a:graphic>
      </p:graphicFrame>
      <p:graphicFrame>
        <p:nvGraphicFramePr>
          <p:cNvPr id="14339" name="Object 8"/>
          <p:cNvGraphicFramePr>
            <a:graphicFrameLocks/>
          </p:cNvGraphicFramePr>
          <p:nvPr/>
        </p:nvGraphicFramePr>
        <p:xfrm>
          <a:off x="5032375" y="2352675"/>
          <a:ext cx="2881313" cy="1584325"/>
        </p:xfrm>
        <a:graphic>
          <a:graphicData uri="http://schemas.openxmlformats.org/presentationml/2006/ole">
            <p:oleObj spid="_x0000_s14339" name="Лист" r:id="rId4" imgW="3219450" imgH="1733550" progId="Excel.Shee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463" tIns="63748" rIns="127463" bIns="63748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ТРАНСПОРТЕ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29699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801600" cy="9647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12" tIns="63616" rIns="127212" bIns="63616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Раздел №3</a:t>
            </a:r>
          </a:p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ОБЩАЯ ИНФОРМАЦИЯ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25026" name="Group 2"/>
          <p:cNvGraphicFramePr>
            <a:graphicFrameLocks noGrp="1"/>
          </p:cNvGraphicFramePr>
          <p:nvPr/>
        </p:nvGraphicFramePr>
        <p:xfrm>
          <a:off x="279400" y="2019300"/>
          <a:ext cx="12336463" cy="1633538"/>
        </p:xfrm>
        <a:graphic>
          <a:graphicData uri="http://schemas.openxmlformats.org/drawingml/2006/table">
            <a:tbl>
              <a:tblPr/>
              <a:tblGrid>
                <a:gridCol w="476250"/>
                <a:gridCol w="1612900"/>
                <a:gridCol w="1295400"/>
                <a:gridCol w="1152525"/>
                <a:gridCol w="1727200"/>
                <a:gridCol w="808038"/>
                <a:gridCol w="1497012"/>
                <a:gridCol w="1800225"/>
                <a:gridCol w="1966913"/>
              </a:tblGrid>
              <a:tr h="287338">
                <a:tc gridSpan="9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Arial" pitchFamily="34" charset="0"/>
                        </a:rPr>
                        <a:t>Перечень информационных систем мониторинга леса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51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п/п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itchFamily="34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Место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расположение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itchFamily="34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Координаты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Возможность дистанционного управления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Радиус обзора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Принадлежность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ФИО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ответственного контактный ТЛФ.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Возможность трансляции через интернет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89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Широта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  <a:cs typeface="Times New Roman" pitchFamily="18" charset="0"/>
                        </a:rPr>
                        <a:t>Долгота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C0C0C0"/>
                          </a:outerShdw>
                        </a:effectLst>
                        <a:latin typeface="Arial" pitchFamily="34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2588">
                <a:tc gridSpan="9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Информационные системы мониторинга леса, участки, ежегодно подверженные лесным и торфяным пожарам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 на территории населенного пункта</a:t>
                      </a: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 </a:t>
                      </a:r>
                      <a:r>
                        <a:rPr kumimoji="0" lang="ru-RU" sz="1800" b="0" i="0" u="sng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Arial" pitchFamily="34" charset="0"/>
                        </a:rPr>
                        <a:t>ОТСУТСТВУЮТ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99358" name="Text Box 553"/>
          <p:cNvSpPr txBox="1">
            <a:spLocks noChangeArrowheads="1"/>
          </p:cNvSpPr>
          <p:nvPr/>
        </p:nvSpPr>
        <p:spPr bwMode="auto">
          <a:xfrm>
            <a:off x="0" y="-23813"/>
            <a:ext cx="12801600" cy="1704976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283" tIns="23143" rIns="46283" bIns="23143" anchor="ctr" anchorCtr="1"/>
          <a:lstStyle/>
          <a:p>
            <a:pPr algn="ctr" defTabSz="1276350"/>
            <a:r>
              <a:rPr lang="ru-RU" sz="3200">
                <a:latin typeface="Times New Roman" pitchFamily="18" charset="0"/>
                <a:cs typeface="Times New Roman" pitchFamily="18" charset="0"/>
              </a:rPr>
              <a:t>Паспорт территории села  Новотроицк  </a:t>
            </a:r>
          </a:p>
          <a:p>
            <a:pPr algn="ctr" defTabSz="1276350"/>
            <a:r>
              <a:rPr lang="ru-RU" sz="3200">
                <a:latin typeface="Times New Roman" pitchFamily="18" charset="0"/>
                <a:cs typeface="Times New Roman" pitchFamily="18" charset="0"/>
              </a:rPr>
              <a:t>Новотроицкого сельсовета   Татарского района</a:t>
            </a:r>
          </a:p>
          <a:p>
            <a:pPr algn="ctr" defTabSz="1276350">
              <a:lnSpc>
                <a:spcPct val="80000"/>
              </a:lnSpc>
            </a:pPr>
            <a:r>
              <a:rPr lang="ru-RU">
                <a:solidFill>
                  <a:srgbClr val="0000FF"/>
                </a:solidFill>
                <a:latin typeface="Times New Roman" pitchFamily="18" charset="0"/>
              </a:rPr>
              <a:t>(Наличие информационных систем мониторинга леса  на территории населенного пункта)</a:t>
            </a:r>
            <a:endParaRPr lang="ru-RU">
              <a:solidFill>
                <a:srgbClr val="000000"/>
              </a:solidFill>
              <a:latin typeface="Times New Roman" pitchFamily="18" charset="0"/>
            </a:endParaRPr>
          </a:p>
          <a:p>
            <a:pPr algn="ctr" defTabSz="1276350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Line 2"/>
          <p:cNvSpPr>
            <a:spLocks noChangeShapeType="1"/>
          </p:cNvSpPr>
          <p:nvPr/>
        </p:nvSpPr>
        <p:spPr bwMode="auto">
          <a:xfrm>
            <a:off x="9169400" y="-11113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1179651" name="Group 3"/>
          <p:cNvGraphicFramePr>
            <a:graphicFrameLocks noGrp="1"/>
          </p:cNvGraphicFramePr>
          <p:nvPr/>
        </p:nvGraphicFramePr>
        <p:xfrm>
          <a:off x="0" y="839788"/>
          <a:ext cx="12801600" cy="8583612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576262"/>
                <a:gridCol w="792163"/>
                <a:gridCol w="903287"/>
                <a:gridCol w="2376488"/>
                <a:gridCol w="830262"/>
                <a:gridCol w="642938"/>
                <a:gridCol w="719137"/>
                <a:gridCol w="798513"/>
                <a:gridCol w="922337"/>
              </a:tblGrid>
              <a:tr h="1762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285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ЦУКС по субъекту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постоянная готовность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ЦУКС ГУ МЧС России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Аэромобильная группировка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Ч+3.00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Ч+7.00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 создании аэромоб. группировки сил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14.03.16 №157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1.1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Подразделения ФПС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Подразделения ППС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Ч+0.10 (город)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Ч+0.20 (село)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123-ФЗ «Технический регл. о треб. пож. безопасности»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ФГКУ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Сибирский СЦ МЧС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СРЦ от 28.01.13 №50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утв. порядка прим. СиС СФО в гот. к применению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Бердский ПСО филиал ФГКУ «СРПСО МЧС РФ»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Группа БПЛА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1.6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Психологическая служба (оперативная группа)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ГУ МЧС РФ по НСО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 организ. операт. деж. В ГУ МЧС по НСО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 30.06.16 №497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134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186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0678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04" tIns="106812" rIns="213604" bIns="106812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природных пожаров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80674" name="Group 2"/>
          <p:cNvGraphicFramePr>
            <a:graphicFrameLocks noGrp="1"/>
          </p:cNvGraphicFramePr>
          <p:nvPr/>
        </p:nvGraphicFramePr>
        <p:xfrm>
          <a:off x="0" y="773113"/>
          <a:ext cx="12801600" cy="742632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Минздрав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Минздрава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Оперативный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центра ВЦМК «Защита»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 ВЦМК: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Дежурные врачи медучреждений различного профиля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ФБУ здравоохранения «Центр гигиены и эпидемиологии»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дежурный тер.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фонда ОМС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Минздрава России</a:t>
                      </a:r>
                      <a:endParaRPr kumimoji="0" lang="ru-RU" sz="4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Бригада специализированной медицинской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 БСМП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Станции скорой помощи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 (БСМП)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Фельдшерские бригады (БСМП)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медицинский отряд (Сибирский ОМЦ ФМБА)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Психологическая служба (оперативная группа)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Приказ МЗО № 803 от  28.11.2006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Минздрав России: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1670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04" tIns="106812" rIns="213604" bIns="106812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природных пожаров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81698" name="Group 2"/>
          <p:cNvGraphicFramePr>
            <a:graphicFrameLocks noGrp="1"/>
          </p:cNvGraphicFramePr>
          <p:nvPr/>
        </p:nvGraphicFramePr>
        <p:xfrm>
          <a:off x="0" y="192088"/>
          <a:ext cx="12801600" cy="10964862"/>
        </p:xfrm>
        <a:graphic>
          <a:graphicData uri="http://schemas.openxmlformats.org/drawingml/2006/table">
            <a:tbl>
              <a:tblPr/>
              <a:tblGrid>
                <a:gridCol w="352425"/>
                <a:gridCol w="1727200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Функциональные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МВД России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ОПУ ГУ МВД России по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МВД России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Отделы, ГИБДД МВД РФ по НСО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Приказ МВД от 13.07.2007 № 633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16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Минприроды России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Минприроды России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ФГБУ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«Зап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-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Сиб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упр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.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 гидрометеорологии и мониторингу окруж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среды»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Приказ Росгидромета от 04.02.2008 № 25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0975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Минприроды России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Гидрометеоцентр  ФГБУ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«Зап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-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Сиб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.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упр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.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 гидрометеорологии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»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Приказ Росгидромета от 04.02.2008 № 25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Минприроды России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Гидрометеостанции НСО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Приказ Росгидромета от 04.02.2008 № 25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Минтранс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 Минтранса России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Западно-Сибирская железная дорога – филиал ОАО «РЖД»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Приказ Минтранса от 23.01.2009 № 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ОПУ: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органы Минтранса России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Западно-Сибирская железная дорога – филиал ОАО «РЖД»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Приказ Минтранса от 23.01.2009 № 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территориальные органы:</a:t>
                      </a: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Минтранса России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Пожарный поезд Зап-Сиб ЖД ОАО «РЖД»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Приказ Минтранса от 23.01.2009 № 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Авиапредприятия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«Новосибирская база Авиалесоохраны» НСО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Приказ Минтранса от 23.01.2009 № 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ФП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301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70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102873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04" tIns="106812" rIns="213604" bIns="106812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природных пожаров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04" tIns="106812" rIns="213604" bIns="106812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природных пожаров</a:t>
            </a:r>
          </a:p>
        </p:txBody>
      </p:sp>
      <p:graphicFrame>
        <p:nvGraphicFramePr>
          <p:cNvPr id="1182723" name="Group 3"/>
          <p:cNvGraphicFramePr>
            <a:graphicFrameLocks noGrp="1"/>
          </p:cNvGraphicFramePr>
          <p:nvPr/>
        </p:nvGraphicFramePr>
        <p:xfrm>
          <a:off x="0" y="912813"/>
          <a:ext cx="12801600" cy="842962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Территориальные подсистемы РСЧС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Координационные органы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субъекта РФ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ОШ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субъекта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Ч+2.30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ОГ КЧС и ОПБ муниципального района НСО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№68-ФЗ от 21.12.94 «О защите насел. И территорий от ЧС»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44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КЧС и ОПБ субъекта: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Органы повседневного управления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ДДС субъекта Администрации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Протокол правительственной комиссии РФ от 28.8.15 №7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ЕДДС муниципального района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постоянная готовность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Протокол правительственной комиссии РФ от 28.8.15 №7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ЕДДС:</a:t>
                      </a: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5365750" algn="l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Силы и средства ликвидации ЧС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Аварийно-спасательная служба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№151-ФЗ от 22.08.95 «Об аварийно-спасательных службах»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АО «Региональные электрические сети» НСО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Технический регламент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ГУП НСО 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«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Татарский лесхоз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14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Приказ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Департамента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от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4.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04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.20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15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№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ДПО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123-ФЗ «Технический регл. о треб. пож. безопасности»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ГКУ НСО ТУАД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ОАО «Новосибирскавтодор»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№257-ФЗ от 08.11.07 «Об автодорогах и дор. деятельности»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ВПО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Раб. Ч+0.30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Не раб. Ч+1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Ч+1.30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123-ФЗ «Технический регл. о треб. пож. безопасности»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Всего за силы и средства ликвидации ЧС субъекта: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159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67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ТП РСЧС: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69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83746" name="Group 2"/>
          <p:cNvGraphicFramePr>
            <a:graphicFrameLocks noGrp="1"/>
          </p:cNvGraphicFramePr>
          <p:nvPr/>
        </p:nvGraphicFramePr>
        <p:xfrm>
          <a:off x="0" y="839788"/>
          <a:ext cx="12801600" cy="2974975"/>
        </p:xfrm>
        <a:graphic>
          <a:graphicData uri="http://schemas.openxmlformats.org/drawingml/2006/table">
            <a:tbl>
              <a:tblPr/>
              <a:tblGrid>
                <a:gridCol w="406400"/>
                <a:gridCol w="1673225"/>
                <a:gridCol w="720725"/>
                <a:gridCol w="576263"/>
                <a:gridCol w="863600"/>
                <a:gridCol w="720725"/>
                <a:gridCol w="792162"/>
                <a:gridCol w="758825"/>
                <a:gridCol w="1689100"/>
                <a:gridCol w="936625"/>
                <a:gridCol w="719138"/>
                <a:gridCol w="720725"/>
                <a:gridCol w="936625"/>
                <a:gridCol w="1287462"/>
              </a:tblGrid>
              <a:tr h="214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Привлечение в соответствии с планами применения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Нормативный документ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показателей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286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Получение информации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0350">
                <a:tc grid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Другие министерства и ведомства (организации), не имеющие функциональных подсистем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Прокуратура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ФСБ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Следственный комитет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Ч+0.40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Ч+1.00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Уголовный кодекс РФ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министерства и ведомства, не имеющие функциональных подсистем: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3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ИТОГО за РСЧС: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511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142</a:t>
                      </a:r>
                    </a:p>
                  </a:txBody>
                  <a:tcPr anchor="ctr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00"/>
                    </a:solidFill>
                  </a:tcPr>
                </a:tc>
              </a:tr>
            </a:tbl>
          </a:graphicData>
        </a:graphic>
      </p:graphicFrame>
      <p:sp>
        <p:nvSpPr>
          <p:cNvPr id="104591" name="Text Box 15"/>
          <p:cNvSpPr txBox="1">
            <a:spLocks noChangeArrowheads="1"/>
          </p:cNvSpPr>
          <p:nvPr/>
        </p:nvSpPr>
        <p:spPr bwMode="auto">
          <a:xfrm>
            <a:off x="0" y="0"/>
            <a:ext cx="12801600" cy="7477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213604" tIns="106812" rIns="213604" bIns="106812">
            <a:spAutoFit/>
          </a:bodyPr>
          <a:lstStyle/>
          <a:p>
            <a:pPr algn="ctr" defTabSz="3649663">
              <a:lnSpc>
                <a:spcPct val="80000"/>
              </a:lnSpc>
            </a:pPr>
            <a:r>
              <a:rPr lang="ru-RU" sz="2400">
                <a:latin typeface="Times New Roman" pitchFamily="18" charset="0"/>
              </a:rPr>
              <a:t>Ведомость</a:t>
            </a:r>
          </a:p>
          <a:p>
            <a:pPr algn="ctr" defTabSz="3649663">
              <a:lnSpc>
                <a:spcPct val="80000"/>
              </a:lnSpc>
            </a:pPr>
            <a:r>
              <a:rPr lang="ru-RU" sz="2000">
                <a:latin typeface="Times New Roman" pitchFamily="18" charset="0"/>
              </a:rPr>
              <a:t>привлечения сил и средств для ликвидации последствий ЧС,  вызванной риском природных пожаров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960438" y="2982913"/>
            <a:ext cx="10880725" cy="2057400"/>
          </a:xfrm>
        </p:spPr>
        <p:txBody>
          <a:bodyPr lIns="127508" tIns="63767" rIns="127508" bIns="63767"/>
          <a:lstStyle/>
          <a:p>
            <a:pPr eaLnBrk="1" hangingPunct="1"/>
            <a:r>
              <a:rPr lang="ru-RU" b="1" smtClean="0">
                <a:solidFill>
                  <a:srgbClr val="FFFF00"/>
                </a:solidFill>
              </a:rPr>
              <a:t>РИСКИ ВОЗНИКНОВЕНИЯ ЧС НА ТРАНСПОРТЕ</a:t>
            </a:r>
            <a:r>
              <a:rPr lang="ru-RU" smtClean="0"/>
              <a:t> </a:t>
            </a:r>
            <a:r>
              <a:rPr lang="ru-RU" sz="100" smtClean="0"/>
              <a:t>Титульный лист</a:t>
            </a:r>
          </a:p>
        </p:txBody>
      </p:sp>
      <p:pic>
        <p:nvPicPr>
          <p:cNvPr id="105475" name="Picture 2" descr="заставка-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7938" y="-23813"/>
            <a:ext cx="12801601" cy="96488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0" y="3644900"/>
            <a:ext cx="12801600" cy="782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127257" tIns="63640" rIns="127257" bIns="63640">
            <a:spAutoFit/>
          </a:bodyPr>
          <a:lstStyle/>
          <a:p>
            <a:pPr algn="ctr" defTabSz="1279525">
              <a:defRPr/>
            </a:pPr>
            <a:r>
              <a:rPr lang="ru-RU" sz="4300" b="1">
                <a:solidFill>
                  <a:srgbClr val="FFFF00"/>
                </a:solidFill>
              </a:rPr>
              <a:t>РИСКИ ПОДТОПЛЕНИЙ (ЗАТОПЛЕНИЙ)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Picture 2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106499" name="Заголовок 3"/>
          <p:cNvSpPr>
            <a:spLocks noGrp="1"/>
          </p:cNvSpPr>
          <p:nvPr>
            <p:ph type="title" idx="4294967295"/>
          </p:nvPr>
        </p:nvSpPr>
        <p:spPr>
          <a:xfrm>
            <a:off x="639763" y="382588"/>
            <a:ext cx="11522075" cy="479425"/>
          </a:xfrm>
        </p:spPr>
        <p:txBody>
          <a:bodyPr lIns="127740" tIns="63875" rIns="127740" bIns="63875"/>
          <a:lstStyle/>
          <a:p>
            <a:pPr eaLnBrk="1" hangingPunct="1"/>
            <a:r>
              <a:rPr lang="ru-RU" sz="100" smtClean="0">
                <a:solidFill>
                  <a:schemeClr val="tx1"/>
                </a:solidFill>
                <a:cs typeface="Times New Roman" pitchFamily="18" charset="0"/>
              </a:rPr>
              <a:t>Риски подтоплений (затоплений)</a:t>
            </a:r>
            <a:endParaRPr lang="ru-RU" sz="100" smtClean="0"/>
          </a:p>
        </p:txBody>
      </p:sp>
      <p:sp>
        <p:nvSpPr>
          <p:cNvPr id="941060" name="Rectangle 4"/>
          <p:cNvSpPr>
            <a:spLocks noChangeArrowheads="1"/>
          </p:cNvSpPr>
          <p:nvPr/>
        </p:nvSpPr>
        <p:spPr bwMode="auto">
          <a:xfrm>
            <a:off x="792163" y="7747000"/>
            <a:ext cx="11017250" cy="1443038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428" tIns="45714" rIns="91428" bIns="45714">
            <a:spAutoFit/>
          </a:bodyPr>
          <a:lstStyle/>
          <a:p>
            <a:pPr algn="ctr" defTabSz="1279525">
              <a:defRPr/>
            </a:pPr>
            <a:r>
              <a:rPr lang="ru-RU" sz="2800">
                <a:solidFill>
                  <a:srgbClr val="00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Риски весеннего половодья</a:t>
            </a:r>
            <a:r>
              <a:rPr lang="ru-RU" sz="2800">
                <a:solidFill>
                  <a:srgbClr val="0099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 </a:t>
            </a:r>
            <a:r>
              <a:rPr lang="ru-RU" sz="3200" u="sng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отсутствует</a:t>
            </a:r>
            <a:r>
              <a:rPr lang="ru-RU" sz="2800">
                <a:solidFill>
                  <a:srgbClr val="0099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 </a:t>
            </a:r>
            <a:r>
              <a:rPr lang="ru-RU" sz="2800">
                <a:solidFill>
                  <a:srgbClr val="00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так как является нехарактерными для данного населенного пункта, за весь период наблюдений данный риск не зарегистрирован</a:t>
            </a:r>
            <a:r>
              <a:rPr lang="ru-RU" sz="28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.</a:t>
            </a:r>
            <a:r>
              <a:rPr lang="ru-RU" sz="2800" u="sng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 </a:t>
            </a:r>
            <a:endParaRPr lang="ru-RU">
              <a:cs typeface="Arial" pitchFamily="34" charset="0"/>
            </a:endParaRPr>
          </a:p>
        </p:txBody>
      </p:sp>
      <p:sp>
        <p:nvSpPr>
          <p:cNvPr id="106501" name="Text Box 553"/>
          <p:cNvSpPr txBox="1">
            <a:spLocks noChangeArrowheads="1"/>
          </p:cNvSpPr>
          <p:nvPr/>
        </p:nvSpPr>
        <p:spPr bwMode="auto">
          <a:xfrm>
            <a:off x="7938" y="-23813"/>
            <a:ext cx="12801600" cy="1635126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64820" tIns="32417" rIns="64820" bIns="32417" anchor="ctr" anchorCtr="1">
            <a:spAutoFit/>
          </a:bodyPr>
          <a:lstStyle/>
          <a:p>
            <a:pPr algn="ctr" defTabSz="1789113"/>
            <a:r>
              <a:rPr lang="ru-RU" sz="36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600">
                <a:latin typeface="Times New Roman" pitchFamily="18" charset="0"/>
              </a:rPr>
            </a:br>
            <a:r>
              <a:rPr lang="ru-RU" sz="3600">
                <a:latin typeface="Times New Roman" pitchFamily="18" charset="0"/>
              </a:rPr>
              <a:t>Новотроицкого сельсовета   Татарского района</a:t>
            </a:r>
            <a:endParaRPr lang="ru-RU" sz="3100">
              <a:latin typeface="Times New Roman" pitchFamily="18" charset="0"/>
              <a:cs typeface="Times New Roman" pitchFamily="18" charset="0"/>
            </a:endParaRPr>
          </a:p>
          <a:p>
            <a:pPr algn="ctr" defTabSz="1789113"/>
            <a:r>
              <a:rPr lang="ru-RU" sz="3100">
                <a:latin typeface="Times New Roman" pitchFamily="18" charset="0"/>
                <a:cs typeface="Times New Roman" pitchFamily="18" charset="0"/>
              </a:rPr>
              <a:t>(Риски подтоплений (затоплений) весеннего половодья)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Picture 2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107523" name="Заголовок 3"/>
          <p:cNvSpPr>
            <a:spLocks noGrp="1"/>
          </p:cNvSpPr>
          <p:nvPr>
            <p:ph type="title" idx="4294967295"/>
          </p:nvPr>
        </p:nvSpPr>
        <p:spPr>
          <a:xfrm>
            <a:off x="639763" y="382588"/>
            <a:ext cx="11522075" cy="479425"/>
          </a:xfrm>
        </p:spPr>
        <p:txBody>
          <a:bodyPr lIns="127740" tIns="63875" rIns="127740" bIns="63875"/>
          <a:lstStyle/>
          <a:p>
            <a:pPr eaLnBrk="1" hangingPunct="1"/>
            <a:r>
              <a:rPr lang="ru-RU" sz="100" smtClean="0">
                <a:solidFill>
                  <a:schemeClr val="tx1"/>
                </a:solidFill>
                <a:cs typeface="Times New Roman" pitchFamily="18" charset="0"/>
              </a:rPr>
              <a:t>Риски подтоплений (затоплений)</a:t>
            </a:r>
            <a:endParaRPr lang="ru-RU" sz="100" smtClean="0"/>
          </a:p>
        </p:txBody>
      </p:sp>
      <p:sp>
        <p:nvSpPr>
          <p:cNvPr id="107524" name="Text Box 553"/>
          <p:cNvSpPr txBox="1">
            <a:spLocks noChangeArrowheads="1"/>
          </p:cNvSpPr>
          <p:nvPr/>
        </p:nvSpPr>
        <p:spPr bwMode="auto">
          <a:xfrm>
            <a:off x="0" y="-23813"/>
            <a:ext cx="12801600" cy="2012951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64820" tIns="32417" rIns="64820" bIns="32417" anchor="ctr" anchorCtr="1">
            <a:spAutoFit/>
          </a:bodyPr>
          <a:lstStyle/>
          <a:p>
            <a:pPr algn="ctr" defTabSz="1789113"/>
            <a:r>
              <a:rPr lang="ru-RU" sz="3200">
                <a:latin typeface="Times New Roman" pitchFamily="18" charset="0"/>
              </a:rPr>
              <a:t>Паспорт территории села Новотроицк 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 Татарского района</a:t>
            </a:r>
            <a:endParaRPr lang="ru-RU" sz="3200">
              <a:latin typeface="Times New Roman" pitchFamily="18" charset="0"/>
              <a:cs typeface="Times New Roman" pitchFamily="18" charset="0"/>
            </a:endParaRPr>
          </a:p>
          <a:p>
            <a:pPr algn="ctr" defTabSz="1789113"/>
            <a:r>
              <a:rPr lang="ru-RU" sz="3200">
                <a:latin typeface="Times New Roman" pitchFamily="18" charset="0"/>
                <a:cs typeface="Times New Roman" pitchFamily="18" charset="0"/>
              </a:rPr>
              <a:t>(Риски наводнения формируемый интенсивными дождями</a:t>
            </a:r>
            <a:br>
              <a:rPr lang="ru-RU" sz="3200">
                <a:latin typeface="Times New Roman" pitchFamily="18" charset="0"/>
                <a:cs typeface="Times New Roman" pitchFamily="18" charset="0"/>
              </a:rPr>
            </a:br>
            <a:r>
              <a:rPr lang="ru-RU" sz="3200">
                <a:latin typeface="Times New Roman" pitchFamily="18" charset="0"/>
                <a:cs typeface="Times New Roman" pitchFamily="18" charset="0"/>
              </a:rPr>
              <a:t> и таянием снега в горах)</a:t>
            </a:r>
          </a:p>
        </p:txBody>
      </p:sp>
      <p:sp>
        <p:nvSpPr>
          <p:cNvPr id="942085" name="Rectangle 5"/>
          <p:cNvSpPr>
            <a:spLocks noChangeArrowheads="1"/>
          </p:cNvSpPr>
          <p:nvPr/>
        </p:nvSpPr>
        <p:spPr bwMode="auto">
          <a:xfrm>
            <a:off x="784225" y="7464425"/>
            <a:ext cx="11017250" cy="15621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417" tIns="45709" rIns="91417" bIns="45709">
            <a:spAutoFit/>
          </a:bodyPr>
          <a:lstStyle/>
          <a:p>
            <a:pPr algn="ctr" defTabSz="1279525">
              <a:defRPr/>
            </a:pPr>
            <a:r>
              <a:rPr lang="ru-RU" sz="2400">
                <a:solidFill>
                  <a:srgbClr val="00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Риск наводнения формируемый интенсивными дождями и таянием снега в горах на территории населенного пункта</a:t>
            </a:r>
            <a:r>
              <a:rPr lang="ru-RU" sz="2400">
                <a:solidFill>
                  <a:srgbClr val="0099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 </a:t>
            </a:r>
            <a:r>
              <a:rPr lang="ru-RU" sz="2400" u="sng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отсутствует</a:t>
            </a:r>
            <a:r>
              <a:rPr lang="ru-RU" sz="2400">
                <a:solidFill>
                  <a:srgbClr val="0099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 </a:t>
            </a:r>
            <a:r>
              <a:rPr lang="ru-RU" sz="2400">
                <a:solidFill>
                  <a:srgbClr val="00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так как является нехарактерными для данного населенного пункта, за весь период наблюдений данный риск не зарегистрирован.</a:t>
            </a:r>
            <a:r>
              <a:rPr lang="ru-RU" sz="2400" u="sng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 </a:t>
            </a:r>
            <a:endParaRPr lang="ru-RU" sz="2400"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46" name="Picture 2"/>
          <p:cNvPicPr>
            <a:picLocks noChangeAspect="1" noChangeArrowheads="1"/>
          </p:cNvPicPr>
          <p:nvPr/>
        </p:nvPicPr>
        <p:blipFill>
          <a:blip r:embed="rId2"/>
          <a:srcRect b="3499"/>
          <a:stretch>
            <a:fillRect/>
          </a:stretch>
        </p:blipFill>
        <p:spPr bwMode="auto">
          <a:xfrm>
            <a:off x="1936750" y="3576638"/>
            <a:ext cx="9159875" cy="5524500"/>
          </a:xfrm>
          <a:prstGeom prst="rect">
            <a:avLst/>
          </a:prstGeom>
          <a:noFill/>
          <a:ln w="130175">
            <a:noFill/>
            <a:miter lim="800000"/>
            <a:headEnd/>
            <a:tailEnd/>
          </a:ln>
        </p:spPr>
      </p:pic>
      <p:sp>
        <p:nvSpPr>
          <p:cNvPr id="108547" name="Заголовок 3"/>
          <p:cNvSpPr>
            <a:spLocks noGrp="1"/>
          </p:cNvSpPr>
          <p:nvPr>
            <p:ph type="title" idx="4294967295"/>
          </p:nvPr>
        </p:nvSpPr>
        <p:spPr>
          <a:xfrm>
            <a:off x="639763" y="382588"/>
            <a:ext cx="11522075" cy="479425"/>
          </a:xfrm>
        </p:spPr>
        <p:txBody>
          <a:bodyPr lIns="127740" tIns="63875" rIns="127740" bIns="63875"/>
          <a:lstStyle/>
          <a:p>
            <a:pPr eaLnBrk="1" hangingPunct="1"/>
            <a:r>
              <a:rPr lang="ru-RU" sz="100" smtClean="0">
                <a:solidFill>
                  <a:schemeClr val="tx1"/>
                </a:solidFill>
                <a:cs typeface="Times New Roman" pitchFamily="18" charset="0"/>
              </a:rPr>
              <a:t>Риски подтоплений (затоплений)</a:t>
            </a:r>
            <a:endParaRPr lang="ru-RU" sz="100" smtClean="0"/>
          </a:p>
        </p:txBody>
      </p:sp>
      <p:sp>
        <p:nvSpPr>
          <p:cNvPr id="943108" name="Rectangle 4"/>
          <p:cNvSpPr>
            <a:spLocks noChangeArrowheads="1"/>
          </p:cNvSpPr>
          <p:nvPr/>
        </p:nvSpPr>
        <p:spPr bwMode="auto">
          <a:xfrm>
            <a:off x="712788" y="6311900"/>
            <a:ext cx="11593512" cy="1989138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1428" tIns="45714" rIns="91428" bIns="45714">
            <a:spAutoFit/>
          </a:bodyPr>
          <a:lstStyle/>
          <a:p>
            <a:pPr algn="ctr" defTabSz="1279525">
              <a:defRPr/>
            </a:pPr>
            <a:r>
              <a:rPr lang="ru-RU" sz="2400">
                <a:solidFill>
                  <a:srgbClr val="00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Риски затопления (подтопления), формируемые другими</a:t>
            </a:r>
          </a:p>
          <a:p>
            <a:pPr algn="ctr" defTabSz="1279525">
              <a:defRPr/>
            </a:pPr>
            <a:r>
              <a:rPr lang="ru-RU" sz="2400">
                <a:solidFill>
                  <a:srgbClr val="00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гидрологическими явлениями (штормовой нагон, подтопление грунтовыми водами и др.) на территории населенного пункта </a:t>
            </a:r>
            <a:r>
              <a:rPr lang="ru-RU" sz="2400" u="sng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отсутствует</a:t>
            </a:r>
            <a:r>
              <a:rPr lang="ru-RU" sz="2400">
                <a:solidFill>
                  <a:srgbClr val="0099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 </a:t>
            </a:r>
            <a:r>
              <a:rPr lang="ru-RU" sz="2400">
                <a:solidFill>
                  <a:srgbClr val="00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так как являются нехарактерным, за весь период наблюдений риски формируемые различными гидрологическими явлениями  не зарегистрированы.</a:t>
            </a:r>
            <a:r>
              <a:rPr lang="ru-RU" sz="2800">
                <a:solidFill>
                  <a:srgbClr val="00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 </a:t>
            </a:r>
            <a:endParaRPr lang="ru-RU">
              <a:cs typeface="Arial" pitchFamily="34" charset="0"/>
            </a:endParaRPr>
          </a:p>
        </p:txBody>
      </p:sp>
      <p:sp>
        <p:nvSpPr>
          <p:cNvPr id="108549" name="Text Box 553"/>
          <p:cNvSpPr txBox="1">
            <a:spLocks noChangeArrowheads="1"/>
          </p:cNvSpPr>
          <p:nvPr/>
        </p:nvSpPr>
        <p:spPr bwMode="auto">
          <a:xfrm>
            <a:off x="0" y="-147638"/>
            <a:ext cx="12801600" cy="25003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64820" tIns="32417" rIns="64820" bIns="32417" anchor="ctr" anchorCtr="1">
            <a:spAutoFit/>
          </a:bodyPr>
          <a:lstStyle/>
          <a:p>
            <a:pPr algn="ctr" defTabSz="1789113"/>
            <a:r>
              <a:rPr lang="ru-RU" sz="3200">
                <a:latin typeface="Times New Roman" pitchFamily="18" charset="0"/>
              </a:rPr>
              <a:t>Паспорт территории села Новотроицк</a:t>
            </a:r>
            <a:br>
              <a:rPr lang="ru-RU" sz="3200">
                <a:latin typeface="Times New Roman" pitchFamily="18" charset="0"/>
              </a:rPr>
            </a:br>
            <a:r>
              <a:rPr lang="ru-RU" sz="3200">
                <a:latin typeface="Times New Roman" pitchFamily="18" charset="0"/>
              </a:rPr>
              <a:t>Новотроицкого сельсовета  Татарского района</a:t>
            </a:r>
            <a:endParaRPr lang="ru-RU" sz="3200">
              <a:latin typeface="Times New Roman" pitchFamily="18" charset="0"/>
              <a:cs typeface="Times New Roman" pitchFamily="18" charset="0"/>
            </a:endParaRPr>
          </a:p>
          <a:p>
            <a:pPr algn="ctr" defTabSz="1789113"/>
            <a:r>
              <a:rPr lang="ru-RU" sz="3200">
                <a:latin typeface="Times New Roman" pitchFamily="18" charset="0"/>
                <a:cs typeface="Times New Roman" pitchFamily="18" charset="0"/>
              </a:rPr>
              <a:t>(Риск затопления (подтопления), формируемые другими гидрологическими явлениями (штормовой нагон, подтопление грунтовыми водами и др.))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Оформление по умолчанию">
  <a:themeElements>
    <a:clrScheme name="1_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30175" cap="flat" cmpd="sng" algn="ctr">
          <a:solidFill>
            <a:srgbClr val="33CCCC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2795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5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30175" cap="flat" cmpd="sng" algn="ctr">
          <a:solidFill>
            <a:srgbClr val="33CCCC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2795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5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1_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Оформление по умолчанию">
  <a:themeElements>
    <a:clrScheme name="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30175" cap="flat" cmpd="sng" algn="ctr">
          <a:solidFill>
            <a:srgbClr val="33CCCC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2795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5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30175" cap="flat" cmpd="sng" algn="ctr">
          <a:solidFill>
            <a:srgbClr val="33CCCC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2795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25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15666</TotalTime>
  <Words>18550</Words>
  <Application>Microsoft Office PowerPoint</Application>
  <PresentationFormat>A3 (297x420 мм)</PresentationFormat>
  <Paragraphs>5442</Paragraphs>
  <Slides>120</Slides>
  <Notes>5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2</vt:i4>
      </vt:variant>
      <vt:variant>
        <vt:lpstr>Внедренные серверы OLE</vt:lpstr>
      </vt:variant>
      <vt:variant>
        <vt:i4>2</vt:i4>
      </vt:variant>
      <vt:variant>
        <vt:lpstr>Заголовки слайдов</vt:lpstr>
      </vt:variant>
      <vt:variant>
        <vt:i4>120</vt:i4>
      </vt:variant>
    </vt:vector>
  </HeadingPairs>
  <TitlesOfParts>
    <vt:vector size="128" baseType="lpstr">
      <vt:lpstr>Arial</vt:lpstr>
      <vt:lpstr>Times New Roman</vt:lpstr>
      <vt:lpstr>Calibri</vt:lpstr>
      <vt:lpstr>Arial Cyr</vt:lpstr>
      <vt:lpstr>1_Оформление по умолчанию</vt:lpstr>
      <vt:lpstr>Оформление по умолчанию</vt:lpstr>
      <vt:lpstr>Clip</vt:lpstr>
      <vt:lpstr>Лист Microsoft Office Excel</vt:lpstr>
      <vt:lpstr>Титульный лист</vt:lpstr>
      <vt:lpstr>Слайд 2</vt:lpstr>
      <vt:lpstr>Решение КЧС</vt:lpstr>
      <vt:lpstr>РИСКИ ВОЗНИКНОВЕНИЯ ЧС НА ТРАНСПОРТЕ Титульный лист</vt:lpstr>
      <vt:lpstr>Слайд 5</vt:lpstr>
      <vt:lpstr>РИСКИ ВОЗНИКНОВЕНИЯ ЧС НА ТРАНСПОРТЕ Титульный лист</vt:lpstr>
      <vt:lpstr>УСЛОВНЫЕ ОБОЗНАЧЕНИЯ</vt:lpstr>
      <vt:lpstr>УСЛОВНЫЕ ОБОЗНАЧЕНИЯ</vt:lpstr>
      <vt:lpstr>РИСКИ ВОЗНИКНОВЕНИЯ ЧС НА ТРАНСПОРТЕ Титульный лист</vt:lpstr>
      <vt:lpstr>Общая информация</vt:lpstr>
      <vt:lpstr>Слайд 11</vt:lpstr>
      <vt:lpstr>Слайд 12</vt:lpstr>
      <vt:lpstr>Слайд 13</vt:lpstr>
      <vt:lpstr>Слайд 14</vt:lpstr>
      <vt:lpstr>Общая обстановка</vt:lpstr>
      <vt:lpstr>Общая обстановка</vt:lpstr>
      <vt:lpstr>Слайд 17</vt:lpstr>
      <vt:lpstr>Слайд 18</vt:lpstr>
      <vt:lpstr>Обзорная карта наиболее значимых объектов прилегающих к сельскому поселению в границах пятикилометровой зоны)</vt:lpstr>
      <vt:lpstr>Слайд 20</vt:lpstr>
      <vt:lpstr>РИСКИ ВОЗНИКНОВЕНИЯ ЧС НА ТРАНСПОРТЕ Титульный лист</vt:lpstr>
      <vt:lpstr>РИСКИ ВОЗНИКНОВЕНИЯ ЧС НА ТРАНСПОРТЕ Титульный лист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Риски возникновения ЧС на объектах железнодорожного транспорта</vt:lpstr>
      <vt:lpstr>РИСКИ ВОЗНИКНОВЕНИЯ ЧС НА ПОТЕНЦИАЛЬНО ОПАСНЫХ ОБЪЕКТАХ Титульный лист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Риски возникновения ЧС на объектах ЖКХ (сети газоснабжения)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РИСКИ ВОЗНИКНОВЕНИЯ ЧС НА ТРАНСПОРТЕ Титульный лист</vt:lpstr>
      <vt:lpstr>Риски возникновения ЧС на нефтепроводах</vt:lpstr>
      <vt:lpstr>РИСКИ ВОЗНИКНОВЕНИЯ ЧС НА ТРАНСПОРТЕ Титульный лист</vt:lpstr>
      <vt:lpstr>Риски возникновения ЧС на газопроводах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  <vt:lpstr>Слайд 71</vt:lpstr>
      <vt:lpstr>Слайд 72</vt:lpstr>
      <vt:lpstr>РИСКИ ВОЗНИКНОВЕНИЯ ПОЖАРОВ Титульный лист</vt:lpstr>
      <vt:lpstr>Слайд 74</vt:lpstr>
      <vt:lpstr>Слайд 75</vt:lpstr>
      <vt:lpstr>Слайд 76</vt:lpstr>
      <vt:lpstr>Слайд 77</vt:lpstr>
      <vt:lpstr>Слайд 78</vt:lpstr>
      <vt:lpstr>Слайд 79</vt:lpstr>
      <vt:lpstr>Слайд 80</vt:lpstr>
      <vt:lpstr>Слайд 81</vt:lpstr>
      <vt:lpstr>Слайд 82</vt:lpstr>
      <vt:lpstr>РИСКИ ВОЗНИКНОВЕНИЯ ЧС НА ТРАНСПОРТЕ Титульный лист</vt:lpstr>
      <vt:lpstr>Риски подтоплений (затоплений)</vt:lpstr>
      <vt:lpstr>РИСКИ ВОЗНИКНОВЕНИЯ ЧС НА ТРАНСПОРТЕ Титульный лист</vt:lpstr>
      <vt:lpstr>РИСКИ ВОЗНИКНОВЕНИЯ ЧС НА ТРАНСПОРТЕ Титульный лист</vt:lpstr>
      <vt:lpstr>Слайд 87</vt:lpstr>
      <vt:lpstr>Слайд 88</vt:lpstr>
      <vt:lpstr>Слайд 89</vt:lpstr>
      <vt:lpstr>Слайд 90</vt:lpstr>
      <vt:lpstr>Слайд 91</vt:lpstr>
      <vt:lpstr>Слайд 92</vt:lpstr>
      <vt:lpstr>Слайд 93</vt:lpstr>
      <vt:lpstr>Слайд 94</vt:lpstr>
      <vt:lpstr>Слайд 95</vt:lpstr>
      <vt:lpstr>РИСКИ ВОЗНИКНОВЕНИЯ ЧС НА ТРАНСПОРТЕ Титульный лист</vt:lpstr>
      <vt:lpstr>Риски подтоплений (затоплений)</vt:lpstr>
      <vt:lpstr>Риски подтоплений (затоплений)</vt:lpstr>
      <vt:lpstr>Риски подтоплений (затоплений)</vt:lpstr>
      <vt:lpstr>Риски подтоплений (затоплений)</vt:lpstr>
      <vt:lpstr>ИНФОРМАЦИОННО-СПРАВОЧНЫЕ МАТЕРИАЛЫ Титульный лист</vt:lpstr>
      <vt:lpstr>ИНФОРМАЦИОННО-СПРАВОЧНЫЕ МАТЕРИАЛЫ Титульный лист</vt:lpstr>
      <vt:lpstr>Слайд 103</vt:lpstr>
      <vt:lpstr>Слайд 104</vt:lpstr>
      <vt:lpstr>ИНФОРМАЦИОННО-СПРАВОЧНЫЕ МАТЕРИАЛЫ Титульный лист</vt:lpstr>
      <vt:lpstr>Информационно-справочные материалы по резервам  финансовых и материальных средств</vt:lpstr>
      <vt:lpstr>Слайд 107</vt:lpstr>
      <vt:lpstr>Слайд 108</vt:lpstr>
      <vt:lpstr>Телекоммуникационное обеспечение</vt:lpstr>
      <vt:lpstr>Слайд 110</vt:lpstr>
      <vt:lpstr>Слайд 111</vt:lpstr>
      <vt:lpstr>Слайд 112</vt:lpstr>
      <vt:lpstr>Слайд 113</vt:lpstr>
      <vt:lpstr>Слайд 114</vt:lpstr>
      <vt:lpstr>Слайд 115</vt:lpstr>
      <vt:lpstr>Слайд 116</vt:lpstr>
      <vt:lpstr>Слайд 117</vt:lpstr>
      <vt:lpstr>Слайд 118</vt:lpstr>
      <vt:lpstr>Слайд 119</vt:lpstr>
      <vt:lpstr>Слайд 120</vt:lpstr>
    </vt:vector>
  </TitlesOfParts>
  <Company>MoBIL GROUP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Риски возникновения ЧС на газопроводе</dc:title>
  <dc:creator>Admin</dc:creator>
  <cp:lastModifiedBy>адм</cp:lastModifiedBy>
  <cp:revision>2212</cp:revision>
  <dcterms:created xsi:type="dcterms:W3CDTF">2009-09-01T08:00:24Z</dcterms:created>
  <dcterms:modified xsi:type="dcterms:W3CDTF">2024-03-12T09:44:02Z</dcterms:modified>
</cp:coreProperties>
</file>